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292934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457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292934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914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292934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1371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292934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18288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292934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22860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292934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27432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292934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32004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292934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3657600" algn="l" defTabSz="18288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292934"/>
        </a:solidFill>
        <a:effectLst/>
        <a:uFillTx/>
        <a:latin typeface="+mn-lt"/>
        <a:ea typeface="+mn-ea"/>
        <a:cs typeface="+mn-cs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292934"/>
        </a:fontRef>
        <a:srgbClr val="292934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BDFDD"/>
          </a:solidFill>
        </a:fill>
      </a:tcStyle>
    </a:wholeTbl>
    <a:band2H>
      <a:tcTxStyle/>
      <a:tcStyle>
        <a:tcBdr/>
        <a:fill>
          <a:solidFill>
            <a:srgbClr val="EEF0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292934"/>
        </a:fontRef>
        <a:srgbClr val="292934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D1D0"/>
          </a:solidFill>
        </a:fill>
      </a:tcStyle>
    </a:wholeTbl>
    <a:band2H>
      <a:tcTxStyle/>
      <a:tcStyle>
        <a:tcBdr/>
        <a:fill>
          <a:solidFill>
            <a:srgbClr val="EBE9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292934"/>
        </a:fontRef>
        <a:srgbClr val="292934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6CECD"/>
          </a:solidFill>
        </a:fill>
      </a:tcStyle>
    </a:wholeTbl>
    <a:band2H>
      <a:tcTxStyle/>
      <a:tcStyle>
        <a:tcBdr/>
        <a:fill>
          <a:solidFill>
            <a:srgbClr val="EBE8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292934"/>
        </a:fontRef>
        <a:srgbClr val="292934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E7E7E7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292934"/>
        </a:fontRef>
        <a:srgbClr val="292934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101600" cap="flat">
              <a:solidFill>
                <a:srgbClr val="292934"/>
              </a:solidFill>
              <a:prstDash val="solid"/>
              <a:round/>
            </a:ln>
          </a:top>
          <a:bottom>
            <a:ln w="50800" cap="flat">
              <a:solidFill>
                <a:srgbClr val="292934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50800" cap="flat">
              <a:solidFill>
                <a:srgbClr val="292934"/>
              </a:solidFill>
              <a:prstDash val="solid"/>
              <a:round/>
            </a:ln>
          </a:top>
          <a:bottom>
            <a:ln w="50800" cap="flat">
              <a:solidFill>
                <a:srgbClr val="292934"/>
              </a:solidFill>
              <a:prstDash val="solid"/>
              <a:round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292934"/>
        </a:fontRef>
        <a:srgbClr val="292934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CBCC"/>
          </a:solidFill>
        </a:fill>
      </a:tcStyle>
    </a:wholeTbl>
    <a:band2H>
      <a:tcTxStyle/>
      <a:tcStyle>
        <a:tcBdr/>
        <a:fill>
          <a:solidFill>
            <a:srgbClr val="E7E7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292934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762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292934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solidFill>
                <a:srgbClr val="FFFFFF"/>
              </a:solidFill>
              <a:prstDash val="solid"/>
              <a:round/>
            </a:ln>
          </a:left>
          <a:right>
            <a:ln w="25400" cap="flat">
              <a:solidFill>
                <a:srgbClr val="FFFFFF"/>
              </a:solidFill>
              <a:prstDash val="solid"/>
              <a:round/>
            </a:ln>
          </a:right>
          <a:top>
            <a:ln w="25400" cap="flat">
              <a:solidFill>
                <a:srgbClr val="FFFFFF"/>
              </a:solidFill>
              <a:prstDash val="solid"/>
              <a:round/>
            </a:ln>
          </a:top>
          <a:bottom>
            <a:ln w="76200" cap="flat">
              <a:solidFill>
                <a:srgbClr val="FFFFFF"/>
              </a:solidFill>
              <a:prstDash val="solid"/>
              <a:round/>
            </a:ln>
          </a:bottom>
          <a:insideH>
            <a:ln w="25400" cap="flat">
              <a:solidFill>
                <a:srgbClr val="FFFFFF"/>
              </a:solidFill>
              <a:prstDash val="solid"/>
              <a:round/>
            </a:ln>
          </a:insideH>
          <a:insideV>
            <a:ln w="254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292934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292934"/>
        </a:fontRef>
        <a:srgbClr val="292934"/>
      </a:tcTxStyle>
      <a:tcStyle>
        <a:tcBdr>
          <a:left>
            <a:ln w="25400" cap="flat">
              <a:solidFill>
                <a:srgbClr val="292934"/>
              </a:solidFill>
              <a:prstDash val="solid"/>
              <a:round/>
            </a:ln>
          </a:left>
          <a:right>
            <a:ln w="25400" cap="flat">
              <a:solidFill>
                <a:srgbClr val="292934"/>
              </a:solidFill>
              <a:prstDash val="solid"/>
              <a:round/>
            </a:ln>
          </a:right>
          <a:top>
            <a:ln w="25400" cap="flat">
              <a:solidFill>
                <a:srgbClr val="292934"/>
              </a:solidFill>
              <a:prstDash val="solid"/>
              <a:round/>
            </a:ln>
          </a:top>
          <a:bottom>
            <a:ln w="25400" cap="flat">
              <a:solidFill>
                <a:srgbClr val="292934"/>
              </a:solidFill>
              <a:prstDash val="solid"/>
              <a:round/>
            </a:ln>
          </a:bottom>
          <a:insideH>
            <a:ln w="25400" cap="flat">
              <a:solidFill>
                <a:srgbClr val="292934"/>
              </a:solidFill>
              <a:prstDash val="solid"/>
              <a:round/>
            </a:ln>
          </a:insideH>
          <a:insideV>
            <a:ln w="25400" cap="flat">
              <a:solidFill>
                <a:srgbClr val="292934"/>
              </a:solidFill>
              <a:prstDash val="solid"/>
              <a:round/>
            </a:ln>
          </a:insideV>
        </a:tcBdr>
        <a:fill>
          <a:solidFill>
            <a:srgbClr val="292934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292934"/>
        </a:fontRef>
        <a:srgbClr val="292934"/>
      </a:tcTxStyle>
      <a:tcStyle>
        <a:tcBdr>
          <a:left>
            <a:ln w="25400" cap="flat">
              <a:solidFill>
                <a:srgbClr val="292934"/>
              </a:solidFill>
              <a:prstDash val="solid"/>
              <a:round/>
            </a:ln>
          </a:left>
          <a:right>
            <a:ln w="25400" cap="flat">
              <a:solidFill>
                <a:srgbClr val="292934"/>
              </a:solidFill>
              <a:prstDash val="solid"/>
              <a:round/>
            </a:ln>
          </a:right>
          <a:top>
            <a:ln w="25400" cap="flat">
              <a:solidFill>
                <a:srgbClr val="292934"/>
              </a:solidFill>
              <a:prstDash val="solid"/>
              <a:round/>
            </a:ln>
          </a:top>
          <a:bottom>
            <a:ln w="25400" cap="flat">
              <a:solidFill>
                <a:srgbClr val="292934"/>
              </a:solidFill>
              <a:prstDash val="solid"/>
              <a:round/>
            </a:ln>
          </a:bottom>
          <a:insideH>
            <a:ln w="25400" cap="flat">
              <a:solidFill>
                <a:srgbClr val="292934"/>
              </a:solidFill>
              <a:prstDash val="solid"/>
              <a:round/>
            </a:ln>
          </a:insideH>
          <a:insideV>
            <a:ln w="25400" cap="flat">
              <a:solidFill>
                <a:srgbClr val="292934"/>
              </a:solidFill>
              <a:prstDash val="solid"/>
              <a:round/>
            </a:ln>
          </a:insideV>
        </a:tcBdr>
        <a:fill>
          <a:solidFill>
            <a:srgbClr val="292934">
              <a:alpha val="20000"/>
            </a:srgbClr>
          </a:solidFill>
        </a:fill>
      </a:tcStyle>
    </a:firstCol>
    <a:lastRow>
      <a:tcTxStyle b="on" i="off">
        <a:fontRef idx="minor">
          <a:srgbClr val="292934"/>
        </a:fontRef>
        <a:srgbClr val="292934"/>
      </a:tcTxStyle>
      <a:tcStyle>
        <a:tcBdr>
          <a:left>
            <a:ln w="25400" cap="flat">
              <a:solidFill>
                <a:srgbClr val="292934"/>
              </a:solidFill>
              <a:prstDash val="solid"/>
              <a:round/>
            </a:ln>
          </a:left>
          <a:right>
            <a:ln w="25400" cap="flat">
              <a:solidFill>
                <a:srgbClr val="292934"/>
              </a:solidFill>
              <a:prstDash val="solid"/>
              <a:round/>
            </a:ln>
          </a:right>
          <a:top>
            <a:ln w="101600" cap="flat">
              <a:solidFill>
                <a:srgbClr val="292934"/>
              </a:solidFill>
              <a:prstDash val="solid"/>
              <a:round/>
            </a:ln>
          </a:top>
          <a:bottom>
            <a:ln w="25400" cap="flat">
              <a:solidFill>
                <a:srgbClr val="292934"/>
              </a:solidFill>
              <a:prstDash val="solid"/>
              <a:round/>
            </a:ln>
          </a:bottom>
          <a:insideH>
            <a:ln w="25400" cap="flat">
              <a:solidFill>
                <a:srgbClr val="292934"/>
              </a:solidFill>
              <a:prstDash val="solid"/>
              <a:round/>
            </a:ln>
          </a:insideH>
          <a:insideV>
            <a:ln w="25400" cap="flat">
              <a:solidFill>
                <a:srgbClr val="292934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292934"/>
        </a:fontRef>
        <a:srgbClr val="292934"/>
      </a:tcTxStyle>
      <a:tcStyle>
        <a:tcBdr>
          <a:left>
            <a:ln w="25400" cap="flat">
              <a:solidFill>
                <a:srgbClr val="292934"/>
              </a:solidFill>
              <a:prstDash val="solid"/>
              <a:round/>
            </a:ln>
          </a:left>
          <a:right>
            <a:ln w="25400" cap="flat">
              <a:solidFill>
                <a:srgbClr val="292934"/>
              </a:solidFill>
              <a:prstDash val="solid"/>
              <a:round/>
            </a:ln>
          </a:right>
          <a:top>
            <a:ln w="25400" cap="flat">
              <a:solidFill>
                <a:srgbClr val="292934"/>
              </a:solidFill>
              <a:prstDash val="solid"/>
              <a:round/>
            </a:ln>
          </a:top>
          <a:bottom>
            <a:ln w="50800" cap="flat">
              <a:solidFill>
                <a:srgbClr val="292934"/>
              </a:solidFill>
              <a:prstDash val="solid"/>
              <a:round/>
            </a:ln>
          </a:bottom>
          <a:insideH>
            <a:ln w="25400" cap="flat">
              <a:solidFill>
                <a:srgbClr val="292934"/>
              </a:solidFill>
              <a:prstDash val="solid"/>
              <a:round/>
            </a:ln>
          </a:insideH>
          <a:insideV>
            <a:ln w="25400" cap="flat">
              <a:solidFill>
                <a:srgbClr val="292934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6" d="100"/>
          <a:sy n="26" d="100"/>
        </p:scale>
        <p:origin x="132" y="5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8" name="Shape 9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828800" latinLnBrk="0">
      <a:defRPr sz="2400">
        <a:solidFill>
          <a:srgbClr val="292934"/>
        </a:solidFill>
        <a:latin typeface="+mn-lt"/>
        <a:ea typeface="+mn-ea"/>
        <a:cs typeface="+mn-cs"/>
        <a:sym typeface="Arial"/>
      </a:defRPr>
    </a:lvl1pPr>
    <a:lvl2pPr indent="228600" defTabSz="1828800" latinLnBrk="0">
      <a:defRPr sz="2400">
        <a:solidFill>
          <a:srgbClr val="292934"/>
        </a:solidFill>
        <a:latin typeface="+mn-lt"/>
        <a:ea typeface="+mn-ea"/>
        <a:cs typeface="+mn-cs"/>
        <a:sym typeface="Arial"/>
      </a:defRPr>
    </a:lvl2pPr>
    <a:lvl3pPr indent="457200" defTabSz="1828800" latinLnBrk="0">
      <a:defRPr sz="2400">
        <a:solidFill>
          <a:srgbClr val="292934"/>
        </a:solidFill>
        <a:latin typeface="+mn-lt"/>
        <a:ea typeface="+mn-ea"/>
        <a:cs typeface="+mn-cs"/>
        <a:sym typeface="Arial"/>
      </a:defRPr>
    </a:lvl3pPr>
    <a:lvl4pPr indent="685800" defTabSz="1828800" latinLnBrk="0">
      <a:defRPr sz="2400">
        <a:solidFill>
          <a:srgbClr val="292934"/>
        </a:solidFill>
        <a:latin typeface="+mn-lt"/>
        <a:ea typeface="+mn-ea"/>
        <a:cs typeface="+mn-cs"/>
        <a:sym typeface="Arial"/>
      </a:defRPr>
    </a:lvl4pPr>
    <a:lvl5pPr indent="914400" defTabSz="1828800" latinLnBrk="0">
      <a:defRPr sz="2400">
        <a:solidFill>
          <a:srgbClr val="292934"/>
        </a:solidFill>
        <a:latin typeface="+mn-lt"/>
        <a:ea typeface="+mn-ea"/>
        <a:cs typeface="+mn-cs"/>
        <a:sym typeface="Arial"/>
      </a:defRPr>
    </a:lvl5pPr>
    <a:lvl6pPr indent="1143000" defTabSz="1828800" latinLnBrk="0">
      <a:defRPr sz="2400">
        <a:solidFill>
          <a:srgbClr val="292934"/>
        </a:solidFill>
        <a:latin typeface="+mn-lt"/>
        <a:ea typeface="+mn-ea"/>
        <a:cs typeface="+mn-cs"/>
        <a:sym typeface="Arial"/>
      </a:defRPr>
    </a:lvl6pPr>
    <a:lvl7pPr indent="1371600" defTabSz="1828800" latinLnBrk="0">
      <a:defRPr sz="2400">
        <a:solidFill>
          <a:srgbClr val="292934"/>
        </a:solidFill>
        <a:latin typeface="+mn-lt"/>
        <a:ea typeface="+mn-ea"/>
        <a:cs typeface="+mn-cs"/>
        <a:sym typeface="Arial"/>
      </a:defRPr>
    </a:lvl7pPr>
    <a:lvl8pPr indent="1600200" defTabSz="1828800" latinLnBrk="0">
      <a:defRPr sz="2400">
        <a:solidFill>
          <a:srgbClr val="292934"/>
        </a:solidFill>
        <a:latin typeface="+mn-lt"/>
        <a:ea typeface="+mn-ea"/>
        <a:cs typeface="+mn-cs"/>
        <a:sym typeface="Arial"/>
      </a:defRPr>
    </a:lvl8pPr>
    <a:lvl9pPr indent="1828800" defTabSz="1828800" latinLnBrk="0">
      <a:defRPr sz="2400">
        <a:solidFill>
          <a:srgbClr val="292934"/>
        </a:solidFill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Text"/>
          <p:cNvSpPr txBox="1">
            <a:spLocks noGrp="1"/>
          </p:cNvSpPr>
          <p:nvPr>
            <p:ph type="title"/>
          </p:nvPr>
        </p:nvSpPr>
        <p:spPr>
          <a:xfrm>
            <a:off x="4419600" y="2743200"/>
            <a:ext cx="15697200" cy="3854450"/>
          </a:xfrm>
          <a:prstGeom prst="rect">
            <a:avLst/>
          </a:prstGeom>
        </p:spPr>
        <p:txBody>
          <a:bodyPr anchor="b"/>
          <a:lstStyle>
            <a:lvl1pPr>
              <a:defRPr sz="10800" cap="all"/>
            </a:lvl1pPr>
          </a:lstStyle>
          <a:p>
            <a:r>
              <a:t>Title Text</a:t>
            </a:r>
          </a:p>
        </p:txBody>
      </p:sp>
      <p:sp>
        <p:nvSpPr>
          <p:cNvPr id="1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419600" y="7010400"/>
            <a:ext cx="12801600" cy="3505200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>
                <a:solidFill>
                  <a:srgbClr val="57576E"/>
                </a:solidFill>
              </a:defRPr>
            </a:lvl1pPr>
            <a:lvl2pPr marL="0" indent="457200">
              <a:buClrTx/>
              <a:buSzTx/>
              <a:buFontTx/>
              <a:buNone/>
              <a:defRPr>
                <a:solidFill>
                  <a:srgbClr val="57576E"/>
                </a:solidFill>
              </a:defRPr>
            </a:lvl2pPr>
            <a:lvl3pPr marL="0" indent="914400">
              <a:buClrTx/>
              <a:buSzTx/>
              <a:buFontTx/>
              <a:buNone/>
              <a:defRPr>
                <a:solidFill>
                  <a:srgbClr val="57576E"/>
                </a:solidFill>
              </a:defRPr>
            </a:lvl3pPr>
            <a:lvl4pPr marL="0" indent="1371600">
              <a:buClrTx/>
              <a:buSzTx/>
              <a:buFontTx/>
              <a:buNone/>
              <a:defRPr>
                <a:solidFill>
                  <a:srgbClr val="57576E"/>
                </a:solidFill>
              </a:defRPr>
            </a:lvl4pPr>
            <a:lvl5pPr marL="0" indent="1828800">
              <a:buClrTx/>
              <a:buSzTx/>
              <a:buFontTx/>
              <a:buNone/>
              <a:defRPr>
                <a:solidFill>
                  <a:srgbClr val="57576E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" name="Straight Connector 7"/>
          <p:cNvSpPr/>
          <p:nvPr/>
        </p:nvSpPr>
        <p:spPr>
          <a:xfrm>
            <a:off x="4419600" y="6797040"/>
            <a:ext cx="15697201" cy="3177"/>
          </a:xfrm>
          <a:prstGeom prst="line">
            <a:avLst/>
          </a:prstGeom>
          <a:ln w="38100">
            <a:solidFill>
              <a:srgbClr val="D2533C"/>
            </a:solidFill>
          </a:ln>
        </p:spPr>
        <p:txBody>
          <a:bodyPr tIns="91439" bIns="91439"/>
          <a:lstStyle/>
          <a:p>
            <a:endParaRPr/>
          </a:p>
        </p:txBody>
      </p:sp>
      <p:sp>
        <p:nvSpPr>
          <p:cNvPr id="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bg>
      <p:bgPr>
        <a:solidFill>
          <a:srgbClr val="D253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Text"/>
          <p:cNvSpPr txBox="1">
            <a:spLocks noGrp="1"/>
          </p:cNvSpPr>
          <p:nvPr>
            <p:ph type="title"/>
          </p:nvPr>
        </p:nvSpPr>
        <p:spPr>
          <a:xfrm>
            <a:off x="4492625" y="4724400"/>
            <a:ext cx="15544801" cy="4400550"/>
          </a:xfrm>
          <a:prstGeom prst="rect">
            <a:avLst/>
          </a:prstGeom>
        </p:spPr>
        <p:txBody>
          <a:bodyPr anchor="b"/>
          <a:lstStyle>
            <a:lvl1pPr>
              <a:defRPr sz="9600" cap="all">
                <a:solidFill>
                  <a:srgbClr val="F3F2DC"/>
                </a:solidFill>
              </a:defRPr>
            </a:lvl1pPr>
          </a:lstStyle>
          <a:p>
            <a:r>
              <a:t>Title Text</a:t>
            </a:r>
          </a:p>
        </p:txBody>
      </p:sp>
      <p:sp>
        <p:nvSpPr>
          <p:cNvPr id="3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492625" y="9253728"/>
            <a:ext cx="15544801" cy="3000375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>
                <a:solidFill>
                  <a:srgbClr val="F3F2DC"/>
                </a:solidFill>
              </a:defRPr>
            </a:lvl1pPr>
            <a:lvl2pPr marL="0" indent="457200">
              <a:buClrTx/>
              <a:buSzTx/>
              <a:buFontTx/>
              <a:buNone/>
              <a:defRPr>
                <a:solidFill>
                  <a:srgbClr val="F3F2DC"/>
                </a:solidFill>
              </a:defRPr>
            </a:lvl2pPr>
            <a:lvl3pPr marL="0" indent="914400">
              <a:buClrTx/>
              <a:buSzTx/>
              <a:buFontTx/>
              <a:buNone/>
              <a:defRPr>
                <a:solidFill>
                  <a:srgbClr val="F3F2DC"/>
                </a:solidFill>
              </a:defRPr>
            </a:lvl3pPr>
            <a:lvl4pPr marL="0" indent="1371600">
              <a:buClrTx/>
              <a:buSzTx/>
              <a:buFontTx/>
              <a:buNone/>
              <a:defRPr>
                <a:solidFill>
                  <a:srgbClr val="F3F2DC"/>
                </a:solidFill>
              </a:defRPr>
            </a:lvl4pPr>
            <a:lvl5pPr marL="0" indent="1828800">
              <a:buClrTx/>
              <a:buSzTx/>
              <a:buFontTx/>
              <a:buNone/>
              <a:defRPr>
                <a:solidFill>
                  <a:srgbClr val="F3F2DC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" name="Straight Connector 6"/>
          <p:cNvSpPr/>
          <p:nvPr/>
        </p:nvSpPr>
        <p:spPr>
          <a:xfrm>
            <a:off x="4511039" y="9198864"/>
            <a:ext cx="15697202" cy="3177"/>
          </a:xfrm>
          <a:prstGeom prst="line">
            <a:avLst/>
          </a:prstGeom>
          <a:ln w="38100">
            <a:solidFill>
              <a:srgbClr val="F3F2DC"/>
            </a:solidFill>
          </a:ln>
        </p:spPr>
        <p:txBody>
          <a:bodyPr tIns="91439" bIns="91439"/>
          <a:lstStyle/>
          <a:p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962400" y="3346703"/>
            <a:ext cx="8077200" cy="9436609"/>
          </a:xfrm>
          <a:prstGeom prst="rect">
            <a:avLst/>
          </a:prstGeom>
        </p:spPr>
        <p:txBody>
          <a:bodyPr/>
          <a:lstStyle>
            <a:lvl1pPr>
              <a:spcBef>
                <a:spcPts val="1300"/>
              </a:spcBef>
              <a:defRPr sz="5600"/>
            </a:lvl1pPr>
            <a:lvl2pPr marL="701039" indent="-426719">
              <a:spcBef>
                <a:spcPts val="1300"/>
              </a:spcBef>
              <a:defRPr sz="5600"/>
            </a:lvl2pPr>
            <a:lvl3pPr marL="1060704" indent="-512064">
              <a:spcBef>
                <a:spcPts val="1300"/>
              </a:spcBef>
              <a:defRPr sz="5600"/>
            </a:lvl3pPr>
            <a:lvl4pPr marL="1391919" indent="-568960">
              <a:spcBef>
                <a:spcPts val="1300"/>
              </a:spcBef>
              <a:defRPr sz="5600"/>
            </a:lvl4pPr>
            <a:lvl5pPr marL="1478280" indent="-426720">
              <a:spcBef>
                <a:spcPts val="1300"/>
              </a:spcBef>
              <a:defRPr sz="5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962400" y="3352800"/>
            <a:ext cx="7863841" cy="1279525"/>
          </a:xfrm>
          <a:prstGeom prst="rect">
            <a:avLst/>
          </a:prstGeom>
        </p:spPr>
        <p:txBody>
          <a:bodyPr anchor="ctr"/>
          <a:lstStyle>
            <a:lvl1pPr marL="0" indent="0" algn="ctr">
              <a:spcBef>
                <a:spcPts val="900"/>
              </a:spcBef>
              <a:buClrTx/>
              <a:buSzTx/>
              <a:buFontTx/>
              <a:buNone/>
              <a:defRPr sz="4000">
                <a:solidFill>
                  <a:srgbClr val="D2533C"/>
                </a:solidFill>
              </a:defRPr>
            </a:lvl1pPr>
            <a:lvl2pPr marL="0" indent="457200" algn="ctr">
              <a:spcBef>
                <a:spcPts val="900"/>
              </a:spcBef>
              <a:buClrTx/>
              <a:buSzTx/>
              <a:buFontTx/>
              <a:buNone/>
              <a:defRPr sz="4000">
                <a:solidFill>
                  <a:srgbClr val="D2533C"/>
                </a:solidFill>
              </a:defRPr>
            </a:lvl2pPr>
            <a:lvl3pPr marL="0" indent="914400" algn="ctr">
              <a:spcBef>
                <a:spcPts val="900"/>
              </a:spcBef>
              <a:buClrTx/>
              <a:buSzTx/>
              <a:buFontTx/>
              <a:buNone/>
              <a:defRPr sz="4000">
                <a:solidFill>
                  <a:srgbClr val="D2533C"/>
                </a:solidFill>
              </a:defRPr>
            </a:lvl3pPr>
            <a:lvl4pPr marL="0" indent="1371600" algn="ctr">
              <a:spcBef>
                <a:spcPts val="900"/>
              </a:spcBef>
              <a:buClrTx/>
              <a:buSzTx/>
              <a:buFontTx/>
              <a:buNone/>
              <a:defRPr sz="4000">
                <a:solidFill>
                  <a:srgbClr val="D2533C"/>
                </a:solidFill>
              </a:defRPr>
            </a:lvl4pPr>
            <a:lvl5pPr marL="0" indent="1828800" algn="ctr">
              <a:spcBef>
                <a:spcPts val="900"/>
              </a:spcBef>
              <a:buClrTx/>
              <a:buSzTx/>
              <a:buFontTx/>
              <a:buNone/>
              <a:defRPr sz="4000">
                <a:solidFill>
                  <a:srgbClr val="D2533C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3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12557759" y="3352799"/>
            <a:ext cx="7863841" cy="1279526"/>
          </a:xfrm>
          <a:prstGeom prst="rect">
            <a:avLst/>
          </a:prstGeom>
          <a:ln w="12700"/>
        </p:spPr>
        <p:txBody>
          <a:bodyPr anchor="ctr"/>
          <a:lstStyle/>
          <a:p>
            <a:pPr marL="0" indent="0" algn="ctr">
              <a:spcBef>
                <a:spcPts val="900"/>
              </a:spcBef>
              <a:buClrTx/>
              <a:buSzTx/>
              <a:buFontTx/>
              <a:buNone/>
              <a:defRPr sz="4000">
                <a:solidFill>
                  <a:srgbClr val="D2533C"/>
                </a:solidFill>
              </a:defRPr>
            </a:pPr>
            <a:endParaRPr/>
          </a:p>
        </p:txBody>
      </p:sp>
      <p:sp>
        <p:nvSpPr>
          <p:cNvPr id="54" name="Straight Connector 10"/>
          <p:cNvSpPr/>
          <p:nvPr/>
        </p:nvSpPr>
        <p:spPr>
          <a:xfrm flipH="1">
            <a:off x="12191999" y="3383280"/>
            <a:ext cx="1589" cy="9418320"/>
          </a:xfrm>
          <a:prstGeom prst="line">
            <a:avLst/>
          </a:prstGeom>
          <a:ln w="38100">
            <a:solidFill>
              <a:srgbClr val="D2533C"/>
            </a:solidFill>
          </a:ln>
        </p:spPr>
        <p:txBody>
          <a:bodyPr tIns="91439" bIns="91439"/>
          <a:lstStyle/>
          <a:p>
            <a:endParaRPr/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itle Text"/>
          <p:cNvSpPr txBox="1">
            <a:spLocks noGrp="1"/>
          </p:cNvSpPr>
          <p:nvPr>
            <p:ph type="title"/>
          </p:nvPr>
        </p:nvSpPr>
        <p:spPr>
          <a:xfrm>
            <a:off x="3962400" y="1584159"/>
            <a:ext cx="4279392" cy="2523746"/>
          </a:xfrm>
          <a:prstGeom prst="rect">
            <a:avLst/>
          </a:prstGeom>
        </p:spPr>
        <p:txBody>
          <a:bodyPr anchor="b"/>
          <a:lstStyle>
            <a:lvl1pPr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7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991600" y="1584159"/>
            <a:ext cx="11430000" cy="11155682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/>
            </a:lvl1pPr>
            <a:lvl2pPr marL="692331" indent="-418011">
              <a:spcBef>
                <a:spcPts val="1500"/>
              </a:spcBef>
              <a:defRPr sz="6400"/>
            </a:lvl2pPr>
            <a:lvl3pPr marL="1036320" indent="-487680">
              <a:spcBef>
                <a:spcPts val="1500"/>
              </a:spcBef>
              <a:defRPr sz="6400"/>
            </a:lvl3pPr>
            <a:lvl4pPr marL="1408176" indent="-585216">
              <a:spcBef>
                <a:spcPts val="1500"/>
              </a:spcBef>
              <a:defRPr sz="6400"/>
            </a:lvl4pPr>
            <a:lvl5pPr marL="1490472" indent="-438912">
              <a:spcBef>
                <a:spcPts val="1500"/>
              </a:spcBef>
              <a:defRPr sz="6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9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3962402" y="4261103"/>
            <a:ext cx="4279392" cy="8487231"/>
          </a:xfrm>
          <a:prstGeom prst="rect">
            <a:avLst/>
          </a:prstGeom>
          <a:ln w="12700"/>
        </p:spPr>
        <p:txBody>
          <a:bodyPr/>
          <a:lstStyle/>
          <a:p>
            <a:pPr marL="0" indent="0">
              <a:spcBef>
                <a:spcPts val="600"/>
              </a:spcBef>
              <a:buClrTx/>
              <a:buSzTx/>
              <a:buFontTx/>
              <a:buNone/>
              <a:defRPr sz="2800"/>
            </a:pPr>
            <a:endParaRPr/>
          </a:p>
        </p:txBody>
      </p:sp>
      <p:sp>
        <p:nvSpPr>
          <p:cNvPr id="80" name="Straight Connector 8"/>
          <p:cNvSpPr/>
          <p:nvPr/>
        </p:nvSpPr>
        <p:spPr>
          <a:xfrm flipH="1">
            <a:off x="8598020" y="1584159"/>
            <a:ext cx="3177" cy="11155681"/>
          </a:xfrm>
          <a:prstGeom prst="line">
            <a:avLst/>
          </a:prstGeom>
          <a:ln w="38100">
            <a:solidFill>
              <a:srgbClr val="D2533C"/>
            </a:solidFill>
          </a:ln>
        </p:spPr>
        <p:txBody>
          <a:bodyPr tIns="91439" bIns="91439"/>
          <a:lstStyle/>
          <a:p>
            <a:endParaRPr/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le Text"/>
          <p:cNvSpPr txBox="1">
            <a:spLocks noGrp="1"/>
          </p:cNvSpPr>
          <p:nvPr>
            <p:ph type="title"/>
          </p:nvPr>
        </p:nvSpPr>
        <p:spPr>
          <a:xfrm>
            <a:off x="3962400" y="1584960"/>
            <a:ext cx="4285361" cy="2529840"/>
          </a:xfrm>
          <a:prstGeom prst="rect">
            <a:avLst/>
          </a:prstGeom>
        </p:spPr>
        <p:txBody>
          <a:bodyPr anchor="b"/>
          <a:lstStyle>
            <a:lvl1pPr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89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8765220" y="1676401"/>
            <a:ext cx="11808780" cy="11000914"/>
          </a:xfrm>
          <a:prstGeom prst="rect">
            <a:avLst/>
          </a:prstGeom>
          <a:ln w="152400">
            <a:solidFill>
              <a:srgbClr val="FFFFFF"/>
            </a:solidFill>
            <a:miter lim="800000"/>
          </a:ln>
          <a:effectLst>
            <a:outerShdw blurRad="101600" dist="25400" dir="5400000" rotWithShape="0">
              <a:srgbClr val="000000">
                <a:alpha val="58999"/>
              </a:srgbClr>
            </a:outerShdw>
          </a:effectLst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9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962400" y="4267200"/>
            <a:ext cx="4279392" cy="848563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buClrTx/>
              <a:buSzTx/>
              <a:buFontTx/>
              <a:buNone/>
              <a:defRPr sz="2800"/>
            </a:lvl1pPr>
            <a:lvl2pPr marL="0" indent="457200">
              <a:spcBef>
                <a:spcPts val="600"/>
              </a:spcBef>
              <a:buClrTx/>
              <a:buSzTx/>
              <a:buFontTx/>
              <a:buNone/>
              <a:defRPr sz="2800"/>
            </a:lvl2pPr>
            <a:lvl3pPr marL="0" indent="914400">
              <a:spcBef>
                <a:spcPts val="600"/>
              </a:spcBef>
              <a:buClrTx/>
              <a:buSzTx/>
              <a:buFontTx/>
              <a:buNone/>
              <a:defRPr sz="2800"/>
            </a:lvl3pPr>
            <a:lvl4pPr marL="0" indent="1371600">
              <a:spcBef>
                <a:spcPts val="600"/>
              </a:spcBef>
              <a:buClrTx/>
              <a:buSzTx/>
              <a:buFontTx/>
              <a:buNone/>
              <a:defRPr sz="2800"/>
            </a:lvl4pPr>
            <a:lvl5pPr marL="0" indent="1828800">
              <a:spcBef>
                <a:spcPts val="600"/>
              </a:spcBef>
              <a:buClrTx/>
              <a:buSzTx/>
              <a:buFontTx/>
              <a:buNone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/>
          <p:nvPr/>
        </p:nvSpPr>
        <p:spPr>
          <a:xfrm>
            <a:off x="3048000" y="441571"/>
            <a:ext cx="18288000" cy="4572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Rectangle 6"/>
          <p:cNvSpPr/>
          <p:nvPr/>
        </p:nvSpPr>
        <p:spPr>
          <a:xfrm>
            <a:off x="3048000" y="-1"/>
            <a:ext cx="18288000" cy="73152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tIns="91439" bIns="9143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3962400" y="1066800"/>
            <a:ext cx="16459200" cy="198120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3962400" y="3200400"/>
            <a:ext cx="16459200" cy="975360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8288000" y="76936"/>
            <a:ext cx="591116" cy="577648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>
            <a:lvl1pPr>
              <a:defRPr sz="2800" b="1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200" baseline="0">
          <a:solidFill>
            <a:srgbClr val="D2533C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200" baseline="0">
          <a:solidFill>
            <a:srgbClr val="D2533C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200" baseline="0">
          <a:solidFill>
            <a:srgbClr val="D2533C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200" baseline="0">
          <a:solidFill>
            <a:srgbClr val="D2533C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200" baseline="0">
          <a:solidFill>
            <a:srgbClr val="D2533C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200" baseline="0">
          <a:solidFill>
            <a:srgbClr val="D2533C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200" baseline="0">
          <a:solidFill>
            <a:srgbClr val="D2533C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200" baseline="0">
          <a:solidFill>
            <a:srgbClr val="D2533C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200" baseline="0">
          <a:solidFill>
            <a:srgbClr val="D2533C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365759" marR="0" indent="-365759" algn="l" defTabSz="1828800" rtl="0" latinLnBrk="0">
        <a:lnSpc>
          <a:spcPct val="100000"/>
        </a:lnSpc>
        <a:spcBef>
          <a:spcPts val="1100"/>
        </a:spcBef>
        <a:spcAft>
          <a:spcPts val="0"/>
        </a:spcAft>
        <a:buClr>
          <a:schemeClr val="accent1"/>
        </a:buClr>
        <a:buSzPct val="85000"/>
        <a:buFont typeface="Arial"/>
        <a:buChar char="•"/>
        <a:tabLst/>
        <a:defRPr sz="4800" b="0" i="0" u="none" strike="noStrike" cap="none" spc="0" baseline="0">
          <a:solidFill>
            <a:srgbClr val="292934"/>
          </a:solidFill>
          <a:uFillTx/>
          <a:latin typeface="+mn-lt"/>
          <a:ea typeface="+mn-ea"/>
          <a:cs typeface="+mn-cs"/>
          <a:sym typeface="Arial"/>
        </a:defRPr>
      </a:lvl1pPr>
      <a:lvl2pPr marL="713231" marR="0" indent="-438911" algn="l" defTabSz="1828800" rtl="0" latinLnBrk="0">
        <a:lnSpc>
          <a:spcPct val="100000"/>
        </a:lnSpc>
        <a:spcBef>
          <a:spcPts val="1100"/>
        </a:spcBef>
        <a:spcAft>
          <a:spcPts val="0"/>
        </a:spcAft>
        <a:buClr>
          <a:schemeClr val="accent1"/>
        </a:buClr>
        <a:buSzPct val="85000"/>
        <a:buFont typeface="Arial"/>
        <a:buChar char="•"/>
        <a:tabLst/>
        <a:defRPr sz="4800" b="0" i="0" u="none" strike="noStrike" cap="none" spc="0" baseline="0">
          <a:solidFill>
            <a:srgbClr val="292934"/>
          </a:solidFill>
          <a:uFillTx/>
          <a:latin typeface="+mn-lt"/>
          <a:ea typeface="+mn-ea"/>
          <a:cs typeface="+mn-cs"/>
          <a:sym typeface="Arial"/>
        </a:defRPr>
      </a:lvl2pPr>
      <a:lvl3pPr marL="1036319" marR="0" indent="-487680" algn="l" defTabSz="1828800" rtl="0" latinLnBrk="0">
        <a:lnSpc>
          <a:spcPct val="100000"/>
        </a:lnSpc>
        <a:spcBef>
          <a:spcPts val="1100"/>
        </a:spcBef>
        <a:spcAft>
          <a:spcPts val="0"/>
        </a:spcAft>
        <a:buClr>
          <a:schemeClr val="accent1"/>
        </a:buClr>
        <a:buSzPct val="90000"/>
        <a:buFont typeface="Arial"/>
        <a:buChar char="•"/>
        <a:tabLst/>
        <a:defRPr sz="4800" b="0" i="0" u="none" strike="noStrike" cap="none" spc="0" baseline="0">
          <a:solidFill>
            <a:srgbClr val="292934"/>
          </a:solidFill>
          <a:uFillTx/>
          <a:latin typeface="+mn-lt"/>
          <a:ea typeface="+mn-ea"/>
          <a:cs typeface="+mn-cs"/>
          <a:sym typeface="Arial"/>
        </a:defRPr>
      </a:lvl3pPr>
      <a:lvl4pPr marL="1371600" marR="0" indent="-548640" algn="l" defTabSz="1828800" rtl="0" latinLnBrk="0">
        <a:lnSpc>
          <a:spcPct val="100000"/>
        </a:lnSpc>
        <a:spcBef>
          <a:spcPts val="11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sz="4800" b="0" i="0" u="none" strike="noStrike" cap="none" spc="0" baseline="0">
          <a:solidFill>
            <a:srgbClr val="292934"/>
          </a:solidFill>
          <a:uFillTx/>
          <a:latin typeface="+mn-lt"/>
          <a:ea typeface="+mn-ea"/>
          <a:cs typeface="+mn-cs"/>
          <a:sym typeface="Arial"/>
        </a:defRPr>
      </a:lvl4pPr>
      <a:lvl5pPr marL="1521822" marR="0" indent="-470262" algn="l" defTabSz="1828800" rtl="0" latinLnBrk="0">
        <a:lnSpc>
          <a:spcPct val="100000"/>
        </a:lnSpc>
        <a:spcBef>
          <a:spcPts val="11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sz="4800" b="0" i="0" u="none" strike="noStrike" cap="none" spc="0" baseline="0">
          <a:solidFill>
            <a:srgbClr val="292934"/>
          </a:solidFill>
          <a:uFillTx/>
          <a:latin typeface="+mn-lt"/>
          <a:ea typeface="+mn-ea"/>
          <a:cs typeface="+mn-cs"/>
          <a:sym typeface="Arial"/>
        </a:defRPr>
      </a:lvl5pPr>
      <a:lvl6pPr marL="1863969" marR="0" indent="-675249" algn="l" defTabSz="1828800" rtl="0" latinLnBrk="0">
        <a:lnSpc>
          <a:spcPct val="100000"/>
        </a:lnSpc>
        <a:spcBef>
          <a:spcPts val="11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sz="4800" b="0" i="0" u="none" strike="noStrike" cap="none" spc="0" baseline="0">
          <a:solidFill>
            <a:srgbClr val="292934"/>
          </a:solidFill>
          <a:uFillTx/>
          <a:latin typeface="+mn-lt"/>
          <a:ea typeface="+mn-ea"/>
          <a:cs typeface="+mn-cs"/>
          <a:sym typeface="Arial"/>
        </a:defRPr>
      </a:lvl6pPr>
      <a:lvl7pPr marL="2046849" marR="0" indent="-675249" algn="l" defTabSz="1828800" rtl="0" latinLnBrk="0">
        <a:lnSpc>
          <a:spcPct val="100000"/>
        </a:lnSpc>
        <a:spcBef>
          <a:spcPts val="11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sz="4800" b="0" i="0" u="none" strike="noStrike" cap="none" spc="0" baseline="0">
          <a:solidFill>
            <a:srgbClr val="292934"/>
          </a:solidFill>
          <a:uFillTx/>
          <a:latin typeface="+mn-lt"/>
          <a:ea typeface="+mn-ea"/>
          <a:cs typeface="+mn-cs"/>
          <a:sym typeface="Arial"/>
        </a:defRPr>
      </a:lvl7pPr>
      <a:lvl8pPr marL="2229729" marR="0" indent="-675249" algn="l" defTabSz="1828800" rtl="0" latinLnBrk="0">
        <a:lnSpc>
          <a:spcPct val="100000"/>
        </a:lnSpc>
        <a:spcBef>
          <a:spcPts val="11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sz="4800" b="0" i="0" u="none" strike="noStrike" cap="none" spc="0" baseline="0">
          <a:solidFill>
            <a:srgbClr val="292934"/>
          </a:solidFill>
          <a:uFillTx/>
          <a:latin typeface="+mn-lt"/>
          <a:ea typeface="+mn-ea"/>
          <a:cs typeface="+mn-cs"/>
          <a:sym typeface="Arial"/>
        </a:defRPr>
      </a:lvl8pPr>
      <a:lvl9pPr marL="2412608" marR="0" indent="-675248" algn="l" defTabSz="1828800" rtl="0" latinLnBrk="0">
        <a:lnSpc>
          <a:spcPct val="100000"/>
        </a:lnSpc>
        <a:spcBef>
          <a:spcPts val="1100"/>
        </a:spcBef>
        <a:spcAft>
          <a:spcPts val="0"/>
        </a:spcAft>
        <a:buClr>
          <a:schemeClr val="accent1"/>
        </a:buClr>
        <a:buSzPct val="100000"/>
        <a:buFont typeface="Arial"/>
        <a:buChar char="•"/>
        <a:tabLst/>
        <a:defRPr sz="4800" b="0" i="0" u="none" strike="noStrike" cap="none" spc="0" baseline="0">
          <a:solidFill>
            <a:srgbClr val="292934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l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l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l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l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l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l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l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l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l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Заголовок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600"/>
            </a:lvl1pPr>
          </a:lstStyle>
          <a:p>
            <a:r>
              <a:t>ЕвропейскИЙ СУД: эффективный механизм защиты прав человека, механизм спасения в случае риска пыток и бесчеловечного обращения</a:t>
            </a:r>
          </a:p>
        </p:txBody>
      </p:sp>
      <p:sp>
        <p:nvSpPr>
          <p:cNvPr id="101" name="Подзаголовок 2"/>
          <p:cNvSpPr txBox="1">
            <a:spLocks noGrp="1"/>
          </p:cNvSpPr>
          <p:nvPr>
            <p:ph type="subTitle" sz="quarter" idx="1"/>
          </p:nvPr>
        </p:nvSpPr>
        <p:spPr>
          <a:xfrm>
            <a:off x="4419600" y="7010399"/>
            <a:ext cx="12801600" cy="4168082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1000"/>
              </a:spcBef>
              <a:defRPr sz="4400" i="1">
                <a:solidFill>
                  <a:srgbClr val="002060"/>
                </a:solidFill>
              </a:defRPr>
            </a:pPr>
            <a:r>
              <a:t>Высылка мигрантов из России в страны Центральной Азии, как в</a:t>
            </a:r>
          </a:p>
          <a:p>
            <a:pPr algn="r">
              <a:lnSpc>
                <a:spcPct val="90000"/>
              </a:lnSpc>
              <a:spcBef>
                <a:spcPts val="1000"/>
              </a:spcBef>
              <a:defRPr sz="4400" i="1">
                <a:solidFill>
                  <a:srgbClr val="002060"/>
                </a:solidFill>
              </a:defRPr>
            </a:pPr>
            <a:r>
              <a:t>защите прав человека могут помочь международные судебные</a:t>
            </a:r>
          </a:p>
          <a:p>
            <a:pPr algn="r">
              <a:lnSpc>
                <a:spcPct val="90000"/>
              </a:lnSpc>
              <a:spcBef>
                <a:spcPts val="1000"/>
              </a:spcBef>
              <a:defRPr sz="4400" i="1">
                <a:solidFill>
                  <a:srgbClr val="002060"/>
                </a:solidFill>
              </a:defRPr>
            </a:pPr>
            <a:r>
              <a:t>процессы, практика Европейского Суда по правам человека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2.png" descr="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sh dir="u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1572768">
              <a:defRPr sz="6192" spc="-172"/>
            </a:lvl1pPr>
          </a:lstStyle>
          <a:p>
            <a:r>
              <a:t>Статья 1 Конвенции: обязательства соблюдать права человека</a:t>
            </a:r>
          </a:p>
        </p:txBody>
      </p:sp>
      <p:sp>
        <p:nvSpPr>
          <p:cNvPr id="107" name="Объект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spcBef>
                <a:spcPts val="1500"/>
              </a:spcBef>
              <a:defRPr sz="6400"/>
            </a:pPr>
            <a:r>
              <a:t>Высокие Договаривающиеся Стороны обеспечивают </a:t>
            </a:r>
            <a:r>
              <a:rPr b="1"/>
              <a:t>каждому</a:t>
            </a:r>
            <a:r>
              <a:t>, находящемуся </a:t>
            </a:r>
            <a:r>
              <a:rPr b="1"/>
              <a:t>под их юрисдикцией</a:t>
            </a:r>
            <a:r>
              <a:t>, права и свободы, определенные в разделе I настоящей Конвенции.</a:t>
            </a:r>
          </a:p>
          <a:p>
            <a:pPr>
              <a:spcBef>
                <a:spcPts val="1500"/>
              </a:spcBef>
              <a:defRPr sz="6400"/>
            </a:pPr>
            <a:r>
              <a:t>Незаконно находящиеся мигранты и обвиняемые по любым статьям, в том числе террористическим и экстремистским подпадают под защиту</a:t>
            </a:r>
          </a:p>
        </p:txBody>
      </p:sp>
      <p:pic>
        <p:nvPicPr>
          <p:cNvPr id="108" name="3.png" descr="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5600" b="1"/>
            </a:pPr>
            <a:r>
              <a:t>Права и свободы</a:t>
            </a:r>
            <a:br/>
            <a:r>
              <a:t>Статья 2 Конвенции – право на жизнь</a:t>
            </a:r>
          </a:p>
        </p:txBody>
      </p:sp>
      <p:sp>
        <p:nvSpPr>
          <p:cNvPr id="111" name="Объект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defRPr sz="4400"/>
            </a:pPr>
            <a:r>
              <a:t>1. Право каждого лица на жизнь охраняется законом. Никто не может быть умышленно лишен жизни </a:t>
            </a:r>
            <a:r>
              <a:rPr b="1"/>
              <a:t>иначе как во исполнение смертного приговора, вынесенного судом за совершение преступления, в отношении которого законом предусмотрено такое наказание.</a:t>
            </a:r>
          </a:p>
          <a:p>
            <a:pPr>
              <a:lnSpc>
                <a:spcPct val="90000"/>
              </a:lnSpc>
              <a:spcBef>
                <a:spcPts val="900"/>
              </a:spcBef>
              <a:defRPr sz="3800"/>
            </a:pPr>
            <a:r>
              <a:t>2. Лишение жизни не рассматривается как нарушение настоящей статьи, когда оно является результатом абсолютно необходимого применения силы:</a:t>
            </a:r>
            <a:endParaRPr sz="4400"/>
          </a:p>
          <a:p>
            <a:pPr>
              <a:lnSpc>
                <a:spcPct val="90000"/>
              </a:lnSpc>
              <a:spcBef>
                <a:spcPts val="900"/>
              </a:spcBef>
              <a:defRPr sz="3800"/>
            </a:pPr>
            <a:r>
              <a:t>a) для защиты любого лица от противоправного насилия;</a:t>
            </a:r>
            <a:endParaRPr sz="4400"/>
          </a:p>
          <a:p>
            <a:pPr>
              <a:lnSpc>
                <a:spcPct val="90000"/>
              </a:lnSpc>
              <a:spcBef>
                <a:spcPts val="900"/>
              </a:spcBef>
              <a:defRPr sz="3800"/>
            </a:pPr>
            <a:r>
              <a:t>b) для осуществления законного задержания или предотвращения побега лица, заключенного под стражу на законных основаниях;</a:t>
            </a:r>
            <a:endParaRPr sz="4400"/>
          </a:p>
          <a:p>
            <a:pPr>
              <a:lnSpc>
                <a:spcPct val="90000"/>
              </a:lnSpc>
              <a:spcBef>
                <a:spcPts val="900"/>
              </a:spcBef>
              <a:defRPr sz="3800"/>
            </a:pPr>
            <a:r>
              <a:t>c) для подавления, в соответствии с законом, бунта или мятежа.</a:t>
            </a:r>
            <a:endParaRPr sz="4400"/>
          </a:p>
          <a:p>
            <a:pPr>
              <a:lnSpc>
                <a:spcPct val="90000"/>
              </a:lnSpc>
              <a:spcBef>
                <a:spcPts val="900"/>
              </a:spcBef>
              <a:defRPr sz="4000" b="1" i="1"/>
            </a:pPr>
            <a:r>
              <a:t>Оджалан против Турции</a:t>
            </a:r>
            <a:r>
              <a:rPr b="0"/>
              <a:t>, 12.05.2005, БП, </a:t>
            </a:r>
            <a:r>
              <a:rPr b="0" i="0"/>
              <a:t>статья 2 по сути была изменена в целях запрета смертной казни при любых обстоятельствах</a:t>
            </a:r>
          </a:p>
        </p:txBody>
      </p:sp>
      <p:pic>
        <p:nvPicPr>
          <p:cNvPr id="112" name="4.png" descr="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sh dir="u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5.png" descr="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push dir="u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r>
              <a:t>Запрет пыток (ст.3)</a:t>
            </a:r>
          </a:p>
        </p:txBody>
      </p:sp>
      <p:sp>
        <p:nvSpPr>
          <p:cNvPr id="117" name="Объект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Абсолютный характер – абсолютный запрет</a:t>
            </a:r>
          </a:p>
          <a:p>
            <a:pPr marL="0" indent="0">
              <a:buSzTx/>
              <a:buNone/>
            </a:pPr>
            <a:r>
              <a:t>Никто не должен подвергаться пыткам, бесчеловечному или унижающему достоинство обращению или наказанию.</a:t>
            </a:r>
          </a:p>
          <a:p>
            <a:pPr marL="0" indent="0">
              <a:buSzTx/>
              <a:buNone/>
            </a:pPr>
            <a:r>
              <a:t>Статья 3 не знает исключений, а статья 15 не допускает отступления от нее в период войны или иного чрезвычайного положения, угрожающего жизни нации.</a:t>
            </a:r>
          </a:p>
          <a:p>
            <a:pPr marL="0" indent="0">
              <a:buSzTx/>
              <a:buNone/>
            </a:pPr>
            <a:r>
              <a:t>Запрет выдачи в страны, где есть угроза пыток или бесчеловечного обращения и наказания </a:t>
            </a:r>
          </a:p>
          <a:p>
            <a:pPr marL="0" indent="0">
              <a:buSzTx/>
              <a:buNone/>
            </a:pPr>
            <a:r>
              <a:t>Процедуры: экстрадиция, выдворение, депортация – изучение риска возврата в страну исхода</a:t>
            </a:r>
          </a:p>
        </p:txBody>
      </p:sp>
      <p:pic>
        <p:nvPicPr>
          <p:cNvPr id="118" name="6.png" descr="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Запрет высылки по ст.3 Конвенции</a:t>
            </a:r>
          </a:p>
        </p:txBody>
      </p:sp>
      <p:sp>
        <p:nvSpPr>
          <p:cNvPr id="121" name="Объект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Высылка государством-участником Конвенции может привести к нарушению статьи 3, и, следовательно, повлечь за собой ответственность данного государства в тех случаях, когда имеются веские основания полагать, что лицо, о котором идет речь, в случае его высылки столкнется в государстве, куда оно будет выслано, с реальным риском подвергнуться обращению, противоречащему статье 3 Конвенции. При таких обстоятельствах в статье 3 содержится обязательство не высылать данное лицо в эту страну» </a:t>
            </a:r>
            <a:r>
              <a:rPr i="1"/>
              <a:t>(пп.73-74 Решения Европейского Суда по делу Чахал против Соединенного Королевства).</a:t>
            </a:r>
          </a:p>
        </p:txBody>
      </p:sp>
      <p:pic>
        <p:nvPicPr>
          <p:cNvPr id="122" name="7.png" descr="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1572768">
              <a:defRPr sz="6192" spc="-172"/>
            </a:lvl1pPr>
          </a:lstStyle>
          <a:p>
            <a:r>
              <a:t>Запрет выдачи на смертную казнь или пожизненное лишение свободы</a:t>
            </a:r>
          </a:p>
        </p:txBody>
      </p:sp>
      <p:sp>
        <p:nvSpPr>
          <p:cNvPr id="125" name="Объект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Серинг (Soering) v. UK, 07.07.1989:</a:t>
            </a:r>
          </a:p>
          <a:p>
            <a:r>
              <a:t>наличие смертной казни в Вирджинии </a:t>
            </a:r>
          </a:p>
          <a:p>
            <a:r>
              <a:t>синдром камеры смертников (состояние подавленности в ожидании приведения в исполнение смертного приговора, а также личные обстоятельства заявителя, в особенности его возраст и психическое состояние в момент совершения преступления. </a:t>
            </a:r>
          </a:p>
          <a:p>
            <a:r>
              <a:t>Приговор к пожизненному тюремному заключению без возможности его сокращения </a:t>
            </a:r>
            <a:r>
              <a:rPr i="1"/>
              <a:t>(Трабелси против Бельгии, 04.09.2014)</a:t>
            </a:r>
            <a:r>
              <a:t> – нарушение ст.3</a:t>
            </a:r>
          </a:p>
        </p:txBody>
      </p:sp>
      <p:pic>
        <p:nvPicPr>
          <p:cNvPr id="126" name="8.png" descr="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1572768">
              <a:defRPr sz="6192" spc="-172"/>
            </a:lvl1pPr>
          </a:lstStyle>
          <a:p>
            <a:r>
              <a:t>Запрет выдачи при наличии личного риска и обвинений в терроризме</a:t>
            </a:r>
          </a:p>
        </p:txBody>
      </p:sp>
      <p:sp>
        <p:nvSpPr>
          <p:cNvPr id="129" name="Объект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defRPr sz="4400" b="1"/>
            </a:pPr>
            <a:r>
              <a:t>Саади против Италии </a:t>
            </a:r>
            <a:r>
              <a:rPr b="0"/>
              <a:t>[Saadi v. Italy], 28.02.2008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4400"/>
            </a:pPr>
            <a:r>
              <a:t>В Тунисе приговорен за участие в террористической организации, действующей за границей в мирное время.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4400"/>
            </a:pPr>
            <a:r>
              <a:t>Риск пыток в Тунисе объективно установлен, НО</a:t>
            </a:r>
          </a:p>
          <a:p>
            <a:pPr marL="0" indent="0">
              <a:lnSpc>
                <a:spcPct val="90000"/>
              </a:lnSpc>
              <a:spcBef>
                <a:spcPts val="1000"/>
              </a:spcBef>
              <a:buSzTx/>
              <a:buNone/>
              <a:defRPr sz="4400" b="1"/>
            </a:pPr>
            <a:r>
              <a:t>Можно ли выдать, если представляет угрозу для страны приема???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defRPr sz="4400"/>
            </a:pPr>
            <a:r>
              <a:t>Европейский Суд не может недооценивать угрозу терроризма и значительные трудности, с которыми сталкиваются государства в защите населения от террористической угрозы. Нельзя оценивать риск жестокого обращения, которому может подвергнуться данное лицо, с точки зрения опасности, которую он сам может представлять для населения страны приема, общий стандарт оценки риска (одинаково для всех).</a:t>
            </a:r>
          </a:p>
        </p:txBody>
      </p:sp>
      <p:pic>
        <p:nvPicPr>
          <p:cNvPr id="130" name="9.png" descr="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10.png" descr="1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 defTabSz="1572768">
              <a:defRPr sz="6192" spc="-172"/>
            </a:pPr>
            <a:r>
              <a:t>Выдача в страны Средней Азии</a:t>
            </a:r>
            <a:br/>
            <a:r>
              <a:t>оценки ситуации в стране и риска</a:t>
            </a:r>
          </a:p>
        </p:txBody>
      </p:sp>
      <p:sp>
        <p:nvSpPr>
          <p:cNvPr id="135" name="Объект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defRPr sz="4400" b="1"/>
            </a:pPr>
            <a:r>
              <a:t>Туркменистан </a:t>
            </a:r>
            <a:r>
              <a:rPr i="1"/>
              <a:t>– </a:t>
            </a:r>
            <a:r>
              <a:rPr b="0" i="1"/>
              <a:t>отсутствие объективной информации о положении в тюрьмах, «закрытость информации», уязвимые группы</a:t>
            </a:r>
          </a:p>
          <a:p>
            <a:pPr>
              <a:lnSpc>
                <a:spcPct val="90000"/>
              </a:lnSpc>
              <a:spcBef>
                <a:spcPts val="800"/>
              </a:spcBef>
              <a:defRPr sz="3600" i="1"/>
            </a:pPr>
            <a:r>
              <a:t>Рябикин v.России, 19.06.2008; Колесник v. России, 17.06.2010; Солдатенко v. Украины, 23.10.2008</a:t>
            </a:r>
            <a:endParaRPr sz="4400"/>
          </a:p>
          <a:p>
            <a:pPr>
              <a:lnSpc>
                <a:spcPct val="90000"/>
              </a:lnSpc>
              <a:spcBef>
                <a:spcPts val="800"/>
              </a:spcBef>
              <a:defRPr sz="3600"/>
            </a:pPr>
            <a:r>
              <a:t>дискриминация лиц не туркменской национальности, уязвимость; систематические отказы туркменских властей предоставить международным и неправительственным организациям допуск в места содержания заключенных</a:t>
            </a:r>
            <a:endParaRPr sz="4400"/>
          </a:p>
          <a:p>
            <a:pPr>
              <a:lnSpc>
                <a:spcPct val="90000"/>
              </a:lnSpc>
              <a:spcBef>
                <a:spcPts val="800"/>
              </a:spcBef>
              <a:defRPr sz="3600" i="1"/>
            </a:pPr>
            <a:r>
              <a:t>Алланазарова v. России, 14.02.2017:</a:t>
            </a:r>
            <a:endParaRPr sz="4400"/>
          </a:p>
          <a:p>
            <a:pPr algn="just">
              <a:lnSpc>
                <a:spcPct val="90000"/>
              </a:lnSpc>
              <a:spcBef>
                <a:spcPts val="800"/>
              </a:spcBef>
              <a:defRPr sz="3600"/>
            </a:pPr>
            <a:r>
              <a:t>Суд не может констатировать, что улучшения, отражают существенное изменение ситуации в области прав человека, но Туркменистан остается закрытым для независимых наблюдателей, т.о., все лица, находящиеся в местах содержания под стражей в Туркменистане сталкиваются с реальным риском подвергнуться обращению, противоречащему требованиям статьи 3 Конвенции</a:t>
            </a:r>
          </a:p>
        </p:txBody>
      </p:sp>
      <p:pic>
        <p:nvPicPr>
          <p:cNvPr id="136" name="11.png" descr="1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>
            <a:lvl1pPr defTabSz="1572768">
              <a:defRPr sz="4128" spc="-172"/>
            </a:lvl1pPr>
          </a:lstStyle>
          <a:p>
            <a:r>
              <a:t>Таджикистан – факт ратификации основных документов не исключает риск жестокого обращения; политически мотивированные обвинения, уязвимые группы</a:t>
            </a:r>
          </a:p>
        </p:txBody>
      </p:sp>
      <p:sp>
        <p:nvSpPr>
          <p:cNvPr id="139" name="Объект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algn="just">
              <a:lnSpc>
                <a:spcPct val="90000"/>
              </a:lnSpc>
              <a:spcBef>
                <a:spcPts val="1000"/>
              </a:spcBef>
              <a:defRPr sz="4400" i="1"/>
            </a:pPr>
            <a:r>
              <a:t>Ходжаев v. России</a:t>
            </a:r>
            <a:r>
              <a:rPr i="0"/>
              <a:t>, 12.05.2010, заявитель, являлся членом запрещенной организации «Хизбут-Тахрир» (ХТ), однако имеются достаточные основания полагать о наличии преследований членов и сторонников организации ХТ в Таджикистане, преследуемая группа.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defRPr sz="4400" i="1"/>
            </a:pPr>
            <a:r>
              <a:t>Гафоров v. России</a:t>
            </a:r>
            <a:r>
              <a:rPr i="0"/>
              <a:t>, 21.10.10, в Таджикистане имеется данные о дискриминации по национальному признаку, в частности узбеков, также совершил побег из-под стражи ЕСПЧ запретил выдачу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defRPr sz="4400" i="1"/>
            </a:pPr>
            <a:r>
              <a:t>K.I. v. России</a:t>
            </a:r>
            <a:r>
              <a:rPr i="0"/>
              <a:t>, 07.11.2017, обвинение в участии в организации «Исламское движение Узбекистана»</a:t>
            </a:r>
          </a:p>
          <a:p>
            <a:pPr algn="just">
              <a:lnSpc>
                <a:spcPct val="90000"/>
              </a:lnSpc>
              <a:spcBef>
                <a:spcPts val="1000"/>
              </a:spcBef>
              <a:defRPr sz="4400"/>
            </a:pPr>
            <a:r>
              <a:t>члены Исламских движений и исламских групп либо партий грозит особая опасность подвергнуться пыткам и жестокому обращению</a:t>
            </a:r>
          </a:p>
        </p:txBody>
      </p:sp>
      <p:pic>
        <p:nvPicPr>
          <p:cNvPr id="14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800" b="1"/>
            </a:lvl1pPr>
          </a:lstStyle>
          <a:p>
            <a:r>
              <a:t>Узбекистан –пытки в местах содержания под стражей признавались международными экспертами как систематические, однако это само по себе не влечет отказ в выдаче</a:t>
            </a:r>
          </a:p>
        </p:txBody>
      </p:sp>
      <p:sp>
        <p:nvSpPr>
          <p:cNvPr id="143" name="Объект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spcBef>
                <a:spcPts val="1000"/>
              </a:spcBef>
              <a:defRPr sz="4400" i="1"/>
            </a:pPr>
            <a:r>
              <a:t>Исаков v.  России</a:t>
            </a:r>
            <a:r>
              <a:rPr i="0"/>
              <a:t>, </a:t>
            </a:r>
            <a:r>
              <a:t>Султанов v. России, Каримов v. России. </a:t>
            </a:r>
            <a:r>
              <a:rPr i="0"/>
              <a:t>ЕСПЧ в 2010 году отметил, что «не было представлено конкретных свидетельств, чтобы продемонстрировать какие-либо существенные улучшения в этой области в Узбекистане за последние несколько лет. Суд посчитал, что жестокое обращение с заключенными представляет собой повсеместную и устойчивую проблему в Узбекистане.</a:t>
            </a:r>
          </a:p>
          <a:p>
            <a:pPr>
              <a:spcBef>
                <a:spcPts val="1000"/>
              </a:spcBef>
              <a:defRPr sz="4400"/>
            </a:pPr>
            <a:r>
              <a:t>Уязвимые группы (ХТ, религиозные и политические обвинения)</a:t>
            </a:r>
          </a:p>
          <a:p>
            <a:pPr>
              <a:spcBef>
                <a:spcPts val="1000"/>
              </a:spcBef>
              <a:defRPr sz="4400" i="1"/>
            </a:pPr>
            <a:r>
              <a:t> Эльмуратов v.России</a:t>
            </a:r>
            <a:r>
              <a:rPr i="0"/>
              <a:t>, заявителю вменены исключительно уголовные преступления против собственности, он не принадлежит к особо уязвимой группе, выдача не является нарушением ст.3 Конвенции</a:t>
            </a:r>
          </a:p>
        </p:txBody>
      </p:sp>
      <p:pic>
        <p:nvPicPr>
          <p:cNvPr id="144" name="13.png" descr="1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1572768">
              <a:defRPr sz="6192" spc="-172"/>
            </a:lvl1pPr>
          </a:lstStyle>
          <a:p>
            <a:r>
              <a:t>Киргизия – принадлежность к уязвимой группе</a:t>
            </a:r>
          </a:p>
        </p:txBody>
      </p:sp>
      <p:sp>
        <p:nvSpPr>
          <p:cNvPr id="147" name="Объект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spcBef>
                <a:spcPts val="1000"/>
              </a:spcBef>
              <a:defRPr sz="4400" i="1"/>
            </a:pPr>
            <a:r>
              <a:t>Turgunov v.Russia,  22.10.2015; Tadzhibaev v. Russia, 01.12.2015; У.Н. v. Russia, 26.07.2016</a:t>
            </a:r>
          </a:p>
          <a:p>
            <a:pPr>
              <a:spcBef>
                <a:spcPts val="1000"/>
              </a:spcBef>
              <a:defRPr sz="4400"/>
            </a:pPr>
            <a:r>
              <a:t>касались требований о выдачи причастных к событиях в городе Ош в июне 2010 в межэтническом конфликте между лицами узбекской и киргизской национальности.</a:t>
            </a:r>
          </a:p>
          <a:p>
            <a:pPr>
              <a:spcBef>
                <a:spcPts val="1000"/>
              </a:spcBef>
              <a:defRPr sz="4400"/>
            </a:pPr>
            <a:r>
              <a:t>Имели риск в связи с принадлежностью к определенной группе – узбеки, обвиняемые в Ошских событиях</a:t>
            </a:r>
          </a:p>
          <a:p>
            <a:pPr>
              <a:spcBef>
                <a:spcPts val="1000"/>
              </a:spcBef>
              <a:defRPr sz="4400" i="1"/>
            </a:pPr>
            <a:r>
              <a:t>Набид Абдуллаев v.Russia</a:t>
            </a:r>
            <a:r>
              <a:rPr i="0"/>
              <a:t>, оценка дипломатических гарантий как недостаточных (только лишь доступ дипломатов недостаточен как дипломатическая гарантия)</a:t>
            </a:r>
          </a:p>
          <a:p>
            <a:pPr>
              <a:spcBef>
                <a:spcPts val="1000"/>
              </a:spcBef>
              <a:defRPr sz="4400" i="1"/>
            </a:pPr>
            <a:r>
              <a:t>Sulim v. Italy</a:t>
            </a:r>
            <a:r>
              <a:rPr i="0"/>
              <a:t>, текущее дело о выдаче из Италии – нарушение презумпции невиновности (Президент назвал заявителя «крупнейшим коррупционером страны»).</a:t>
            </a:r>
          </a:p>
        </p:txBody>
      </p:sp>
      <p:pic>
        <p:nvPicPr>
          <p:cNvPr id="148" name="14.png" descr="1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defRPr sz="4000" b="1"/>
            </a:pPr>
            <a:r>
              <a:t>Казахстан</a:t>
            </a:r>
            <a:r>
              <a:rPr b="0"/>
              <a:t> – факт содержания под стражей недостаточен в  настоящее время для признания нарушения  ст. 3 Конвенции в связи с улучшением условий содержания и улучшение ситуации с правами человека:</a:t>
            </a:r>
          </a:p>
        </p:txBody>
      </p:sp>
      <p:sp>
        <p:nvSpPr>
          <p:cNvPr id="151" name="Объект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defRPr i="1"/>
            </a:pPr>
            <a:r>
              <a:t>Кабулов v. Украины, 19.11.2009, </a:t>
            </a:r>
          </a:p>
          <a:p>
            <a:pPr>
              <a:lnSpc>
                <a:spcPct val="90000"/>
              </a:lnSpc>
              <a:defRPr i="1"/>
            </a:pPr>
            <a:r>
              <a:t>Байсаков v. Украины, 18.02.2010. </a:t>
            </a:r>
            <a:r>
              <a:rPr i="0"/>
              <a:t>Суд сослался на достоверные сообщения о пытках и жестоком обращении с задержанными, плохих условиях содержания в тюрьмах, не расследование сообщений о пытках, установив, что </a:t>
            </a:r>
            <a:r>
              <a:rPr b="1" i="0"/>
              <a:t>сам факт содержания под стражей в Казахстане дает достаточные основания опасаться обращения, запрещенного ст.3 Конвенции</a:t>
            </a:r>
            <a:endParaRPr b="1"/>
          </a:p>
          <a:p>
            <a:pPr>
              <a:lnSpc>
                <a:spcPct val="90000"/>
              </a:lnSpc>
              <a:defRPr i="1"/>
            </a:pPr>
            <a:r>
              <a:t>Джаксыбергенов v. Украины, </a:t>
            </a:r>
            <a:r>
              <a:rPr b="1"/>
              <a:t>10.02.2011 </a:t>
            </a:r>
            <a:r>
              <a:rPr i="0"/>
              <a:t>нет нарушения улучшение ситуации с правами человека в частности, в отношении условий содержания под стражей. Суд пересмотрел свои предыдущие выводы по  делам, касающимся высылки в Казахстан, 2011</a:t>
            </a:r>
          </a:p>
        </p:txBody>
      </p:sp>
      <p:pic>
        <p:nvPicPr>
          <p:cNvPr id="152" name="15.png" descr="1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r>
              <a:t>Казахстан: адекватное медицинское обслуживание под стражей, адекватные дипломатические гарантии</a:t>
            </a:r>
          </a:p>
        </p:txBody>
      </p:sp>
      <p:sp>
        <p:nvSpPr>
          <p:cNvPr id="155" name="Объект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spcBef>
                <a:spcPts val="1000"/>
              </a:spcBef>
              <a:defRPr sz="4400" i="1"/>
            </a:pPr>
            <a:r>
              <a:t>Ошлаков v. России</a:t>
            </a:r>
            <a:r>
              <a:rPr i="0"/>
              <a:t>, 03.04.2014 (общеуголовные обвинения, заявитель болен раком) нельзя утверждать, что лечебные учреждения в Казахстане хуже таких учреждений в России, и что заявитель не получит соответствующего лечения от рака в Казахстане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4400"/>
            </a:pPr>
            <a:r>
              <a:t>ЕСПЧ оценивает ситуацию в ее развитии, принимая во внимание данные об улучшении или ухудшении ситуации с правами человека в целом или в отношении конкретной группы, 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4400"/>
            </a:pPr>
            <a:r>
              <a:t>хотя отчеты международных организаций продолжают выражать серьезную озабоченность относительно ситуации с правами человека в Казахстане не было никаких оснований полагать, что ситуация там настолько серьезна, что ведет к необходимости полного запрета на экстрадицию</a:t>
            </a:r>
          </a:p>
        </p:txBody>
      </p:sp>
      <p:pic>
        <p:nvPicPr>
          <p:cNvPr id="156" name="16.png" descr="1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400"/>
            </a:lvl1pPr>
          </a:lstStyle>
          <a:p>
            <a:r>
              <a:t>Беларусь – принадлежность к политической оппозиции, уязвимое положение определенных групп</a:t>
            </a:r>
          </a:p>
        </p:txBody>
      </p:sp>
      <p:sp>
        <p:nvSpPr>
          <p:cNvPr id="159" name="Объект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  <a:defRPr i="1"/>
            </a:pPr>
            <a:r>
              <a:t>Коктыш v. Украины, 10.12.09, </a:t>
            </a:r>
            <a:r>
              <a:rPr i="0"/>
              <a:t>отмена оправдательного приговора  и возможность применения смертной казни вместе с перспективой незаконного судебного разбирательства – нарушение ст.3</a:t>
            </a:r>
          </a:p>
          <a:p>
            <a:pPr>
              <a:lnSpc>
                <a:spcPct val="90000"/>
              </a:lnSpc>
              <a:defRPr i="1"/>
            </a:pPr>
            <a:r>
              <a:t>Камышев v. Украины</a:t>
            </a:r>
            <a:r>
              <a:rPr i="0"/>
              <a:t>, </a:t>
            </a:r>
            <a:r>
              <a:t>20.05.2010, </a:t>
            </a:r>
            <a:r>
              <a:rPr i="0"/>
              <a:t>международные документы и свидетельствуют о наличии серьезных опасений относительно ситуации с правами человека, но нет личного риска (обвиняемый таможенник)</a:t>
            </a:r>
          </a:p>
          <a:p>
            <a:pPr>
              <a:lnSpc>
                <a:spcPct val="90000"/>
              </a:lnSpc>
              <a:defRPr i="1"/>
            </a:pPr>
            <a:r>
              <a:t>Y.P. ET L.P. v. France, 02.09.2010, </a:t>
            </a:r>
            <a:r>
              <a:rPr i="0"/>
              <a:t>активист Народного фронта, ведущей оппозиционной партии,неоднократно подвергался арестам, запугиванию и насилию со стороны властей Беларуси во время демонстраций – отказ в выдаче</a:t>
            </a:r>
          </a:p>
        </p:txBody>
      </p:sp>
      <p:pic>
        <p:nvPicPr>
          <p:cNvPr id="160" name="17.png" descr="1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7200"/>
            </a:lvl1pPr>
          </a:lstStyle>
          <a:p>
            <a:r>
              <a:t>Бремя доказывания в делах о высылке</a:t>
            </a:r>
          </a:p>
        </p:txBody>
      </p:sp>
      <p:sp>
        <p:nvSpPr>
          <p:cNvPr id="163" name="Объект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</a:pPr>
            <a:r>
              <a:t>Заявитель должен предоставить доказательства и подтвердить наличие серьезных оснований полагать, что подвергнется реальному риску (индивидуальный риск, принадлежность к уязвимой, преследуемой группе, жестокое наказание, иногда ситуация общего насилия в стране не позволяет высылать (Сомали, Сирия);</a:t>
            </a:r>
          </a:p>
          <a:p>
            <a:pPr>
              <a:lnSpc>
                <a:spcPct val="90000"/>
              </a:lnSpc>
            </a:pPr>
            <a:r>
              <a:t>Властям следует опровергнуть все возможные сомнения (Холмуродов v. России);</a:t>
            </a:r>
          </a:p>
          <a:p>
            <a:pPr>
              <a:lnSpc>
                <a:spcPct val="90000"/>
              </a:lnSpc>
            </a:pPr>
            <a:r>
              <a:t>Дипломатические гарантии властей должны быть реальными и проверяемыми (допуск межд.наблюдателей, дипломатов, беседы наедине, механизмы контроля).</a:t>
            </a:r>
          </a:p>
        </p:txBody>
      </p:sp>
      <p:pic>
        <p:nvPicPr>
          <p:cNvPr id="164" name="18.png" descr="1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19.png" descr="1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A7A7A7"/>
      </a:dk2>
      <a:lt2>
        <a:srgbClr val="535353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FF00FF"/>
      </a:folHlink>
    </a:clrScheme>
    <a:fontScheme name="Ясность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27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50800" dir="2700000" rotWithShape="0">
              <a:srgbClr val="000000">
                <a:alpha val="60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blurRad="76200" dist="50800" dir="2700000" rotWithShape="0">
            <a:srgbClr val="000000">
              <a:alpha val="60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292934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292934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34340B"/>
      </a:lt1>
      <a:dk2>
        <a:srgbClr val="A7A7A7"/>
      </a:dk2>
      <a:lt2>
        <a:srgbClr val="535353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FF00FF"/>
      </a:folHlink>
    </a:clrScheme>
    <a:fontScheme name="Ясность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27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50800" dir="2700000" rotWithShape="0">
              <a:srgbClr val="000000">
                <a:alpha val="60000"/>
              </a:srgbClr>
            </a:outerShdw>
          </a:effectLst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50800" cap="flat">
          <a:solidFill>
            <a:schemeClr val="accent1"/>
          </a:solidFill>
          <a:prstDash val="solid"/>
          <a:round/>
        </a:ln>
        <a:effectLst>
          <a:outerShdw blurRad="76200" dist="50800" dir="2700000" rotWithShape="0">
            <a:srgbClr val="000000">
              <a:alpha val="60000"/>
            </a:srgbClr>
          </a:outerShdw>
        </a:effectLst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292934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508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292934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1337</Words>
  <Application>Microsoft Office PowerPoint</Application>
  <PresentationFormat>Произвольный</PresentationFormat>
  <Paragraphs>70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Arial</vt:lpstr>
      <vt:lpstr>Ясность</vt:lpstr>
      <vt:lpstr>ЕвропейскИЙ СУД: эффективный механизм защиты прав человека, механизм спасения в случае риска пыток и бесчеловечного обращения</vt:lpstr>
      <vt:lpstr>Презентация PowerPoint</vt:lpstr>
      <vt:lpstr>Статья 1 Конвенции: обязательства соблюдать права человека</vt:lpstr>
      <vt:lpstr>Права и свободы Статья 2 Конвенции – право на жизнь</vt:lpstr>
      <vt:lpstr>Презентация PowerPoint</vt:lpstr>
      <vt:lpstr>Запрет пыток (ст.3)</vt:lpstr>
      <vt:lpstr>Запрет высылки по ст.3 Конвенции</vt:lpstr>
      <vt:lpstr>Запрет выдачи на смертную казнь или пожизненное лишение свободы</vt:lpstr>
      <vt:lpstr>Запрет выдачи при наличии личного риска и обвинений в терроризме</vt:lpstr>
      <vt:lpstr>Презентация PowerPoint</vt:lpstr>
      <vt:lpstr>Выдача в страны Средней Азии оценки ситуации в стране и риска</vt:lpstr>
      <vt:lpstr>Таджикистан – факт ратификации основных документов не исключает риск жестокого обращения; политически мотивированные обвинения, уязвимые группы</vt:lpstr>
      <vt:lpstr>Узбекистан –пытки в местах содержания под стражей признавались международными экспертами как систематические, однако это само по себе не влечет отказ в выдаче</vt:lpstr>
      <vt:lpstr>Киргизия – принадлежность к уязвимой группе</vt:lpstr>
      <vt:lpstr>Казахстан – факт содержания под стражей недостаточен в  настоящее время для признания нарушения  ст. 3 Конвенции в связи с улучшением условий содержания и улучшение ситуации с правами человека:</vt:lpstr>
      <vt:lpstr>Казахстан: адекватное медицинское обслуживание под стражей, адекватные дипломатические гарантии</vt:lpstr>
      <vt:lpstr>Беларусь – принадлежность к политической оппозиции, уязвимое положение определенных групп</vt:lpstr>
      <vt:lpstr>Бремя доказывания в делах о высылке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ЕвропейскИЙ СУД: эффективный механизм защиты прав человека, механизм спасения в случае риска пыток и бесчеловечного обращения</dc:title>
  <cp:lastModifiedBy>Ayazhan</cp:lastModifiedBy>
  <cp:revision>1</cp:revision>
  <dcterms:modified xsi:type="dcterms:W3CDTF">2020-11-14T05:16:17Z</dcterms:modified>
</cp:coreProperties>
</file>