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lvl1pPr>
    <a:lvl2pPr marL="0" marR="0" indent="45720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lvl2pPr>
    <a:lvl3pPr marL="0" marR="0" indent="91440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lvl3pPr>
    <a:lvl4pPr marL="0" marR="0" indent="137160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lvl4pPr>
    <a:lvl5pPr marL="0" marR="0" indent="182880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lvl5pPr>
    <a:lvl6pPr marL="0" marR="0" indent="228600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lvl6pPr>
    <a:lvl7pPr marL="0" marR="0" indent="274320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lvl7pPr>
    <a:lvl8pPr marL="0" marR="0" indent="320040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lvl8pPr>
    <a:lvl9pPr marL="0" marR="0" indent="365760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rgbClr val="E7F3F4"/>
          </a:solidFill>
        </a:fill>
      </a:tcStyle>
    </a:wholeTbl>
    <a:band2H>
      <a:tcTxStyle/>
      <a:tcStyle>
        <a:tcBdr/>
        <a:fill>
          <a:solidFill>
            <a:srgbClr val="F3F9FA"/>
          </a:solidFill>
        </a:fill>
      </a:tcStyle>
    </a:band2H>
    <a:firstCol>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1"/>
          </a:solidFill>
        </a:fill>
      </a:tcStyle>
    </a:firstCol>
    <a:lastRow>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762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1"/>
          </a:solidFill>
        </a:fill>
      </a:tcStyle>
    </a:lastRow>
    <a:firstRow>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762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3">
              <a:lumOff val="44000"/>
            </a:schemeClr>
          </a:solidFill>
        </a:fill>
      </a:tcStyle>
    </a:firstCol>
    <a:lastRow>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762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3">
              <a:lumOff val="44000"/>
            </a:schemeClr>
          </a:solidFill>
        </a:fill>
      </a:tcStyle>
    </a:lastRow>
    <a:firstRow>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762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Ref idx="minor">
          <a:srgbClr val="000000"/>
        </a:fontRef>
        <a:srgbClr val="000000"/>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rgbClr val="CCCCD9"/>
          </a:solidFill>
        </a:fill>
      </a:tcStyle>
    </a:wholeTbl>
    <a:band2H>
      <a:tcTxStyle/>
      <a:tcStyle>
        <a:tcBdr/>
        <a:fill>
          <a:solidFill>
            <a:srgbClr val="E7E7ED"/>
          </a:solidFill>
        </a:fill>
      </a:tcStyle>
    </a:band2H>
    <a:firstCol>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6"/>
          </a:solidFill>
        </a:fill>
      </a:tcStyle>
    </a:firstCol>
    <a:lastRow>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762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6"/>
          </a:solidFill>
        </a:fill>
      </a:tcStyle>
    </a:lastRow>
    <a:firstRow>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762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Ref idx="minor">
          <a:schemeClr val="accent3">
            <a:lumOff val="44000"/>
          </a:schemeClr>
        </a:fontRef>
        <a:schemeClr val="accent3">
          <a:lumOff val="44000"/>
        </a:schemeClr>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3">
              <a:lumOff val="44000"/>
            </a:schemeClr>
          </a:solidFill>
        </a:fill>
      </a:tcStyle>
    </a:lastRow>
    <a:firstRow>
      <a:tcTxStyle b="on" i="off">
        <a:fontRef idx="minor">
          <a:schemeClr val="accent3">
            <a:lumOff val="44000"/>
          </a:schemeClr>
        </a:fontRef>
        <a:schemeClr val="accent3">
          <a:lumOff val="44000"/>
        </a:schemeClr>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rgbClr val="000000"/>
          </a:solidFill>
        </a:fill>
      </a:tcStyle>
    </a:firstCol>
    <a:lastRow>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76200" cap="flat">
              <a:solidFill>
                <a:schemeClr val="accent3">
                  <a:lumOff val="44000"/>
                </a:schemeClr>
              </a:solidFill>
              <a:prstDash val="solid"/>
              <a:round/>
            </a:ln>
          </a:top>
          <a:bottom>
            <a:ln w="254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rgbClr val="000000"/>
          </a:solidFill>
        </a:fill>
      </a:tcStyle>
    </a:lastRow>
    <a:firstRow>
      <a:tcTxStyle b="on" i="off">
        <a:fontRef idx="minor">
          <a:schemeClr val="accent3">
            <a:lumOff val="44000"/>
          </a:schemeClr>
        </a:fontRef>
        <a:schemeClr val="accent3">
          <a:lumOff val="44000"/>
        </a:schemeClr>
      </a:tcTxStyle>
      <a:tcStyle>
        <a:tcBdr>
          <a:left>
            <a:ln w="25400" cap="flat">
              <a:solidFill>
                <a:schemeClr val="accent3">
                  <a:lumOff val="44000"/>
                </a:schemeClr>
              </a:solidFill>
              <a:prstDash val="solid"/>
              <a:round/>
            </a:ln>
          </a:left>
          <a:right>
            <a:ln w="25400" cap="flat">
              <a:solidFill>
                <a:schemeClr val="accent3">
                  <a:lumOff val="44000"/>
                </a:schemeClr>
              </a:solidFill>
              <a:prstDash val="solid"/>
              <a:round/>
            </a:ln>
          </a:right>
          <a:top>
            <a:ln w="25400" cap="flat">
              <a:solidFill>
                <a:schemeClr val="accent3">
                  <a:lumOff val="44000"/>
                </a:schemeClr>
              </a:solidFill>
              <a:prstDash val="solid"/>
              <a:round/>
            </a:ln>
          </a:top>
          <a:bottom>
            <a:ln w="76200" cap="flat">
              <a:solidFill>
                <a:schemeClr val="accent3">
                  <a:lumOff val="44000"/>
                </a:schemeClr>
              </a:solidFill>
              <a:prstDash val="solid"/>
              <a:round/>
            </a:ln>
          </a:bottom>
          <a:insideH>
            <a:ln w="25400" cap="flat">
              <a:solidFill>
                <a:schemeClr val="accent3">
                  <a:lumOff val="44000"/>
                </a:schemeClr>
              </a:solidFill>
              <a:prstDash val="solid"/>
              <a:round/>
            </a:ln>
          </a:insideH>
          <a:insideV>
            <a:ln w="254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0" d="100"/>
          <a:sy n="40" d="100"/>
        </p:scale>
        <p:origin x="138"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spcBef>
        <a:spcPts val="800"/>
      </a:spcBef>
      <a:defRPr sz="2400">
        <a:latin typeface="+mn-lt"/>
        <a:ea typeface="+mn-ea"/>
        <a:cs typeface="+mn-cs"/>
        <a:sym typeface="Arial"/>
      </a:defRPr>
    </a:lvl1pPr>
    <a:lvl2pPr indent="228600" defTabSz="1828800" latinLnBrk="0">
      <a:spcBef>
        <a:spcPts val="800"/>
      </a:spcBef>
      <a:defRPr sz="2400">
        <a:latin typeface="+mn-lt"/>
        <a:ea typeface="+mn-ea"/>
        <a:cs typeface="+mn-cs"/>
        <a:sym typeface="Arial"/>
      </a:defRPr>
    </a:lvl2pPr>
    <a:lvl3pPr indent="457200" defTabSz="1828800" latinLnBrk="0">
      <a:spcBef>
        <a:spcPts val="800"/>
      </a:spcBef>
      <a:defRPr sz="2400">
        <a:latin typeface="+mn-lt"/>
        <a:ea typeface="+mn-ea"/>
        <a:cs typeface="+mn-cs"/>
        <a:sym typeface="Arial"/>
      </a:defRPr>
    </a:lvl3pPr>
    <a:lvl4pPr indent="685800" defTabSz="1828800" latinLnBrk="0">
      <a:spcBef>
        <a:spcPts val="800"/>
      </a:spcBef>
      <a:defRPr sz="2400">
        <a:latin typeface="+mn-lt"/>
        <a:ea typeface="+mn-ea"/>
        <a:cs typeface="+mn-cs"/>
        <a:sym typeface="Arial"/>
      </a:defRPr>
    </a:lvl4pPr>
    <a:lvl5pPr indent="914400" defTabSz="1828800" latinLnBrk="0">
      <a:spcBef>
        <a:spcPts val="800"/>
      </a:spcBef>
      <a:defRPr sz="2400">
        <a:latin typeface="+mn-lt"/>
        <a:ea typeface="+mn-ea"/>
        <a:cs typeface="+mn-cs"/>
        <a:sym typeface="Arial"/>
      </a:defRPr>
    </a:lvl5pPr>
    <a:lvl6pPr indent="1143000" defTabSz="1828800" latinLnBrk="0">
      <a:spcBef>
        <a:spcPts val="800"/>
      </a:spcBef>
      <a:defRPr sz="2400">
        <a:latin typeface="+mn-lt"/>
        <a:ea typeface="+mn-ea"/>
        <a:cs typeface="+mn-cs"/>
        <a:sym typeface="Arial"/>
      </a:defRPr>
    </a:lvl6pPr>
    <a:lvl7pPr indent="1371600" defTabSz="1828800" latinLnBrk="0">
      <a:spcBef>
        <a:spcPts val="800"/>
      </a:spcBef>
      <a:defRPr sz="2400">
        <a:latin typeface="+mn-lt"/>
        <a:ea typeface="+mn-ea"/>
        <a:cs typeface="+mn-cs"/>
        <a:sym typeface="Arial"/>
      </a:defRPr>
    </a:lvl7pPr>
    <a:lvl8pPr indent="1600200" defTabSz="1828800" latinLnBrk="0">
      <a:spcBef>
        <a:spcPts val="800"/>
      </a:spcBef>
      <a:defRPr sz="2400">
        <a:latin typeface="+mn-lt"/>
        <a:ea typeface="+mn-ea"/>
        <a:cs typeface="+mn-cs"/>
        <a:sym typeface="Arial"/>
      </a:defRPr>
    </a:lvl8pPr>
    <a:lvl9pPr indent="1828800" defTabSz="1828800" latinLnBrk="0">
      <a:spcBef>
        <a:spcPts val="800"/>
      </a:spcBef>
      <a:defRPr sz="2400">
        <a:latin typeface="+mn-lt"/>
        <a:ea typeface="+mn-ea"/>
        <a:cs typeface="+mn-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4419600" y="4260850"/>
            <a:ext cx="15544800" cy="2940050"/>
          </a:xfrm>
          <a:prstGeom prst="rect">
            <a:avLst/>
          </a:prstGeom>
        </p:spPr>
        <p:txBody>
          <a:bodyPr/>
          <a:lstStyle/>
          <a:p>
            <a:r>
              <a:t>Title Text</a:t>
            </a:r>
          </a:p>
        </p:txBody>
      </p:sp>
      <p:sp>
        <p:nvSpPr>
          <p:cNvPr id="12" name="Body Level One…"/>
          <p:cNvSpPr txBox="1">
            <a:spLocks noGrp="1"/>
          </p:cNvSpPr>
          <p:nvPr>
            <p:ph type="body" sz="quarter" idx="1"/>
          </p:nvPr>
        </p:nvSpPr>
        <p:spPr>
          <a:xfrm>
            <a:off x="5791200" y="7772400"/>
            <a:ext cx="12801600" cy="3505200"/>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4492625" y="8813800"/>
            <a:ext cx="15544801" cy="2724150"/>
          </a:xfrm>
          <a:prstGeom prst="rect">
            <a:avLst/>
          </a:prstGeom>
        </p:spPr>
        <p:txBody>
          <a:bodyPr anchor="t"/>
          <a:lstStyle>
            <a:lvl1pPr algn="l">
              <a:defRPr sz="8000" b="1" cap="all"/>
            </a:lvl1pPr>
          </a:lstStyle>
          <a:p>
            <a:r>
              <a:t>Title Text</a:t>
            </a:r>
          </a:p>
        </p:txBody>
      </p:sp>
      <p:sp>
        <p:nvSpPr>
          <p:cNvPr id="30" name="Body Level One…"/>
          <p:cNvSpPr txBox="1">
            <a:spLocks noGrp="1"/>
          </p:cNvSpPr>
          <p:nvPr>
            <p:ph type="body" sz="quarter" idx="1"/>
          </p:nvPr>
        </p:nvSpPr>
        <p:spPr>
          <a:xfrm>
            <a:off x="4492625" y="5813426"/>
            <a:ext cx="15544801" cy="3000375"/>
          </a:xfrm>
          <a:prstGeom prst="rect">
            <a:avLst/>
          </a:prstGeom>
        </p:spPr>
        <p:txBody>
          <a:bodyPr anchor="b"/>
          <a:lstStyle>
            <a:lvl1pPr marL="0" indent="0">
              <a:spcBef>
                <a:spcPts val="900"/>
              </a:spcBef>
              <a:buSzTx/>
              <a:buNone/>
              <a:defRPr sz="4000"/>
            </a:lvl1pPr>
            <a:lvl2pPr marL="0" indent="457200">
              <a:spcBef>
                <a:spcPts val="900"/>
              </a:spcBef>
              <a:buSzTx/>
              <a:buNone/>
              <a:defRPr sz="4000"/>
            </a:lvl2pPr>
            <a:lvl3pPr marL="0" indent="914400">
              <a:spcBef>
                <a:spcPts val="900"/>
              </a:spcBef>
              <a:buSzTx/>
              <a:buNone/>
              <a:defRPr sz="4000"/>
            </a:lvl3pPr>
            <a:lvl4pPr marL="0" indent="1371600">
              <a:spcBef>
                <a:spcPts val="900"/>
              </a:spcBef>
              <a:buSzTx/>
              <a:buNone/>
              <a:defRPr sz="4000"/>
            </a:lvl4pPr>
            <a:lvl5pPr marL="0" indent="1828800">
              <a:spcBef>
                <a:spcPts val="900"/>
              </a:spcBef>
              <a:buSzTx/>
              <a:buNone/>
              <a:defRPr sz="4000"/>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3962400" y="3200400"/>
            <a:ext cx="8077200" cy="9051926"/>
          </a:xfrm>
          <a:prstGeom prst="rect">
            <a:avLst/>
          </a:prstGeom>
        </p:spPr>
        <p:txBody>
          <a:bodyPr/>
          <a:lstStyle>
            <a:lvl1pPr>
              <a:spcBef>
                <a:spcPts val="1300"/>
              </a:spcBef>
              <a:defRPr sz="5600"/>
            </a:lvl1pPr>
            <a:lvl2pPr marL="1123950" indent="-666750">
              <a:spcBef>
                <a:spcPts val="1300"/>
              </a:spcBef>
              <a:defRPr sz="5600"/>
            </a:lvl2pPr>
            <a:lvl3pPr marL="1554479" indent="-640079">
              <a:spcBef>
                <a:spcPts val="1300"/>
              </a:spcBef>
              <a:defRPr sz="5600"/>
            </a:lvl3pPr>
            <a:lvl4pPr marL="2082800" indent="-711200">
              <a:spcBef>
                <a:spcPts val="1300"/>
              </a:spcBef>
              <a:defRPr sz="5600"/>
            </a:lvl4pPr>
            <a:lvl5pPr marL="2540000" indent="-711200">
              <a:spcBef>
                <a:spcPts val="1300"/>
              </a:spcBef>
              <a:defRPr sz="56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quarter" idx="1"/>
          </p:nvPr>
        </p:nvSpPr>
        <p:spPr>
          <a:xfrm>
            <a:off x="3962400" y="3070225"/>
            <a:ext cx="8080376" cy="1279525"/>
          </a:xfrm>
          <a:prstGeom prst="rect">
            <a:avLst/>
          </a:prstGeom>
        </p:spPr>
        <p:txBody>
          <a:bodyPr anchor="b"/>
          <a:lstStyle>
            <a:lvl1pPr marL="0" indent="0">
              <a:spcBef>
                <a:spcPts val="1100"/>
              </a:spcBef>
              <a:buSzTx/>
              <a:buNone/>
              <a:defRPr sz="4800" b="1"/>
            </a:lvl1pPr>
            <a:lvl2pPr marL="0" indent="457200">
              <a:spcBef>
                <a:spcPts val="1100"/>
              </a:spcBef>
              <a:buSzTx/>
              <a:buNone/>
              <a:defRPr sz="4800" b="1"/>
            </a:lvl2pPr>
            <a:lvl3pPr marL="0" indent="914400">
              <a:spcBef>
                <a:spcPts val="1100"/>
              </a:spcBef>
              <a:buSzTx/>
              <a:buNone/>
              <a:defRPr sz="4800" b="1"/>
            </a:lvl3pPr>
            <a:lvl4pPr marL="0" indent="1371600">
              <a:spcBef>
                <a:spcPts val="1100"/>
              </a:spcBef>
              <a:buSzTx/>
              <a:buNone/>
              <a:defRPr sz="4800" b="1"/>
            </a:lvl4pPr>
            <a:lvl5pPr marL="0" indent="1828800">
              <a:spcBef>
                <a:spcPts val="1100"/>
              </a:spcBef>
              <a:buSzTx/>
              <a:buNone/>
              <a:defRPr sz="48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12338050" y="3070225"/>
            <a:ext cx="8083550" cy="1279525"/>
          </a:xfrm>
          <a:prstGeom prst="rect">
            <a:avLst/>
          </a:prstGeom>
          <a:ln w="12700"/>
        </p:spPr>
        <p:txBody>
          <a:bodyPr anchor="b"/>
          <a:lstStyle/>
          <a:p>
            <a:pPr marL="0" indent="0">
              <a:spcBef>
                <a:spcPts val="1100"/>
              </a:spcBef>
              <a:buSzTx/>
              <a:buNone/>
              <a:defRPr sz="48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3962400" y="546100"/>
            <a:ext cx="6016627" cy="2324100"/>
          </a:xfrm>
          <a:prstGeom prst="rect">
            <a:avLst/>
          </a:prstGeom>
        </p:spPr>
        <p:txBody>
          <a:bodyPr anchor="b"/>
          <a:lstStyle>
            <a:lvl1pPr algn="l">
              <a:defRPr sz="4000" b="1"/>
            </a:lvl1pPr>
          </a:lstStyle>
          <a:p>
            <a:r>
              <a:t>Title Text</a:t>
            </a:r>
          </a:p>
        </p:txBody>
      </p:sp>
      <p:sp>
        <p:nvSpPr>
          <p:cNvPr id="73" name="Body Level One…"/>
          <p:cNvSpPr txBox="1">
            <a:spLocks noGrp="1"/>
          </p:cNvSpPr>
          <p:nvPr>
            <p:ph type="body" sz="half" idx="1"/>
          </p:nvPr>
        </p:nvSpPr>
        <p:spPr>
          <a:xfrm>
            <a:off x="10198100" y="546100"/>
            <a:ext cx="10223500" cy="117062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3962399" y="2870200"/>
            <a:ext cx="6016628" cy="9382126"/>
          </a:xfrm>
          <a:prstGeom prst="rect">
            <a:avLst/>
          </a:prstGeom>
          <a:ln w="12700"/>
        </p:spPr>
        <p:txBody>
          <a:bodyPr/>
          <a:lstStyle/>
          <a:p>
            <a:pPr marL="0" indent="0">
              <a:spcBef>
                <a:spcPts val="600"/>
              </a:spcBef>
              <a:buSzTx/>
              <a:buNone/>
              <a:defRPr sz="28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6632576" y="9601200"/>
            <a:ext cx="10972801" cy="1133476"/>
          </a:xfrm>
          <a:prstGeom prst="rect">
            <a:avLst/>
          </a:prstGeom>
        </p:spPr>
        <p:txBody>
          <a:bodyPr anchor="b"/>
          <a:lstStyle>
            <a:lvl1pPr algn="l">
              <a:defRPr sz="4000" b="1"/>
            </a:lvl1pPr>
          </a:lstStyle>
          <a:p>
            <a:r>
              <a:t>Title Text</a:t>
            </a:r>
          </a:p>
        </p:txBody>
      </p:sp>
      <p:sp>
        <p:nvSpPr>
          <p:cNvPr id="83" name="Picture Placeholder 2"/>
          <p:cNvSpPr>
            <a:spLocks noGrp="1"/>
          </p:cNvSpPr>
          <p:nvPr>
            <p:ph type="pic" sz="half" idx="21"/>
          </p:nvPr>
        </p:nvSpPr>
        <p:spPr>
          <a:xfrm>
            <a:off x="6632576" y="1225550"/>
            <a:ext cx="10972801" cy="8229600"/>
          </a:xfrm>
          <a:prstGeom prst="rect">
            <a:avLst/>
          </a:prstGeom>
          <a:ln w="12700"/>
        </p:spPr>
        <p:txBody>
          <a:bodyPr tIns="45719" bIns="45719">
            <a:noAutofit/>
          </a:bodyPr>
          <a:lstStyle/>
          <a:p>
            <a:endParaRPr/>
          </a:p>
        </p:txBody>
      </p:sp>
      <p:sp>
        <p:nvSpPr>
          <p:cNvPr id="84" name="Body Level One…"/>
          <p:cNvSpPr txBox="1">
            <a:spLocks noGrp="1"/>
          </p:cNvSpPr>
          <p:nvPr>
            <p:ph type="body" sz="quarter" idx="1"/>
          </p:nvPr>
        </p:nvSpPr>
        <p:spPr>
          <a:xfrm>
            <a:off x="6632576" y="10734675"/>
            <a:ext cx="10972801" cy="1609725"/>
          </a:xfrm>
          <a:prstGeom prst="rect">
            <a:avLst/>
          </a:prstGeom>
        </p:spPr>
        <p:txBody>
          <a:bodyPr/>
          <a:lstStyle>
            <a:lvl1pPr marL="0" indent="0">
              <a:spcBef>
                <a:spcPts val="600"/>
              </a:spcBef>
              <a:buSzTx/>
              <a:buNone/>
              <a:defRPr sz="2800"/>
            </a:lvl1pPr>
            <a:lvl2pPr marL="0" indent="457200">
              <a:spcBef>
                <a:spcPts val="600"/>
              </a:spcBef>
              <a:buSzTx/>
              <a:buNone/>
              <a:defRPr sz="2800"/>
            </a:lvl2pPr>
            <a:lvl3pPr marL="0" indent="914400">
              <a:spcBef>
                <a:spcPts val="600"/>
              </a:spcBef>
              <a:buSzTx/>
              <a:buNone/>
              <a:defRPr sz="2800"/>
            </a:lvl3pPr>
            <a:lvl4pPr marL="0" indent="1371600">
              <a:spcBef>
                <a:spcPts val="600"/>
              </a:spcBef>
              <a:buSzTx/>
              <a:buNone/>
              <a:defRPr sz="2800"/>
            </a:lvl4pPr>
            <a:lvl5pPr marL="0" indent="1828800">
              <a:spcBef>
                <a:spcPts val="600"/>
              </a:spcBef>
              <a:buSzTx/>
              <a:buNone/>
              <a:defRPr sz="28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Off val="44000"/>
          </a:schemeClr>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3962400" y="549276"/>
            <a:ext cx="16459200" cy="22860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normAutofit/>
          </a:bodyPr>
          <a:lstStyle/>
          <a:p>
            <a:r>
              <a:t>Title Text</a:t>
            </a:r>
          </a:p>
        </p:txBody>
      </p:sp>
      <p:sp>
        <p:nvSpPr>
          <p:cNvPr id="3" name="Body Level One…"/>
          <p:cNvSpPr txBox="1">
            <a:spLocks noGrp="1"/>
          </p:cNvSpPr>
          <p:nvPr>
            <p:ph type="body" idx="1"/>
          </p:nvPr>
        </p:nvSpPr>
        <p:spPr>
          <a:xfrm>
            <a:off x="3962400" y="3200400"/>
            <a:ext cx="16459200" cy="905192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9830484" y="12490450"/>
            <a:ext cx="591116" cy="577647"/>
          </a:xfrm>
          <a:prstGeom prst="rect">
            <a:avLst/>
          </a:prstGeom>
          <a:ln w="25400">
            <a:miter lim="400000"/>
          </a:ln>
        </p:spPr>
        <p:txBody>
          <a:bodyPr wrap="none" tIns="91439" bIns="91439">
            <a:spAutoFit/>
          </a:bodyPr>
          <a:lstStyle>
            <a:lvl1pPr algn="r">
              <a:defRPr sz="2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n-lt"/>
          <a:ea typeface="+mn-ea"/>
          <a:cs typeface="+mn-cs"/>
          <a:sym typeface="Arial"/>
        </a:defRPr>
      </a:lvl1pPr>
      <a:lvl2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n-lt"/>
          <a:ea typeface="+mn-ea"/>
          <a:cs typeface="+mn-cs"/>
          <a:sym typeface="Arial"/>
        </a:defRPr>
      </a:lvl2pPr>
      <a:lvl3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n-lt"/>
          <a:ea typeface="+mn-ea"/>
          <a:cs typeface="+mn-cs"/>
          <a:sym typeface="Arial"/>
        </a:defRPr>
      </a:lvl3pPr>
      <a:lvl4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n-lt"/>
          <a:ea typeface="+mn-ea"/>
          <a:cs typeface="+mn-cs"/>
          <a:sym typeface="Arial"/>
        </a:defRPr>
      </a:lvl4pPr>
      <a:lvl5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n-lt"/>
          <a:ea typeface="+mn-ea"/>
          <a:cs typeface="+mn-cs"/>
          <a:sym typeface="Arial"/>
        </a:defRPr>
      </a:lvl5pPr>
      <a:lvl6pPr marL="0" marR="0" indent="4572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n-lt"/>
          <a:ea typeface="+mn-ea"/>
          <a:cs typeface="+mn-cs"/>
          <a:sym typeface="Arial"/>
        </a:defRPr>
      </a:lvl6pPr>
      <a:lvl7pPr marL="0" marR="0" indent="9144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n-lt"/>
          <a:ea typeface="+mn-ea"/>
          <a:cs typeface="+mn-cs"/>
          <a:sym typeface="Arial"/>
        </a:defRPr>
      </a:lvl7pPr>
      <a:lvl8pPr marL="0" marR="0" indent="13716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n-lt"/>
          <a:ea typeface="+mn-ea"/>
          <a:cs typeface="+mn-cs"/>
          <a:sym typeface="Arial"/>
        </a:defRPr>
      </a:lvl8pPr>
      <a:lvl9pPr marL="0" marR="0" indent="182880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n-lt"/>
          <a:ea typeface="+mn-ea"/>
          <a:cs typeface="+mn-cs"/>
          <a:sym typeface="Arial"/>
        </a:defRPr>
      </a:lvl9pPr>
    </p:titleStyle>
    <p:bodyStyle>
      <a:lvl1pPr marL="685800" marR="0" indent="-685800" algn="l" defTabSz="1828800" rtl="0" latinLnBrk="0">
        <a:lnSpc>
          <a:spcPct val="100000"/>
        </a:lnSpc>
        <a:spcBef>
          <a:spcPts val="1500"/>
        </a:spcBef>
        <a:spcAft>
          <a:spcPts val="0"/>
        </a:spcAft>
        <a:buClrTx/>
        <a:buSzPct val="100000"/>
        <a:buFontTx/>
        <a:buChar char="•"/>
        <a:tabLst/>
        <a:defRPr sz="6400" b="0" i="0" u="none" strike="noStrike" cap="none" spc="0" baseline="0">
          <a:solidFill>
            <a:srgbClr val="000000"/>
          </a:solidFill>
          <a:uFillTx/>
          <a:latin typeface="+mn-lt"/>
          <a:ea typeface="+mn-ea"/>
          <a:cs typeface="+mn-cs"/>
          <a:sym typeface="Arial"/>
        </a:defRPr>
      </a:lvl1pPr>
      <a:lvl2pPr marL="1110342" marR="0" indent="-653142" algn="l" defTabSz="1828800" rtl="0" latinLnBrk="0">
        <a:lnSpc>
          <a:spcPct val="100000"/>
        </a:lnSpc>
        <a:spcBef>
          <a:spcPts val="1500"/>
        </a:spcBef>
        <a:spcAft>
          <a:spcPts val="0"/>
        </a:spcAft>
        <a:buClrTx/>
        <a:buSzPct val="100000"/>
        <a:buFontTx/>
        <a:buChar char="–"/>
        <a:tabLst/>
        <a:defRPr sz="6400" b="0" i="0" u="none" strike="noStrike" cap="none" spc="0" baseline="0">
          <a:solidFill>
            <a:srgbClr val="000000"/>
          </a:solidFill>
          <a:uFillTx/>
          <a:latin typeface="+mn-lt"/>
          <a:ea typeface="+mn-ea"/>
          <a:cs typeface="+mn-cs"/>
          <a:sym typeface="Arial"/>
        </a:defRPr>
      </a:lvl2pPr>
      <a:lvl3pPr marL="1524000" marR="0" indent="-609600" algn="l" defTabSz="1828800" rtl="0" latinLnBrk="0">
        <a:lnSpc>
          <a:spcPct val="100000"/>
        </a:lnSpc>
        <a:spcBef>
          <a:spcPts val="1500"/>
        </a:spcBef>
        <a:spcAft>
          <a:spcPts val="0"/>
        </a:spcAft>
        <a:buClrTx/>
        <a:buSzPct val="100000"/>
        <a:buFontTx/>
        <a:buChar char="•"/>
        <a:tabLst/>
        <a:defRPr sz="6400" b="0" i="0" u="none" strike="noStrike" cap="none" spc="0" baseline="0">
          <a:solidFill>
            <a:srgbClr val="000000"/>
          </a:solidFill>
          <a:uFillTx/>
          <a:latin typeface="+mn-lt"/>
          <a:ea typeface="+mn-ea"/>
          <a:cs typeface="+mn-cs"/>
          <a:sym typeface="Arial"/>
        </a:defRPr>
      </a:lvl3pPr>
      <a:lvl4pPr marL="2103120" marR="0" indent="-731520" algn="l" defTabSz="1828800" rtl="0" latinLnBrk="0">
        <a:lnSpc>
          <a:spcPct val="100000"/>
        </a:lnSpc>
        <a:spcBef>
          <a:spcPts val="1500"/>
        </a:spcBef>
        <a:spcAft>
          <a:spcPts val="0"/>
        </a:spcAft>
        <a:buClrTx/>
        <a:buSzPct val="100000"/>
        <a:buFontTx/>
        <a:buChar char="–"/>
        <a:tabLst/>
        <a:defRPr sz="6400" b="0" i="0" u="none" strike="noStrike" cap="none" spc="0" baseline="0">
          <a:solidFill>
            <a:srgbClr val="000000"/>
          </a:solidFill>
          <a:uFillTx/>
          <a:latin typeface="+mn-lt"/>
          <a:ea typeface="+mn-ea"/>
          <a:cs typeface="+mn-cs"/>
          <a:sym typeface="Arial"/>
        </a:defRPr>
      </a:lvl4pPr>
      <a:lvl5pPr marL="2560320" marR="0" indent="-731520" algn="l" defTabSz="1828800" rtl="0" latinLnBrk="0">
        <a:lnSpc>
          <a:spcPct val="100000"/>
        </a:lnSpc>
        <a:spcBef>
          <a:spcPts val="1500"/>
        </a:spcBef>
        <a:spcAft>
          <a:spcPts val="0"/>
        </a:spcAft>
        <a:buClrTx/>
        <a:buSzPct val="100000"/>
        <a:buFontTx/>
        <a:buChar char="»"/>
        <a:tabLst/>
        <a:defRPr sz="6400" b="0" i="0" u="none" strike="noStrike" cap="none" spc="0" baseline="0">
          <a:solidFill>
            <a:srgbClr val="000000"/>
          </a:solidFill>
          <a:uFillTx/>
          <a:latin typeface="+mn-lt"/>
          <a:ea typeface="+mn-ea"/>
          <a:cs typeface="+mn-cs"/>
          <a:sym typeface="Arial"/>
        </a:defRPr>
      </a:lvl5pPr>
      <a:lvl6pPr marL="3017520" marR="0" indent="-731520" algn="l" defTabSz="1828800" rtl="0" latinLnBrk="0">
        <a:lnSpc>
          <a:spcPct val="100000"/>
        </a:lnSpc>
        <a:spcBef>
          <a:spcPts val="1500"/>
        </a:spcBef>
        <a:spcAft>
          <a:spcPts val="0"/>
        </a:spcAft>
        <a:buClrTx/>
        <a:buSzPct val="100000"/>
        <a:buFontTx/>
        <a:buChar char="»"/>
        <a:tabLst/>
        <a:defRPr sz="6400" b="0" i="0" u="none" strike="noStrike" cap="none" spc="0" baseline="0">
          <a:solidFill>
            <a:srgbClr val="000000"/>
          </a:solidFill>
          <a:uFillTx/>
          <a:latin typeface="+mn-lt"/>
          <a:ea typeface="+mn-ea"/>
          <a:cs typeface="+mn-cs"/>
          <a:sym typeface="Arial"/>
        </a:defRPr>
      </a:lvl6pPr>
      <a:lvl7pPr marL="3474720" marR="0" indent="-731520" algn="l" defTabSz="1828800" rtl="0" latinLnBrk="0">
        <a:lnSpc>
          <a:spcPct val="100000"/>
        </a:lnSpc>
        <a:spcBef>
          <a:spcPts val="1500"/>
        </a:spcBef>
        <a:spcAft>
          <a:spcPts val="0"/>
        </a:spcAft>
        <a:buClrTx/>
        <a:buSzPct val="100000"/>
        <a:buFontTx/>
        <a:buChar char="»"/>
        <a:tabLst/>
        <a:defRPr sz="6400" b="0" i="0" u="none" strike="noStrike" cap="none" spc="0" baseline="0">
          <a:solidFill>
            <a:srgbClr val="000000"/>
          </a:solidFill>
          <a:uFillTx/>
          <a:latin typeface="+mn-lt"/>
          <a:ea typeface="+mn-ea"/>
          <a:cs typeface="+mn-cs"/>
          <a:sym typeface="Arial"/>
        </a:defRPr>
      </a:lvl7pPr>
      <a:lvl8pPr marL="3931920" marR="0" indent="-731520" algn="l" defTabSz="1828800" rtl="0" latinLnBrk="0">
        <a:lnSpc>
          <a:spcPct val="100000"/>
        </a:lnSpc>
        <a:spcBef>
          <a:spcPts val="1500"/>
        </a:spcBef>
        <a:spcAft>
          <a:spcPts val="0"/>
        </a:spcAft>
        <a:buClrTx/>
        <a:buSzPct val="100000"/>
        <a:buFontTx/>
        <a:buChar char="»"/>
        <a:tabLst/>
        <a:defRPr sz="6400" b="0" i="0" u="none" strike="noStrike" cap="none" spc="0" baseline="0">
          <a:solidFill>
            <a:srgbClr val="000000"/>
          </a:solidFill>
          <a:uFillTx/>
          <a:latin typeface="+mn-lt"/>
          <a:ea typeface="+mn-ea"/>
          <a:cs typeface="+mn-cs"/>
          <a:sym typeface="Arial"/>
        </a:defRPr>
      </a:lvl8pPr>
      <a:lvl9pPr marL="4389120" marR="0" indent="-731520" algn="l" defTabSz="1828800" rtl="0" latinLnBrk="0">
        <a:lnSpc>
          <a:spcPct val="100000"/>
        </a:lnSpc>
        <a:spcBef>
          <a:spcPts val="1500"/>
        </a:spcBef>
        <a:spcAft>
          <a:spcPts val="0"/>
        </a:spcAft>
        <a:buClrTx/>
        <a:buSzPct val="100000"/>
        <a:buFontTx/>
        <a:buChar char="»"/>
        <a:tabLst/>
        <a:defRPr sz="6400" b="0" i="0" u="none" strike="noStrike" cap="none" spc="0" baseline="0">
          <a:solidFill>
            <a:srgbClr val="000000"/>
          </a:solidFill>
          <a:uFillTx/>
          <a:latin typeface="+mn-lt"/>
          <a:ea typeface="+mn-ea"/>
          <a:cs typeface="+mn-cs"/>
          <a:sym typeface="Arial"/>
        </a:defRPr>
      </a:lvl9pPr>
    </p:bodyStyle>
    <p:otherStyle>
      <a:lvl1pPr marL="0" marR="0" indent="0" algn="r" defTabSz="18288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Arial"/>
        </a:defRPr>
      </a:lvl1pPr>
      <a:lvl2pPr marL="0" marR="0" indent="457200" algn="r" defTabSz="18288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Arial"/>
        </a:defRPr>
      </a:lvl2pPr>
      <a:lvl3pPr marL="0" marR="0" indent="914400" algn="r" defTabSz="18288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Arial"/>
        </a:defRPr>
      </a:lvl3pPr>
      <a:lvl4pPr marL="0" marR="0" indent="1371600" algn="r" defTabSz="18288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Arial"/>
        </a:defRPr>
      </a:lvl4pPr>
      <a:lvl5pPr marL="0" marR="0" indent="1828800" algn="r" defTabSz="18288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Arial"/>
        </a:defRPr>
      </a:lvl5pPr>
      <a:lvl6pPr marL="0" marR="0" indent="2286000" algn="r" defTabSz="18288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Arial"/>
        </a:defRPr>
      </a:lvl6pPr>
      <a:lvl7pPr marL="0" marR="0" indent="2743200" algn="r" defTabSz="18288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Arial"/>
        </a:defRPr>
      </a:lvl7pPr>
      <a:lvl8pPr marL="0" marR="0" indent="3200400" algn="r" defTabSz="18288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Arial"/>
        </a:defRPr>
      </a:lvl8pPr>
      <a:lvl9pPr marL="0" marR="0" indent="3657600" algn="r" defTabSz="1828800" rtl="0" latinLnBrk="0">
        <a:lnSpc>
          <a:spcPct val="100000"/>
        </a:lnSpc>
        <a:spcBef>
          <a:spcPts val="0"/>
        </a:spcBef>
        <a:spcAft>
          <a:spcPts val="0"/>
        </a:spcAft>
        <a:buClrTx/>
        <a:buSzTx/>
        <a:buFontTx/>
        <a:buNone/>
        <a:tabLst/>
        <a:defRPr sz="28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petitions@ohchr.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juris.ohchr.org/" TargetMode="External"/><Relationship Id="rId2" Type="http://schemas.openxmlformats.org/officeDocument/2006/relationships/image" Target="../media/image27.tif"/><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2"/>
          <p:cNvSpPr txBox="1">
            <a:spLocks noGrp="1"/>
          </p:cNvSpPr>
          <p:nvPr>
            <p:ph type="ctrTitle"/>
          </p:nvPr>
        </p:nvSpPr>
        <p:spPr>
          <a:xfrm>
            <a:off x="3838576" y="3994150"/>
            <a:ext cx="16849724" cy="7038976"/>
          </a:xfrm>
          <a:prstGeom prst="rect">
            <a:avLst/>
          </a:prstGeom>
        </p:spPr>
        <p:txBody>
          <a:bodyPr/>
          <a:lstStyle/>
          <a:p>
            <a:pPr algn="r" defTabSz="1737360">
              <a:lnSpc>
                <a:spcPct val="90000"/>
              </a:lnSpc>
              <a:defRPr sz="7410" b="1"/>
            </a:pPr>
            <a:r>
              <a:t>Как подать успешную жалобу в Комитет ООН по правам человека? </a:t>
            </a:r>
            <a:br/>
            <a:r>
              <a:t>Практические рекомендации</a:t>
            </a:r>
            <a:br/>
            <a:r>
              <a:rPr sz="8169" b="0"/>
              <a:t>  </a:t>
            </a:r>
            <a:br>
              <a:rPr sz="8169" b="0"/>
            </a:br>
            <a:r>
              <a:rPr sz="6840" b="0" i="1"/>
              <a:t>Бехзод Алиев (УВКПЧ)</a:t>
            </a:r>
            <a:br>
              <a:rPr sz="6840" b="0" i="1"/>
            </a:br>
            <a:endParaRPr sz="6840" b="0" i="1"/>
          </a:p>
        </p:txBody>
      </p:sp>
      <p:pic>
        <p:nvPicPr>
          <p:cNvPr id="95" name="Picture 4" descr="Picture 4"/>
          <p:cNvPicPr>
            <a:picLocks noChangeAspect="1"/>
          </p:cNvPicPr>
          <p:nvPr/>
        </p:nvPicPr>
        <p:blipFill>
          <a:blip r:embed="rId2">
            <a:extLst/>
          </a:blip>
          <a:stretch>
            <a:fillRect/>
          </a:stretch>
        </p:blipFill>
        <p:spPr>
          <a:xfrm>
            <a:off x="18672176" y="10747375"/>
            <a:ext cx="1876425" cy="2162175"/>
          </a:xfrm>
          <a:prstGeom prst="rect">
            <a:avLst/>
          </a:prstGeom>
          <a:ln w="12700">
            <a:miter lim="400000"/>
          </a:ln>
        </p:spPr>
      </p:pic>
      <p:pic>
        <p:nvPicPr>
          <p:cNvPr id="96" name="1.png" descr="1.pn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lide Number"/>
          <p:cNvSpPr txBox="1">
            <a:spLocks noGrp="1"/>
          </p:cNvSpPr>
          <p:nvPr>
            <p:ph type="sldNum" sz="quarter" idx="2"/>
          </p:nvPr>
        </p:nvSpPr>
        <p:spPr>
          <a:xfrm>
            <a:off x="20028252" y="12490450"/>
            <a:ext cx="393348"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pic>
        <p:nvPicPr>
          <p:cNvPr id="99" name="2.png" descr="2.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Footer Placeholder 3"/>
          <p:cNvSpPr txBox="1"/>
          <p:nvPr/>
        </p:nvSpPr>
        <p:spPr>
          <a:xfrm>
            <a:off x="9387839" y="12490450"/>
            <a:ext cx="5608322" cy="57764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algn="ctr">
              <a:defRPr sz="2800"/>
            </a:lvl1pPr>
          </a:lstStyle>
          <a:p>
            <a:r>
              <a:t>OHCHR</a:t>
            </a:r>
          </a:p>
        </p:txBody>
      </p:sp>
      <p:sp>
        <p:nvSpPr>
          <p:cNvPr id="102" name="Title 1"/>
          <p:cNvSpPr txBox="1">
            <a:spLocks noGrp="1"/>
          </p:cNvSpPr>
          <p:nvPr>
            <p:ph type="title"/>
          </p:nvPr>
        </p:nvSpPr>
        <p:spPr>
          <a:prstGeom prst="rect">
            <a:avLst/>
          </a:prstGeom>
        </p:spPr>
        <p:txBody>
          <a:bodyPr/>
          <a:lstStyle/>
          <a:p>
            <a:r>
              <a:t>Как можно подать жалобу?</a:t>
            </a:r>
          </a:p>
        </p:txBody>
      </p:sp>
      <p:sp>
        <p:nvSpPr>
          <p:cNvPr id="103" name="Content Placeholder 2"/>
          <p:cNvSpPr txBox="1">
            <a:spLocks noGrp="1"/>
          </p:cNvSpPr>
          <p:nvPr>
            <p:ph type="body" idx="1"/>
          </p:nvPr>
        </p:nvSpPr>
        <p:spPr>
          <a:xfrm>
            <a:off x="3962400" y="3200400"/>
            <a:ext cx="16459200" cy="9051926"/>
          </a:xfrm>
          <a:prstGeom prst="rect">
            <a:avLst/>
          </a:prstGeom>
        </p:spPr>
        <p:txBody>
          <a:bodyPr/>
          <a:lstStyle/>
          <a:p>
            <a:r>
              <a:t>Электронная почта </a:t>
            </a:r>
            <a:r>
              <a:rPr u="sng">
                <a:solidFill>
                  <a:srgbClr val="009999"/>
                </a:solidFill>
                <a:uFill>
                  <a:solidFill>
                    <a:srgbClr val="009999"/>
                  </a:solidFill>
                </a:uFill>
                <a:hlinkClick r:id="rId2"/>
              </a:rPr>
              <a:t>petitions@ohchr.org</a:t>
            </a:r>
          </a:p>
          <a:p>
            <a:r>
              <a:t>Обычная/экспресс почта</a:t>
            </a:r>
          </a:p>
          <a:p>
            <a:r>
              <a:t>Факс</a:t>
            </a:r>
          </a:p>
          <a:p>
            <a:endParaRPr/>
          </a:p>
          <a:p>
            <a:r>
              <a:t>Объем жалобы – не более 40 страниц</a:t>
            </a:r>
          </a:p>
          <a:p>
            <a:r>
              <a:t>Краткое резюме – если более 20 страниц</a:t>
            </a:r>
          </a:p>
        </p:txBody>
      </p:sp>
      <p:sp>
        <p:nvSpPr>
          <p:cNvPr id="104" name="Slide Number Placeholder 4"/>
          <p:cNvSpPr txBox="1">
            <a:spLocks noGrp="1"/>
          </p:cNvSpPr>
          <p:nvPr>
            <p:ph type="sldNum" sz="quarter" idx="2"/>
          </p:nvPr>
        </p:nvSpPr>
        <p:spPr>
          <a:xfrm>
            <a:off x="20028252" y="12490450"/>
            <a:ext cx="393349"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pic>
        <p:nvPicPr>
          <p:cNvPr id="105" name="3.png" descr="3.pn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6"/>
          <p:cNvSpPr txBox="1">
            <a:spLocks noGrp="1"/>
          </p:cNvSpPr>
          <p:nvPr>
            <p:ph type="title"/>
          </p:nvPr>
        </p:nvSpPr>
        <p:spPr>
          <a:xfrm>
            <a:off x="3962400" y="549276"/>
            <a:ext cx="16459200" cy="4004469"/>
          </a:xfrm>
          <a:prstGeom prst="rect">
            <a:avLst/>
          </a:prstGeom>
        </p:spPr>
        <p:txBody>
          <a:bodyPr/>
          <a:lstStyle>
            <a:lvl1pPr>
              <a:defRPr sz="9600" b="1"/>
            </a:lvl1pPr>
          </a:lstStyle>
          <a:p>
            <a:r>
              <a:t>Кто может подать сообщение? </a:t>
            </a:r>
          </a:p>
        </p:txBody>
      </p:sp>
      <p:sp>
        <p:nvSpPr>
          <p:cNvPr id="108" name="Content Placeholder 7"/>
          <p:cNvSpPr txBox="1">
            <a:spLocks noGrp="1"/>
          </p:cNvSpPr>
          <p:nvPr>
            <p:ph type="body" sz="half" idx="1"/>
          </p:nvPr>
        </p:nvSpPr>
        <p:spPr>
          <a:xfrm>
            <a:off x="3962400" y="5705871"/>
            <a:ext cx="16459200" cy="6943329"/>
          </a:xfrm>
          <a:prstGeom prst="rect">
            <a:avLst/>
          </a:prstGeom>
        </p:spPr>
        <p:txBody>
          <a:bodyPr/>
          <a:lstStyle/>
          <a:p>
            <a:r>
              <a:t>Жертва нарушения</a:t>
            </a:r>
          </a:p>
          <a:p>
            <a:r>
              <a:t>Представитель по доверенности – физическое или юридическое лицо (доверенность свободной формы)</a:t>
            </a:r>
          </a:p>
        </p:txBody>
      </p:sp>
      <p:sp>
        <p:nvSpPr>
          <p:cNvPr id="109" name="Slide Number Placeholder 5"/>
          <p:cNvSpPr txBox="1">
            <a:spLocks noGrp="1"/>
          </p:cNvSpPr>
          <p:nvPr>
            <p:ph type="sldNum" sz="quarter" idx="2"/>
          </p:nvPr>
        </p:nvSpPr>
        <p:spPr>
          <a:xfrm>
            <a:off x="20073620" y="12490450"/>
            <a:ext cx="347980" cy="51283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2400">
                <a:solidFill>
                  <a:srgbClr val="045C75"/>
                </a:solidFill>
                <a:latin typeface="Times New Roman"/>
                <a:ea typeface="Times New Roman"/>
                <a:cs typeface="Times New Roman"/>
                <a:sym typeface="Times New Roman"/>
              </a:defRPr>
            </a:lvl1pPr>
          </a:lstStyle>
          <a:p>
            <a:fld id="{86CB4B4D-7CA3-9044-876B-883B54F8677D}" type="slidenum">
              <a:t>4</a:t>
            </a:fld>
            <a:endParaRPr/>
          </a:p>
        </p:txBody>
      </p:sp>
      <p:pic>
        <p:nvPicPr>
          <p:cNvPr id="110" name="4.png" descr="4.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wipe/>
      </p:transition>
    </mc:Choice>
    <mc:Fallback xmlns:a14="http://schemas.microsoft.com/office/drawing/2010/main" xmlns:m="http://schemas.openxmlformats.org/officeDocument/2006/math"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itle 1"/>
          <p:cNvSpPr txBox="1">
            <a:spLocks noGrp="1"/>
          </p:cNvSpPr>
          <p:nvPr>
            <p:ph type="title"/>
          </p:nvPr>
        </p:nvSpPr>
        <p:spPr>
          <a:prstGeom prst="rect">
            <a:avLst/>
          </a:prstGeom>
        </p:spPr>
        <p:txBody>
          <a:bodyPr/>
          <a:lstStyle/>
          <a:p>
            <a:r>
              <a:t>Конфиденциальность</a:t>
            </a:r>
          </a:p>
        </p:txBody>
      </p:sp>
      <p:sp>
        <p:nvSpPr>
          <p:cNvPr id="113" name="Content Placeholder 2"/>
          <p:cNvSpPr txBox="1">
            <a:spLocks noGrp="1"/>
          </p:cNvSpPr>
          <p:nvPr>
            <p:ph type="body" idx="1"/>
          </p:nvPr>
        </p:nvSpPr>
        <p:spPr>
          <a:xfrm>
            <a:off x="3962400" y="2835275"/>
            <a:ext cx="16459200" cy="9655176"/>
          </a:xfrm>
          <a:prstGeom prst="rect">
            <a:avLst/>
          </a:prstGeom>
        </p:spPr>
        <p:txBody>
          <a:bodyPr>
            <a:normAutofit lnSpcReduction="10000"/>
          </a:bodyPr>
          <a:lstStyle/>
          <a:p>
            <a:pPr marL="0" indent="0">
              <a:buSzTx/>
              <a:buNone/>
            </a:pPr>
            <a:r>
              <a:t>Конфиденциальность обеспечивается с момента подачи жалобы до принятия решения Комитетом</a:t>
            </a:r>
          </a:p>
          <a:p>
            <a:pPr marL="0" indent="0">
              <a:buSzTx/>
              <a:buNone/>
            </a:pPr>
            <a:endParaRPr/>
          </a:p>
          <a:p>
            <a:pPr marL="0" indent="0">
              <a:buSzTx/>
              <a:buNone/>
            </a:pPr>
            <a:r>
              <a:t>Все решения публичны</a:t>
            </a:r>
          </a:p>
          <a:p>
            <a:pPr marL="0" indent="0">
              <a:buSzTx/>
              <a:buNone/>
            </a:pPr>
            <a:endParaRPr/>
          </a:p>
          <a:p>
            <a:pPr marL="0" indent="0">
              <a:buSzTx/>
              <a:buNone/>
            </a:pPr>
            <a:r>
              <a:t>После регистрации жалобы и до рассмотрения ее Комитетом, можно попросить анонимизировать автора</a:t>
            </a:r>
          </a:p>
        </p:txBody>
      </p:sp>
      <p:sp>
        <p:nvSpPr>
          <p:cNvPr id="114" name="Slide Number Placeholder 4"/>
          <p:cNvSpPr txBox="1">
            <a:spLocks noGrp="1"/>
          </p:cNvSpPr>
          <p:nvPr>
            <p:ph type="sldNum" sz="quarter" idx="2"/>
          </p:nvPr>
        </p:nvSpPr>
        <p:spPr>
          <a:xfrm>
            <a:off x="20028252" y="12490450"/>
            <a:ext cx="393349"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pic>
        <p:nvPicPr>
          <p:cNvPr id="115" name="5.png" descr="5.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Title 1"/>
          <p:cNvSpPr txBox="1">
            <a:spLocks noGrp="1"/>
          </p:cNvSpPr>
          <p:nvPr>
            <p:ph type="title"/>
          </p:nvPr>
        </p:nvSpPr>
        <p:spPr>
          <a:xfrm>
            <a:off x="3962400" y="549273"/>
            <a:ext cx="16459200" cy="11941176"/>
          </a:xfrm>
          <a:prstGeom prst="rect">
            <a:avLst/>
          </a:prstGeom>
        </p:spPr>
        <p:txBody>
          <a:bodyPr>
            <a:normAutofit fontScale="90000"/>
          </a:bodyPr>
          <a:lstStyle/>
          <a:p>
            <a:pPr algn="l">
              <a:defRPr sz="4800" b="1"/>
            </a:pPr>
            <a:r>
              <a:t>Правило 99. С целью достижения решения о приемлемости сообщения Комитет или рабочая группа удостоверяется в том: </a:t>
            </a:r>
            <a:br/>
            <a:r>
              <a:rPr b="0"/>
              <a:t>а) что сообщение не является анонимным и что оно исходит от лица или лиц, находящихся под юрисдикцией государства − участника Факультативного протокола; </a:t>
            </a:r>
            <a:br>
              <a:rPr b="0"/>
            </a:br>
            <a:r>
              <a:rPr b="0"/>
              <a:t>b) что лицо </a:t>
            </a:r>
            <a:r>
              <a:rPr b="0" u="sng"/>
              <a:t>достаточно обоснованно утверждает (утверждение должно быть подкреплено доказательствами)</a:t>
            </a:r>
            <a:r>
              <a:rPr b="0"/>
              <a:t>, что оно является жертвой нарушения этим государством-участником какого-либо из прав, изложенных в Пакте. Как правило, сообщение должно представляться самим лицом или его представителем. Однако сообщение, представляемое от имени предполагаемого потерпевшего, может быть принято, когда, как представляется, соответствующее лицо не в состоянии само представить сообщение; </a:t>
            </a:r>
          </a:p>
        </p:txBody>
      </p:sp>
      <p:sp>
        <p:nvSpPr>
          <p:cNvPr id="118" name="Slide Number Placeholder 3"/>
          <p:cNvSpPr txBox="1">
            <a:spLocks noGrp="1"/>
          </p:cNvSpPr>
          <p:nvPr>
            <p:ph type="sldNum" sz="quarter" idx="2"/>
          </p:nvPr>
        </p:nvSpPr>
        <p:spPr>
          <a:xfrm>
            <a:off x="20028252" y="12490450"/>
            <a:ext cx="393349"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pic>
        <p:nvPicPr>
          <p:cNvPr id="119" name="6.png" descr="6.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3962400" y="549273"/>
            <a:ext cx="16459200" cy="11941176"/>
          </a:xfrm>
          <a:prstGeom prst="rect">
            <a:avLst/>
          </a:prstGeom>
        </p:spPr>
        <p:txBody>
          <a:bodyPr/>
          <a:lstStyle/>
          <a:p>
            <a:pPr algn="l">
              <a:defRPr sz="5600"/>
            </a:pPr>
            <a:r>
              <a:t>с) что сообщение не представляет собой злоупотребление правом на представление сообщений. Сообщение может являться злоупотреблением правом на представление сообщений, </a:t>
            </a:r>
            <a:r>
              <a:rPr u="sng"/>
              <a:t>когда оно представлено спустя пять лет после исчерпания внутренних средств правовой защиты автором сообщения </a:t>
            </a:r>
            <a:r>
              <a:t>или, в соответствующих случаях, спустя три года после завершения другой процедуры международного разбирательства или урегулирования, если только не существует причин, оправдывающих задержку с учетом всех обстоятельств сообщения; </a:t>
            </a:r>
          </a:p>
        </p:txBody>
      </p:sp>
      <p:sp>
        <p:nvSpPr>
          <p:cNvPr id="122" name="Slide Number Placeholder 3"/>
          <p:cNvSpPr txBox="1">
            <a:spLocks noGrp="1"/>
          </p:cNvSpPr>
          <p:nvPr>
            <p:ph type="sldNum" sz="quarter" idx="2"/>
          </p:nvPr>
        </p:nvSpPr>
        <p:spPr>
          <a:xfrm>
            <a:off x="20028252" y="12490450"/>
            <a:ext cx="393349"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pic>
        <p:nvPicPr>
          <p:cNvPr id="123" name="7.png" descr="7.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itle 1"/>
          <p:cNvSpPr txBox="1">
            <a:spLocks noGrp="1"/>
          </p:cNvSpPr>
          <p:nvPr>
            <p:ph type="title"/>
          </p:nvPr>
        </p:nvSpPr>
        <p:spPr>
          <a:xfrm>
            <a:off x="3962400" y="549273"/>
            <a:ext cx="16459200" cy="11941176"/>
          </a:xfrm>
          <a:prstGeom prst="rect">
            <a:avLst/>
          </a:prstGeom>
        </p:spPr>
        <p:txBody>
          <a:bodyPr/>
          <a:lstStyle/>
          <a:p>
            <a:pPr algn="l">
              <a:defRPr sz="5600"/>
            </a:pPr>
            <a:r>
              <a:t>d) что сообщение не является несовместимым с положениями Пакта; </a:t>
            </a:r>
            <a:br/>
            <a:r>
              <a:t/>
            </a:r>
            <a:br/>
            <a:r>
              <a:t>е) что этот же вопрос не рассматривается в соответствии с другой процедурой международного разбирательства или урегулирования; </a:t>
            </a:r>
            <a:br/>
            <a:r>
              <a:t/>
            </a:r>
            <a:br/>
            <a:r>
              <a:t>f) что данное лицо исчерпало все доступные внутренние средства правовой защиты. </a:t>
            </a:r>
          </a:p>
        </p:txBody>
      </p:sp>
      <p:sp>
        <p:nvSpPr>
          <p:cNvPr id="126" name="Slide Number Placeholder 3"/>
          <p:cNvSpPr txBox="1">
            <a:spLocks noGrp="1"/>
          </p:cNvSpPr>
          <p:nvPr>
            <p:ph type="sldNum" sz="quarter" idx="2"/>
          </p:nvPr>
        </p:nvSpPr>
        <p:spPr>
          <a:xfrm>
            <a:off x="20028252" y="12490450"/>
            <a:ext cx="393349"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pic>
        <p:nvPicPr>
          <p:cNvPr id="127" name="8.png" descr="8.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itle 1"/>
          <p:cNvSpPr txBox="1">
            <a:spLocks noGrp="1"/>
          </p:cNvSpPr>
          <p:nvPr>
            <p:ph type="title"/>
          </p:nvPr>
        </p:nvSpPr>
        <p:spPr>
          <a:prstGeom prst="rect">
            <a:avLst/>
          </a:prstGeom>
        </p:spPr>
        <p:txBody>
          <a:bodyPr>
            <a:normAutofit fontScale="90000"/>
          </a:bodyPr>
          <a:lstStyle>
            <a:lvl1pPr defTabSz="1700783">
              <a:defRPr sz="3720" b="1"/>
            </a:lvl1pPr>
          </a:lstStyle>
          <a:p>
            <a:r>
              <a:t>ОБРАЗЕЦ ФОРМУЛЯРА ДЛЯ ПРЕДСТАВЛЕНИЯ СООБЩЕНИЙ СОГЛАСНО ФАКУЛЬТАТИВНОМУ ПРОТОКОЛУ К МЕЖДУНАРОДНОМУ ПАКТУ О ГРАЖДАНСКИХ И ПОЛИТИЧЕСКИХ ПРАВАХ </a:t>
            </a:r>
          </a:p>
        </p:txBody>
      </p:sp>
      <p:sp>
        <p:nvSpPr>
          <p:cNvPr id="130" name="Content Placeholder 2"/>
          <p:cNvSpPr txBox="1">
            <a:spLocks noGrp="1"/>
          </p:cNvSpPr>
          <p:nvPr>
            <p:ph type="body" idx="1"/>
          </p:nvPr>
        </p:nvSpPr>
        <p:spPr>
          <a:xfrm>
            <a:off x="3962400" y="3257599"/>
            <a:ext cx="16459200" cy="9649074"/>
          </a:xfrm>
          <a:prstGeom prst="rect">
            <a:avLst/>
          </a:prstGeom>
        </p:spPr>
        <p:txBody>
          <a:bodyPr>
            <a:normAutofit lnSpcReduction="10000"/>
          </a:bodyPr>
          <a:lstStyle/>
          <a:p>
            <a:pPr marL="0" indent="0">
              <a:spcBef>
                <a:spcPts val="1100"/>
              </a:spcBef>
              <a:buSzTx/>
              <a:buNone/>
              <a:defRPr sz="4800" b="1"/>
            </a:pPr>
            <a:r>
              <a:t>I.	Информация об авторе: </a:t>
            </a:r>
          </a:p>
          <a:p>
            <a:pPr marL="0" indent="0">
              <a:spcBef>
                <a:spcPts val="1100"/>
              </a:spcBef>
              <a:buSzTx/>
              <a:buNone/>
              <a:defRPr sz="4800"/>
            </a:pPr>
            <a:r>
              <a:t>Фамилия: ........................... Имя: ........................ Гражданство: .................... Дата и место рождения:..... Адрес для получения корреспонденции в связи с этой жалобой: ...........................email..........................................</a:t>
            </a:r>
          </a:p>
          <a:p>
            <a:pPr marL="0" indent="0">
              <a:spcBef>
                <a:spcPts val="1100"/>
              </a:spcBef>
              <a:buSzTx/>
              <a:buNone/>
              <a:defRPr sz="4800"/>
            </a:pPr>
            <a:r>
              <a:t> </a:t>
            </a:r>
          </a:p>
          <a:p>
            <a:pPr marL="0" indent="0">
              <a:spcBef>
                <a:spcPts val="1100"/>
              </a:spcBef>
              <a:buSzTx/>
              <a:buNone/>
              <a:defRPr sz="4800" b="1"/>
            </a:pPr>
            <a:r>
              <a:t>II.	Информация о жертве: </a:t>
            </a:r>
          </a:p>
          <a:p>
            <a:pPr marL="0" indent="0">
              <a:spcBef>
                <a:spcPts val="1100"/>
              </a:spcBef>
              <a:buSzTx/>
              <a:buNone/>
              <a:defRPr sz="4800"/>
            </a:pPr>
            <a:r>
              <a:t>Жалоба представляется от имени автора </a:t>
            </a:r>
            <a:r>
              <a:rPr>
                <a:latin typeface="+mj-lt"/>
                <a:ea typeface="+mj-ea"/>
                <a:cs typeface="+mj-cs"/>
                <a:sym typeface="Helvetica"/>
              </a:rPr>
              <a:t>􀂆 </a:t>
            </a:r>
          </a:p>
          <a:p>
            <a:pPr marL="0" indent="0">
              <a:spcBef>
                <a:spcPts val="1100"/>
              </a:spcBef>
              <a:buSzTx/>
              <a:buNone/>
              <a:defRPr sz="4800"/>
            </a:pPr>
            <a:r>
              <a:t>Фамилия: ........................... Имя: ........................ Гражданство: .................... Дата и место рождения:..... Адрес для получения корреспонденции в связи с этой жалобой: ...........................email.......................................... </a:t>
            </a:r>
          </a:p>
        </p:txBody>
      </p:sp>
      <p:sp>
        <p:nvSpPr>
          <p:cNvPr id="131" name="Slide Number Placeholder 4"/>
          <p:cNvSpPr txBox="1">
            <a:spLocks noGrp="1"/>
          </p:cNvSpPr>
          <p:nvPr>
            <p:ph type="sldNum" sz="quarter" idx="2"/>
          </p:nvPr>
        </p:nvSpPr>
        <p:spPr>
          <a:xfrm>
            <a:off x="20028252" y="12490450"/>
            <a:ext cx="393349"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pic>
        <p:nvPicPr>
          <p:cNvPr id="132" name="9.png" descr="9.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Title 5"/>
          <p:cNvSpPr txBox="1">
            <a:spLocks noGrp="1"/>
          </p:cNvSpPr>
          <p:nvPr>
            <p:ph type="title"/>
          </p:nvPr>
        </p:nvSpPr>
        <p:spPr>
          <a:xfrm>
            <a:off x="3962400" y="549273"/>
            <a:ext cx="16459200" cy="11941176"/>
          </a:xfrm>
          <a:prstGeom prst="rect">
            <a:avLst/>
          </a:prstGeom>
        </p:spPr>
        <p:txBody>
          <a:bodyPr/>
          <a:lstStyle/>
          <a:p>
            <a:pPr algn="l">
              <a:defRPr sz="4800" b="1"/>
            </a:pPr>
            <a:r>
              <a:t>II. Затрагиваемое государство/нарушенные статьи </a:t>
            </a:r>
            <a:br/>
            <a:r>
              <a:t/>
            </a:r>
            <a:br/>
            <a:r>
              <a:rPr b="0"/>
              <a:t>Название государства, которое либо является участником Факультативного протокола : ........................................................................... </a:t>
            </a:r>
            <a:br>
              <a:rPr b="0"/>
            </a:br>
            <a:r>
              <a:rPr b="0"/>
              <a:t/>
            </a:r>
            <a:br>
              <a:rPr b="0"/>
            </a:br>
            <a:r>
              <a:rPr b="0"/>
              <a:t>Статьи Пакта, которые, как предполагается, были нарушены: ............................................................................................. </a:t>
            </a:r>
            <a:br>
              <a:rPr b="0"/>
            </a:br>
            <a:endParaRPr b="0"/>
          </a:p>
        </p:txBody>
      </p:sp>
      <p:sp>
        <p:nvSpPr>
          <p:cNvPr id="135" name="Slide Number Placeholder 4"/>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pic>
        <p:nvPicPr>
          <p:cNvPr id="136" name="10.png" descr="10.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itle 1"/>
          <p:cNvSpPr txBox="1">
            <a:spLocks noGrp="1"/>
          </p:cNvSpPr>
          <p:nvPr>
            <p:ph type="title"/>
          </p:nvPr>
        </p:nvSpPr>
        <p:spPr>
          <a:xfrm>
            <a:off x="3962400" y="549276"/>
            <a:ext cx="16459200" cy="11637317"/>
          </a:xfrm>
          <a:prstGeom prst="rect">
            <a:avLst/>
          </a:prstGeom>
        </p:spPr>
        <p:txBody>
          <a:bodyPr/>
          <a:lstStyle/>
          <a:p>
            <a:pPr algn="l">
              <a:defRPr sz="4800" b="1"/>
            </a:pPr>
            <a:r>
              <a:t>III. Исчерпание внутренних средств правовой защиты/ применение других международных процедур </a:t>
            </a:r>
            <a:br/>
            <a:r>
              <a:t/>
            </a:r>
            <a:br/>
            <a:r>
              <a:rPr b="0"/>
              <a:t>Меры, принятые предполагаемыми жертвами или от их имени для обеспечения правовой защиты в соответствующем государстве от предполагаемого нарушения. Укажите подробно процедуры, которые были использованы, включая обращение в суды и другие государственные органы, какие заявления Вы делали, когда и каковы их результаты: .............................................................................................................................................................................................. </a:t>
            </a:r>
            <a:br>
              <a:rPr b="0"/>
            </a:br>
            <a:endParaRPr b="0"/>
          </a:p>
        </p:txBody>
      </p:sp>
      <p:sp>
        <p:nvSpPr>
          <p:cNvPr id="139" name="Slide Number Placeholder 3"/>
          <p:cNvSpPr txBox="1">
            <a:spLocks noGrp="1"/>
          </p:cNvSpPr>
          <p:nvPr>
            <p:ph type="sldNum" sz="quarter" idx="2"/>
          </p:nvPr>
        </p:nvSpPr>
        <p:spPr>
          <a:xfrm>
            <a:off x="19856876" y="12490450"/>
            <a:ext cx="564725"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pic>
        <p:nvPicPr>
          <p:cNvPr id="140" name="11.png" descr="11.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itle 1"/>
          <p:cNvSpPr txBox="1">
            <a:spLocks noGrp="1"/>
          </p:cNvSpPr>
          <p:nvPr>
            <p:ph type="title"/>
          </p:nvPr>
        </p:nvSpPr>
        <p:spPr>
          <a:xfrm>
            <a:off x="3962400" y="549273"/>
            <a:ext cx="16459200" cy="11941176"/>
          </a:xfrm>
          <a:prstGeom prst="rect">
            <a:avLst/>
          </a:prstGeom>
        </p:spPr>
        <p:txBody>
          <a:bodyPr/>
          <a:lstStyle/>
          <a:p>
            <a:endParaRPr/>
          </a:p>
        </p:txBody>
      </p:sp>
      <p:sp>
        <p:nvSpPr>
          <p:cNvPr id="143"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pic>
        <p:nvPicPr>
          <p:cNvPr id="144" name="Picture 4" descr="Picture 4"/>
          <p:cNvPicPr>
            <a:picLocks noChangeAspect="1"/>
          </p:cNvPicPr>
          <p:nvPr/>
        </p:nvPicPr>
        <p:blipFill>
          <a:blip r:embed="rId2">
            <a:extLst/>
          </a:blip>
          <a:stretch>
            <a:fillRect/>
          </a:stretch>
        </p:blipFill>
        <p:spPr>
          <a:xfrm>
            <a:off x="4676774" y="1209674"/>
            <a:ext cx="15030451" cy="11296651"/>
          </a:xfrm>
          <a:prstGeom prst="rect">
            <a:avLst/>
          </a:prstGeom>
          <a:ln w="12700">
            <a:miter lim="400000"/>
          </a:ln>
        </p:spPr>
      </p:pic>
      <p:pic>
        <p:nvPicPr>
          <p:cNvPr id="145" name="12.png" descr="12.pn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itle 1"/>
          <p:cNvSpPr txBox="1">
            <a:spLocks noGrp="1"/>
          </p:cNvSpPr>
          <p:nvPr>
            <p:ph type="title"/>
          </p:nvPr>
        </p:nvSpPr>
        <p:spPr>
          <a:xfrm>
            <a:off x="3962400" y="549276"/>
            <a:ext cx="16459200" cy="11637317"/>
          </a:xfrm>
          <a:prstGeom prst="rect">
            <a:avLst/>
          </a:prstGeom>
        </p:spPr>
        <p:txBody>
          <a:bodyPr/>
          <a:lstStyle/>
          <a:p>
            <a:endParaRPr/>
          </a:p>
        </p:txBody>
      </p:sp>
      <p:sp>
        <p:nvSpPr>
          <p:cNvPr id="148"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pic>
        <p:nvPicPr>
          <p:cNvPr id="149" name="Picture 4" descr="Picture 4"/>
          <p:cNvPicPr>
            <a:picLocks noChangeAspect="1"/>
          </p:cNvPicPr>
          <p:nvPr/>
        </p:nvPicPr>
        <p:blipFill>
          <a:blip r:embed="rId2">
            <a:extLst/>
          </a:blip>
          <a:stretch>
            <a:fillRect/>
          </a:stretch>
        </p:blipFill>
        <p:spPr>
          <a:xfrm>
            <a:off x="3962400" y="2105472"/>
            <a:ext cx="16459200" cy="8928990"/>
          </a:xfrm>
          <a:prstGeom prst="rect">
            <a:avLst/>
          </a:prstGeom>
          <a:ln w="12700">
            <a:miter lim="400000"/>
          </a:ln>
        </p:spPr>
      </p:pic>
      <p:pic>
        <p:nvPicPr>
          <p:cNvPr id="150" name="13.png" descr="13.pn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3" name="Rectangle 2"/>
          <p:cNvSpPr/>
          <p:nvPr/>
        </p:nvSpPr>
        <p:spPr>
          <a:xfrm>
            <a:off x="3962400" y="7050505"/>
            <a:ext cx="2895600" cy="457200"/>
          </a:xfrm>
          <a:prstGeom prst="rect">
            <a:avLst/>
          </a:prstGeom>
          <a:solidFill>
            <a:schemeClr val="tx1"/>
          </a:solidFill>
          <a:ln w="508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000000"/>
              </a:solidFill>
              <a:effectLst/>
              <a:uFillTx/>
              <a:latin typeface="+mn-lt"/>
              <a:ea typeface="+mn-ea"/>
              <a:cs typeface="+mn-cs"/>
              <a:sym typeface="Arial"/>
            </a:endParaRPr>
          </a:p>
        </p:txBody>
      </p:sp>
      <p:sp>
        <p:nvSpPr>
          <p:cNvPr id="4" name="Rectangle 3"/>
          <p:cNvSpPr/>
          <p:nvPr/>
        </p:nvSpPr>
        <p:spPr>
          <a:xfrm>
            <a:off x="7146758" y="2105472"/>
            <a:ext cx="2719137" cy="589602"/>
          </a:xfrm>
          <a:prstGeom prst="rect">
            <a:avLst/>
          </a:prstGeom>
          <a:solidFill>
            <a:schemeClr val="tx1"/>
          </a:solidFill>
          <a:ln w="508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000000"/>
              </a:solidFill>
              <a:effectLst/>
              <a:uFillTx/>
              <a:latin typeface="+mn-lt"/>
              <a:ea typeface="+mn-ea"/>
              <a:cs typeface="+mn-cs"/>
              <a:sym typeface="Arial"/>
            </a:endParaRPr>
          </a:p>
        </p:txBody>
      </p:sp>
      <p:sp>
        <p:nvSpPr>
          <p:cNvPr id="5" name="Rectangle 4"/>
          <p:cNvSpPr/>
          <p:nvPr/>
        </p:nvSpPr>
        <p:spPr>
          <a:xfrm>
            <a:off x="5654842" y="9480884"/>
            <a:ext cx="2791326" cy="385011"/>
          </a:xfrm>
          <a:prstGeom prst="rect">
            <a:avLst/>
          </a:prstGeom>
          <a:solidFill>
            <a:schemeClr val="tx1"/>
          </a:solidFill>
          <a:ln w="508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000000"/>
              </a:solidFill>
              <a:effectLst/>
              <a:uFillTx/>
              <a:latin typeface="+mn-lt"/>
              <a:ea typeface="+mn-ea"/>
              <a:cs typeface="+mn-cs"/>
              <a:sym typeface="Arial"/>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Title 1"/>
          <p:cNvSpPr txBox="1">
            <a:spLocks noGrp="1"/>
          </p:cNvSpPr>
          <p:nvPr>
            <p:ph type="title"/>
          </p:nvPr>
        </p:nvSpPr>
        <p:spPr>
          <a:xfrm>
            <a:off x="3962400" y="549276"/>
            <a:ext cx="16459200" cy="11349285"/>
          </a:xfrm>
          <a:prstGeom prst="rect">
            <a:avLst/>
          </a:prstGeom>
        </p:spPr>
        <p:txBody>
          <a:bodyPr/>
          <a:lstStyle/>
          <a:p>
            <a:pPr algn="l">
              <a:defRPr sz="4800"/>
            </a:pPr>
            <a:r>
              <a:t>Если Вы не исчерпали эти средства правовой защиты по той причине, что их применение было бы неоправданно затянутым, что они были бы неэффективными, что они не имеются в Вашем распоряжении или по какой-либо другой причине, просьба подробно разъяснить Ваши доводы: .............................................................................................. ..............................................................................................</a:t>
            </a:r>
            <a:br/>
            <a:endParaRPr/>
          </a:p>
        </p:txBody>
      </p:sp>
      <p:sp>
        <p:nvSpPr>
          <p:cNvPr id="153"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pic>
        <p:nvPicPr>
          <p:cNvPr id="154" name="14.png" descr="14.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Title 1"/>
          <p:cNvSpPr txBox="1">
            <a:spLocks noGrp="1"/>
          </p:cNvSpPr>
          <p:nvPr>
            <p:ph type="title"/>
          </p:nvPr>
        </p:nvSpPr>
        <p:spPr>
          <a:xfrm>
            <a:off x="3962400" y="549273"/>
            <a:ext cx="16459200" cy="11941176"/>
          </a:xfrm>
          <a:prstGeom prst="rect">
            <a:avLst/>
          </a:prstGeom>
        </p:spPr>
        <p:txBody>
          <a:bodyPr/>
          <a:lstStyle/>
          <a:p>
            <a:pPr algn="l">
              <a:defRPr sz="5200" b="1"/>
            </a:pPr>
            <a:r>
              <a:t>IV. Изложенные в жалобе факты </a:t>
            </a:r>
            <a:br/>
            <a:r>
              <a:t/>
            </a:r>
            <a:br/>
            <a:r>
              <a:rPr b="0"/>
              <a:t>Изложите подробно в хронологическом порядке факты и обстоятельства предполагаемых нарушений. Включите все вопросы, которые могут иметь отношение к оценке и рассмотрению Вашего конкретного дела. </a:t>
            </a:r>
            <a:r>
              <a:rPr b="0" u="sng"/>
              <a:t>Просьба пояснить, каким образом, по Вашему мнению, изложенные факты и обстоятельства нарушают Ваши права</a:t>
            </a:r>
            <a:r>
              <a:rPr b="0"/>
              <a:t>. .....................................................................................</a:t>
            </a:r>
            <a:br>
              <a:rPr b="0"/>
            </a:br>
            <a:r>
              <a:rPr b="0"/>
              <a:t>.....................................................................................</a:t>
            </a:r>
            <a:br>
              <a:rPr b="0"/>
            </a:br>
            <a:r>
              <a:t>V. Перечень вспомогательных документов (копии всех документов на рабочем языке Секретариата) </a:t>
            </a:r>
          </a:p>
        </p:txBody>
      </p:sp>
      <p:sp>
        <p:nvSpPr>
          <p:cNvPr id="157"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15</a:t>
            </a:fld>
            <a:endParaRPr/>
          </a:p>
        </p:txBody>
      </p:sp>
      <p:pic>
        <p:nvPicPr>
          <p:cNvPr id="158" name="15.png" descr="15.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1"/>
          <p:cNvSpPr txBox="1">
            <a:spLocks noGrp="1"/>
          </p:cNvSpPr>
          <p:nvPr>
            <p:ph type="title"/>
          </p:nvPr>
        </p:nvSpPr>
        <p:spPr>
          <a:xfrm>
            <a:off x="3962400" y="549273"/>
            <a:ext cx="16459200" cy="11941176"/>
          </a:xfrm>
          <a:prstGeom prst="rect">
            <a:avLst/>
          </a:prstGeom>
        </p:spPr>
        <p:txBody>
          <a:bodyPr/>
          <a:lstStyle/>
          <a:p>
            <a:pPr algn="l">
              <a:defRPr sz="4800"/>
            </a:pPr>
            <a:r>
              <a:t>Нельзя рассматривать КПЧ как 4-ю инстанцию. У Комитета сложилась устойчивая практика, в соответствии с которой его мнения не могут заменить решений национальных судов по оценке фактов и доказательств в связи с тем или иным делом, если только такая оценка не носит явно произвольный характер и не представляет собой отказ в правосу-</a:t>
            </a:r>
            <a:br/>
            <a:r>
              <a:t>дии. Поэтому, если суд, с учетом имеющихся доказательств, делает разумный вывод по какому-то конкретному фактическому вопросу, то такое решение не может считаться явно произвольным или равносильным отказу в правосудии. </a:t>
            </a:r>
            <a:br/>
            <a:r>
              <a:t>То же самое касается оценки применения внутреннего законодательства национальными судами и государственными органами.</a:t>
            </a:r>
          </a:p>
        </p:txBody>
      </p:sp>
      <p:sp>
        <p:nvSpPr>
          <p:cNvPr id="161"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pic>
        <p:nvPicPr>
          <p:cNvPr id="162" name="16.png" descr="16.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itle 1"/>
          <p:cNvSpPr txBox="1">
            <a:spLocks noGrp="1"/>
          </p:cNvSpPr>
          <p:nvPr>
            <p:ph type="title"/>
          </p:nvPr>
        </p:nvSpPr>
        <p:spPr>
          <a:xfrm>
            <a:off x="3962400" y="549273"/>
            <a:ext cx="16459200" cy="11941176"/>
          </a:xfrm>
          <a:prstGeom prst="rect">
            <a:avLst/>
          </a:prstGeom>
        </p:spPr>
        <p:txBody>
          <a:bodyPr/>
          <a:lstStyle/>
          <a:p>
            <a:pPr algn="l">
              <a:defRPr sz="5200"/>
            </a:pPr>
            <a:r>
              <a:t>Заявленное нарушение должно быть связано с правом, фактически гарантированным данным договором (статьи 6-27 Пакта). Если заявитель подал жалобу в соответствии с Факультативным протоколом к Международному пакту о гражданских и политических правах, он/она, к примеру, не может заявлять о нарушении права собственности, права на гражданство или права на жилище, поскольку данный пакт не защищает это право. В таком случае жалоба, говоря юридическими терминами, будет неприемлемой </a:t>
            </a:r>
            <a:r>
              <a:rPr i="1"/>
              <a:t>ratione materiae</a:t>
            </a:r>
            <a:r>
              <a:t> (ввиду обстоятельств, связанных с предметом рассмотрения).</a:t>
            </a:r>
          </a:p>
        </p:txBody>
      </p:sp>
      <p:sp>
        <p:nvSpPr>
          <p:cNvPr id="165"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pic>
        <p:nvPicPr>
          <p:cNvPr id="166" name="17.png" descr="17.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itle 1"/>
          <p:cNvSpPr txBox="1">
            <a:spLocks noGrp="1"/>
          </p:cNvSpPr>
          <p:nvPr>
            <p:ph type="title"/>
          </p:nvPr>
        </p:nvSpPr>
        <p:spPr>
          <a:xfrm>
            <a:off x="3962400" y="549273"/>
            <a:ext cx="16459200" cy="11941176"/>
          </a:xfrm>
          <a:prstGeom prst="rect">
            <a:avLst/>
          </a:prstGeom>
        </p:spPr>
        <p:txBody>
          <a:bodyPr/>
          <a:lstStyle/>
          <a:p>
            <a:pPr algn="l">
              <a:defRPr sz="5600"/>
            </a:pPr>
            <a:r>
              <a:t>Должно быть продемонстрировано, что интересы предполагаемой жертвы лично и напрямую затрагиваются законодательством, политикой, практикой, действием или бездействием государства, которые являются предметом жалобы. Недостаточно просто оспорить закон или государственную политику или практику в абстрактном смысле (так называемое </a:t>
            </a:r>
            <a:r>
              <a:rPr i="1"/>
              <a:t>actio popularis</a:t>
            </a:r>
            <a:r>
              <a:t>) без доказательства того, что были затронуты личные интересы предполагаемой жертвы.</a:t>
            </a:r>
          </a:p>
        </p:txBody>
      </p:sp>
      <p:sp>
        <p:nvSpPr>
          <p:cNvPr id="169"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pic>
        <p:nvPicPr>
          <p:cNvPr id="170" name="18.png" descr="18.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Title 1"/>
          <p:cNvSpPr txBox="1">
            <a:spLocks noGrp="1"/>
          </p:cNvSpPr>
          <p:nvPr>
            <p:ph type="title"/>
          </p:nvPr>
        </p:nvSpPr>
        <p:spPr>
          <a:xfrm>
            <a:off x="3962400" y="953343"/>
            <a:ext cx="16459200" cy="11089234"/>
          </a:xfrm>
          <a:prstGeom prst="rect">
            <a:avLst/>
          </a:prstGeom>
        </p:spPr>
        <p:txBody>
          <a:bodyPr/>
          <a:lstStyle/>
          <a:p>
            <a:pPr algn="l">
              <a:defRPr sz="4800"/>
            </a:pPr>
            <a:r>
              <a:t>Пример из практики</a:t>
            </a:r>
            <a:br/>
            <a:r>
              <a:t/>
            </a:r>
            <a:br/>
            <a:r>
              <a:t>Автор обратился в Министерство юстиции с просьбой предоставить ему информацию о количестве смертных приговоров, вынесенных в Кыргызстане в период с 9 ноября 2006 года по 30 марта 2007 года, а также имена судей, вынесших эти приговоры. Автор поясняет, что он хотел получить эту информацию, поскольку 9 ноября 2006 года была принята новая Конституция, провозглашающая запрет на смертную казнь. Для него было "особенно важно знать" число лиц, приговоренных к смертной казни после отмены смертной казни в соответствии с новой Конституцией.</a:t>
            </a:r>
            <a:br/>
            <a:endParaRPr/>
          </a:p>
        </p:txBody>
      </p:sp>
      <p:sp>
        <p:nvSpPr>
          <p:cNvPr id="173"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pic>
        <p:nvPicPr>
          <p:cNvPr id="174" name="19.png" descr="19.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Title 1"/>
          <p:cNvSpPr txBox="1">
            <a:spLocks noGrp="1"/>
          </p:cNvSpPr>
          <p:nvPr>
            <p:ph type="title"/>
          </p:nvPr>
        </p:nvSpPr>
        <p:spPr>
          <a:xfrm>
            <a:off x="3962400" y="1817439"/>
            <a:ext cx="16459200" cy="10673010"/>
          </a:xfrm>
          <a:prstGeom prst="rect">
            <a:avLst/>
          </a:prstGeom>
        </p:spPr>
        <p:txBody>
          <a:bodyPr>
            <a:normAutofit fontScale="90000"/>
          </a:bodyPr>
          <a:lstStyle/>
          <a:p>
            <a:pPr algn="l" defTabSz="1700783">
              <a:defRPr sz="4464"/>
            </a:pPr>
            <a:r>
              <a:t>Автор ссылается на статью 14 Конституции КР, в соответствии с которой каждый имеет право "свободно собирать, хранить и использовать информацию и распространять ее устно, письменно или в любой другой форме". Он добавляет, что 23 января 2007 года парламент Кыргызстана принял Закон "О доступе к информации, имеющейся у государственных органов и учреждений местного самоуправления". Согласно положениям этого закона, раскрытие информации, классифицированной только как "совершенно секретная", "секретная" или "конфиденциальная", подлежит ограничениям. Информация о приговорах, предусматривающих смертную казнь, не подпадает ни под одну из этих категорий, и поэтому автор просил Комитет признать нарушение его прав по пункту 3 а) статьи 2 и пункту 2 статьи 19 Пакта. </a:t>
            </a:r>
            <a:br/>
            <a:endParaRPr/>
          </a:p>
        </p:txBody>
      </p:sp>
      <p:sp>
        <p:nvSpPr>
          <p:cNvPr id="177"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pic>
        <p:nvPicPr>
          <p:cNvPr id="178" name="20.png" descr="20.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Title 1"/>
          <p:cNvSpPr txBox="1">
            <a:spLocks noGrp="1"/>
          </p:cNvSpPr>
          <p:nvPr>
            <p:ph type="title"/>
          </p:nvPr>
        </p:nvSpPr>
        <p:spPr>
          <a:xfrm>
            <a:off x="3962400" y="1673423"/>
            <a:ext cx="16459200" cy="10817026"/>
          </a:xfrm>
          <a:prstGeom prst="rect">
            <a:avLst/>
          </a:prstGeom>
        </p:spPr>
        <p:txBody>
          <a:bodyPr>
            <a:normAutofit fontScale="90000"/>
          </a:bodyPr>
          <a:lstStyle/>
          <a:p>
            <a:pPr algn="l">
              <a:defRPr sz="4800"/>
            </a:pPr>
            <a:r>
              <a:t>Комитет отмечает, что в данном случае автор запросил у кыргызской администрации информацию о точном количестве смертных приговоров, вынесенных судом после принятия в 2006 году новой Конституции, отменяющей смертную казнь. В то же самое время Комитет отмечает, что автор не объяснил, зачем именно ему лично нужна эта информация; скорее, он утверждал, что это "вопрос, представляющий общественный интерес". В этих обстоятельствах и в отсутствие какой-либо другой соответствующей информации Комитет считает, что настоящее сообщение представляет собой actio popularis и поэтому является неприемлемым в соответствии со статьей 1 Факультативного протокола.</a:t>
            </a:r>
            <a:br/>
            <a:endParaRPr/>
          </a:p>
        </p:txBody>
      </p:sp>
      <p:sp>
        <p:nvSpPr>
          <p:cNvPr id="181" name="Slide Number Placeholder 3"/>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pic>
        <p:nvPicPr>
          <p:cNvPr id="182" name="21.png" descr="21.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Title 1"/>
          <p:cNvSpPr txBox="1">
            <a:spLocks noGrp="1"/>
          </p:cNvSpPr>
          <p:nvPr>
            <p:ph type="title"/>
          </p:nvPr>
        </p:nvSpPr>
        <p:spPr>
          <a:xfrm>
            <a:off x="3984625" y="953345"/>
            <a:ext cx="16459201" cy="1584177"/>
          </a:xfrm>
          <a:prstGeom prst="rect">
            <a:avLst/>
          </a:prstGeom>
        </p:spPr>
        <p:txBody>
          <a:bodyPr/>
          <a:lstStyle/>
          <a:p>
            <a:pPr>
              <a:defRPr sz="7200" b="1"/>
            </a:pPr>
            <a:r>
              <a:t>Временные/срочные меры </a:t>
            </a:r>
          </a:p>
        </p:txBody>
      </p:sp>
      <p:sp>
        <p:nvSpPr>
          <p:cNvPr id="185" name="Content Placeholder 2"/>
          <p:cNvSpPr txBox="1">
            <a:spLocks noGrp="1"/>
          </p:cNvSpPr>
          <p:nvPr>
            <p:ph type="body" idx="1"/>
          </p:nvPr>
        </p:nvSpPr>
        <p:spPr>
          <a:xfrm>
            <a:off x="3962400" y="2537521"/>
            <a:ext cx="16459200" cy="10111680"/>
          </a:xfrm>
          <a:prstGeom prst="rect">
            <a:avLst/>
          </a:prstGeom>
        </p:spPr>
        <p:txBody>
          <a:bodyPr/>
          <a:lstStyle/>
          <a:p>
            <a:pPr marL="0" lvl="1" indent="457200">
              <a:spcBef>
                <a:spcPts val="1300"/>
              </a:spcBef>
              <a:buSzTx/>
              <a:buNone/>
              <a:defRPr sz="5600"/>
            </a:pPr>
            <a:r>
              <a:t>Правило 94 ПП</a:t>
            </a:r>
          </a:p>
          <a:p>
            <a:pPr marL="0" lvl="1" indent="457200">
              <a:spcBef>
                <a:spcPts val="1300"/>
              </a:spcBef>
              <a:buSzTx/>
              <a:buNone/>
              <a:defRPr sz="5600"/>
            </a:pPr>
            <a:r>
              <a:t>1. В любой момент после регистрации сообщения и до принятия решения по его существу Комитет может просить соответствующее государство-участник принять в срочном порядке такие временные меры, которые Комитет считает необходимыми во избежание возможных действий, которые могли бы иметь непоправимые последствия для прав, на которые ссылается автор сообщения. </a:t>
            </a:r>
          </a:p>
        </p:txBody>
      </p:sp>
      <p:sp>
        <p:nvSpPr>
          <p:cNvPr id="186" name="Slide Number Placeholder 4"/>
          <p:cNvSpPr txBox="1">
            <a:spLocks noGrp="1"/>
          </p:cNvSpPr>
          <p:nvPr>
            <p:ph type="sldNum" sz="quarter" idx="2"/>
          </p:nvPr>
        </p:nvSpPr>
        <p:spPr>
          <a:xfrm>
            <a:off x="19921220" y="12490450"/>
            <a:ext cx="500381" cy="51283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2400">
                <a:solidFill>
                  <a:srgbClr val="045C75"/>
                </a:solidFill>
                <a:latin typeface="Times New Roman"/>
                <a:ea typeface="Times New Roman"/>
                <a:cs typeface="Times New Roman"/>
                <a:sym typeface="Times New Roman"/>
              </a:defRPr>
            </a:lvl1pPr>
          </a:lstStyle>
          <a:p>
            <a:fld id="{86CB4B4D-7CA3-9044-876B-883B54F8677D}" type="slidenum">
              <a:t>22</a:t>
            </a:fld>
            <a:endParaRPr/>
          </a:p>
        </p:txBody>
      </p:sp>
      <p:pic>
        <p:nvPicPr>
          <p:cNvPr id="187" name="22.png" descr="22.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wipe/>
      </p:transition>
    </mc:Choice>
    <mc:Fallback xmlns:a14="http://schemas.microsoft.com/office/drawing/2010/main" xmlns:m="http://schemas.openxmlformats.org/officeDocument/2006/math"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itle 5"/>
          <p:cNvSpPr txBox="1">
            <a:spLocks noGrp="1"/>
          </p:cNvSpPr>
          <p:nvPr>
            <p:ph type="title"/>
          </p:nvPr>
        </p:nvSpPr>
        <p:spPr>
          <a:xfrm>
            <a:off x="3962400" y="549273"/>
            <a:ext cx="16459200" cy="12893676"/>
          </a:xfrm>
          <a:prstGeom prst="rect">
            <a:avLst/>
          </a:prstGeom>
        </p:spPr>
        <p:txBody>
          <a:bodyPr/>
          <a:lstStyle/>
          <a:p>
            <a:pPr algn="l">
              <a:defRPr sz="4800"/>
            </a:pPr>
            <a:r>
              <a:t>2. Когда Комитет обращается с просьбой о принятии временных мер в соответствии с настоящим правилом, он указывает, что эта просьба </a:t>
            </a:r>
            <a:r>
              <a:rPr u="sng"/>
              <a:t>не предполагает принятия решения в отношении приемлемости сообщения или его существа</a:t>
            </a:r>
            <a:r>
              <a:t>, но непринятие таких мер несовместимо с обязательством добросовестно соблюдать процедуру рассмотрения индивидуальных сообщений согласно Факультативному протоколу.</a:t>
            </a:r>
            <a:br/>
            <a:r>
              <a:t>3. На любом этапе разбирательства Комитет рассматривает любые аргументы, представленные соответствующим государством в связи с просьбой о принятии временных мер, включая причины, оправдывающие отмену этих мер. </a:t>
            </a:r>
            <a:br/>
            <a:r>
              <a:t>4. Комитет может отозвать просьбу о принятии временных мер на основе информации, представленной государством-участником и автором(ами) сообщения. </a:t>
            </a:r>
          </a:p>
        </p:txBody>
      </p:sp>
      <p:sp>
        <p:nvSpPr>
          <p:cNvPr id="190" name="Slide Number Placeholder 4"/>
          <p:cNvSpPr txBox="1">
            <a:spLocks noGrp="1"/>
          </p:cNvSpPr>
          <p:nvPr>
            <p:ph type="sldNum" sz="quarter" idx="2"/>
          </p:nvPr>
        </p:nvSpPr>
        <p:spPr>
          <a:xfrm>
            <a:off x="19830484" y="12490450"/>
            <a:ext cx="591116" cy="5776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23</a:t>
            </a:fld>
            <a:endParaRPr/>
          </a:p>
        </p:txBody>
      </p:sp>
      <p:pic>
        <p:nvPicPr>
          <p:cNvPr id="191" name="23.png" descr="23.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Footer Placeholder 3"/>
          <p:cNvSpPr txBox="1"/>
          <p:nvPr/>
        </p:nvSpPr>
        <p:spPr>
          <a:xfrm>
            <a:off x="9387839" y="12490450"/>
            <a:ext cx="5608322" cy="57764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algn="ctr">
              <a:defRPr sz="2800"/>
            </a:lvl1pPr>
          </a:lstStyle>
          <a:p>
            <a:r>
              <a:t>OHCHR</a:t>
            </a:r>
          </a:p>
        </p:txBody>
      </p:sp>
      <p:pic>
        <p:nvPicPr>
          <p:cNvPr id="194" name="Image" descr="Image"/>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95" name="Slide Number Placeholder 4"/>
          <p:cNvSpPr txBox="1">
            <a:spLocks noGrp="1"/>
          </p:cNvSpPr>
          <p:nvPr>
            <p:ph type="sldNum" sz="quarter" idx="2"/>
          </p:nvPr>
        </p:nvSpPr>
        <p:spPr>
          <a:xfrm>
            <a:off x="19921220" y="12490450"/>
            <a:ext cx="500381" cy="51283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2400">
                <a:solidFill>
                  <a:srgbClr val="045C75"/>
                </a:solidFill>
                <a:latin typeface="Times New Roman"/>
                <a:ea typeface="Times New Roman"/>
                <a:cs typeface="Times New Roman"/>
                <a:sym typeface="Times New Roman"/>
              </a:defRPr>
            </a:lvl1pPr>
          </a:lstStyle>
          <a:p>
            <a:fld id="{86CB4B4D-7CA3-9044-876B-883B54F8677D}" type="slidenum">
              <a:t>24</a:t>
            </a:fld>
            <a:endParaRPr/>
          </a:p>
        </p:txBody>
      </p:sp>
      <p:sp>
        <p:nvSpPr>
          <p:cNvPr id="196" name="TextBox 5"/>
          <p:cNvSpPr txBox="1"/>
          <p:nvPr/>
        </p:nvSpPr>
        <p:spPr>
          <a:xfrm>
            <a:off x="1075575" y="9122484"/>
            <a:ext cx="7177226" cy="2957353"/>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a:defRPr sz="4700"/>
            </a:pPr>
            <a:r>
              <a:t>База данных юриспруденции договорных органов </a:t>
            </a:r>
            <a:r>
              <a:rPr u="sng">
                <a:solidFill>
                  <a:srgbClr val="009999"/>
                </a:solidFill>
                <a:uFill>
                  <a:solidFill>
                    <a:srgbClr val="009999"/>
                  </a:solidFill>
                </a:uFill>
                <a:hlinkClick r:id="rId3"/>
              </a:rPr>
              <a:t>http://juris.ohchr.org/</a:t>
            </a:r>
          </a:p>
        </p:txBody>
      </p:sp>
      <p:pic>
        <p:nvPicPr>
          <p:cNvPr id="197" name="Picture 4" descr="Picture 4"/>
          <p:cNvPicPr>
            <a:picLocks noChangeAspect="1"/>
          </p:cNvPicPr>
          <p:nvPr/>
        </p:nvPicPr>
        <p:blipFill>
          <a:blip r:embed="rId4">
            <a:extLst/>
          </a:blip>
          <a:stretch>
            <a:fillRect/>
          </a:stretch>
        </p:blipFill>
        <p:spPr>
          <a:xfrm>
            <a:off x="9072209" y="4963"/>
            <a:ext cx="12629317" cy="1370607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25</a:t>
            </a:fld>
            <a:endParaRPr/>
          </a:p>
        </p:txBody>
      </p:sp>
      <p:pic>
        <p:nvPicPr>
          <p:cNvPr id="200" name="25.png" descr="25.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Custom Design">
  <a:themeElements>
    <a:clrScheme name="Custom Desig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Custom Design">
      <a:majorFont>
        <a:latin typeface="Helvetica"/>
        <a:ea typeface="Helvetica"/>
        <a:cs typeface="Helvetica"/>
      </a:majorFont>
      <a:minorFont>
        <a:latin typeface="Arial"/>
        <a:ea typeface="Arial"/>
        <a:cs typeface="Arial"/>
      </a:minorFont>
    </a:fontScheme>
    <a:fmtScheme name="Custom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76200" dist="381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50800" cap="flat">
          <a:solidFill>
            <a:schemeClr val="accent1"/>
          </a:solidFill>
          <a:prstDash val="solid"/>
          <a:round/>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chemeClr val="accent1"/>
          </a:solidFill>
          <a:prstDash val="solid"/>
          <a:round/>
        </a:ln>
        <a:effectLst>
          <a:outerShdw blurRad="76200" dist="381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ustom Design">
  <a:themeElements>
    <a:clrScheme name="Custom Design">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Custom Design">
      <a:majorFont>
        <a:latin typeface="Helvetica"/>
        <a:ea typeface="Helvetica"/>
        <a:cs typeface="Helvetica"/>
      </a:majorFont>
      <a:minorFont>
        <a:latin typeface="Arial"/>
        <a:ea typeface="Arial"/>
        <a:cs typeface="Arial"/>
      </a:minorFont>
    </a:fontScheme>
    <a:fmtScheme name="Custom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76200" dist="381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50800" cap="flat">
          <a:solidFill>
            <a:schemeClr val="accent1"/>
          </a:solidFill>
          <a:prstDash val="solid"/>
          <a:round/>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chemeClr val="accent1"/>
          </a:solidFill>
          <a:prstDash val="solid"/>
          <a:round/>
        </a:ln>
        <a:effectLst>
          <a:outerShdw blurRad="76200" dist="381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1402</Words>
  <Application>Microsoft Office PowerPoint</Application>
  <PresentationFormat>Custom</PresentationFormat>
  <Paragraphs>68</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Helvetica</vt:lpstr>
      <vt:lpstr>Times New Roman</vt:lpstr>
      <vt:lpstr>Custom Design</vt:lpstr>
      <vt:lpstr>Как подать успешную жалобу в Комитет ООН по правам человека?  Практические рекомендации    Бехзод Алиев (УВКПЧ) </vt:lpstr>
      <vt:lpstr>PowerPoint Presentation</vt:lpstr>
      <vt:lpstr>Как можно подать жалобу?</vt:lpstr>
      <vt:lpstr>Кто может подать сообщение? </vt:lpstr>
      <vt:lpstr>Конфиденциальность</vt:lpstr>
      <vt:lpstr>Правило 99. С целью достижения решения о приемлемости сообщения Комитет или рабочая группа удостоверяется в том:  а) что сообщение не является анонимным и что оно исходит от лица или лиц, находящихся под юрисдикцией государства − участника Факультативного протокола;  b) что лицо достаточно обоснованно утверждает (утверждение должно быть подкреплено доказательствами), что оно является жертвой нарушения этим государством-участником какого-либо из прав, изложенных в Пакте. Как правило, сообщение должно представляться самим лицом или его представителем. Однако сообщение, представляемое от имени предполагаемого потерпевшего, может быть принято, когда, как представляется, соответствующее лицо не в состоянии само представить сообщение; </vt:lpstr>
      <vt:lpstr>с) что сообщение не представляет собой злоупотребление правом на представление сообщений. Сообщение может являться злоупотреблением правом на представление сообщений, когда оно представлено спустя пять лет после исчерпания внутренних средств правовой защиты автором сообщения или, в соответствующих случаях, спустя три года после завершения другой процедуры международного разбирательства или урегулирования, если только не существует причин, оправдывающих задержку с учетом всех обстоятельств сообщения; </vt:lpstr>
      <vt:lpstr>d) что сообщение не является несовместимым с положениями Пакта;   е) что этот же вопрос не рассматривается в соответствии с другой процедурой международного разбирательства или урегулирования;   f) что данное лицо исчерпало все доступные внутренние средства правовой защиты. </vt:lpstr>
      <vt:lpstr>ОБРАЗЕЦ ФОРМУЛЯРА ДЛЯ ПРЕДСТАВЛЕНИЯ СООБЩЕНИЙ СОГЛАСНО ФАКУЛЬТАТИВНОМУ ПРОТОКОЛУ К МЕЖДУНАРОДНОМУ ПАКТУ О ГРАЖДАНСКИХ И ПОЛИТИЧЕСКИХ ПРАВАХ </vt:lpstr>
      <vt:lpstr>II. Затрагиваемое государство/нарушенные статьи   Название государства, которое либо является участником Факультативного протокола : ...........................................................................   Статьи Пакта, которые, как предполагается, были нарушены: .............................................................................................  </vt:lpstr>
      <vt:lpstr>III. Исчерпание внутренних средств правовой защиты/ применение других международных процедур   Меры, принятые предполагаемыми жертвами или от их имени для обеспечения правовой защиты в соответствующем государстве от предполагаемого нарушения. Укажите подробно процедуры, которые были использованы, включая обращение в суды и другие государственные органы, какие заявления Вы делали, когда и каковы их результаты: ..............................................................................................................................................................................................  </vt:lpstr>
      <vt:lpstr>PowerPoint Presentation</vt:lpstr>
      <vt:lpstr>PowerPoint Presentation</vt:lpstr>
      <vt:lpstr>Если Вы не исчерпали эти средства правовой защиты по той причине, что их применение было бы неоправданно затянутым, что они были бы неэффективными, что они не имеются в Вашем распоряжении или по какой-либо другой причине, просьба подробно разъяснить Ваши доводы: .............................................................................................. .............................................................................................. </vt:lpstr>
      <vt:lpstr>IV. Изложенные в жалобе факты   Изложите подробно в хронологическом порядке факты и обстоятельства предполагаемых нарушений. Включите все вопросы, которые могут иметь отношение к оценке и рассмотрению Вашего конкретного дела. Просьба пояснить, каким образом, по Вашему мнению, изложенные факты и обстоятельства нарушают Ваши права. ..................................................................................... ..................................................................................... V. Перечень вспомогательных документов (копии всех документов на рабочем языке Секретариата) </vt:lpstr>
      <vt:lpstr>Нельзя рассматривать КПЧ как 4-ю инстанцию. У Комитета сложилась устойчивая практика, в соответствии с которой его мнения не могут заменить решений национальных судов по оценке фактов и доказательств в связи с тем или иным делом, если только такая оценка не носит явно произвольный характер и не представляет собой отказ в правосу- дии. Поэтому, если суд, с учетом имеющихся доказательств, делает разумный вывод по какому-то конкретному фактическому вопросу, то такое решение не может считаться явно произвольным или равносильным отказу в правосудии.  То же самое касается оценки применения внутреннего законодательства национальными судами и государственными органами.</vt:lpstr>
      <vt:lpstr>Заявленное нарушение должно быть связано с правом, фактически гарантированным данным договором (статьи 6-27 Пакта). Если заявитель подал жалобу в соответствии с Факультативным протоколом к Международному пакту о гражданских и политических правах, он/она, к примеру, не может заявлять о нарушении права собственности, права на гражданство или права на жилище, поскольку данный пакт не защищает это право. В таком случае жалоба, говоря юридическими терминами, будет неприемлемой ratione materiae (ввиду обстоятельств, связанных с предметом рассмотрения).</vt:lpstr>
      <vt:lpstr>Должно быть продемонстрировано, что интересы предполагаемой жертвы лично и напрямую затрагиваются законодательством, политикой, практикой, действием или бездействием государства, которые являются предметом жалобы. Недостаточно просто оспорить закон или государственную политику или практику в абстрактном смысле (так называемое actio popularis) без доказательства того, что были затронуты личные интересы предполагаемой жертвы.</vt:lpstr>
      <vt:lpstr>Пример из практики  Автор обратился в Министерство юстиции с просьбой предоставить ему информацию о количестве смертных приговоров, вынесенных в Кыргызстане в период с 9 ноября 2006 года по 30 марта 2007 года, а также имена судей, вынесших эти приговоры. Автор поясняет, что он хотел получить эту информацию, поскольку 9 ноября 2006 года была принята новая Конституция, провозглашающая запрет на смертную казнь. Для него было "особенно важно знать" число лиц, приговоренных к смертной казни после отмены смертной казни в соответствии с новой Конституцией. </vt:lpstr>
      <vt:lpstr>Автор ссылается на статью 14 Конституции КР, в соответствии с которой каждый имеет право "свободно собирать, хранить и использовать информацию и распространять ее устно, письменно или в любой другой форме". Он добавляет, что 23 января 2007 года парламент Кыргызстана принял Закон "О доступе к информации, имеющейся у государственных органов и учреждений местного самоуправления". Согласно положениям этого закона, раскрытие информации, классифицированной только как "совершенно секретная", "секретная" или "конфиденциальная", подлежит ограничениям. Информация о приговорах, предусматривающих смертную казнь, не подпадает ни под одну из этих категорий, и поэтому автор просил Комитет признать нарушение его прав по пункту 3 а) статьи 2 и пункту 2 статьи 19 Пакта.  </vt:lpstr>
      <vt:lpstr>Комитет отмечает, что в данном случае автор запросил у кыргызской администрации информацию о точном количестве смертных приговоров, вынесенных судом после принятия в 2006 году новой Конституции, отменяющей смертную казнь. В то же самое время Комитет отмечает, что автор не объяснил, зачем именно ему лично нужна эта информация; скорее, он утверждал, что это "вопрос, представляющий общественный интерес". В этих обстоятельствах и в отсутствие какой-либо другой соответствующей информации Комитет считает, что настоящее сообщение представляет собой actio popularis и поэтому является неприемлемым в соответствии со статьей 1 Факультативного протокола. </vt:lpstr>
      <vt:lpstr>Временные/срочные меры </vt:lpstr>
      <vt:lpstr>2. Когда Комитет обращается с просьбой о принятии временных мер в соответствии с настоящим правилом, он указывает, что эта просьба не предполагает принятия решения в отношении приемлемости сообщения или его существа, но непринятие таких мер несовместимо с обязательством добросовестно соблюдать процедуру рассмотрения индивидуальных сообщений согласно Факультативному протоколу. 3. На любом этапе разбирательства Комитет рассматривает любые аргументы, представленные соответствующим государством в связи с просьбой о принятии временных мер, включая причины, оправдывающие отмену этих мер.  4. Комитет может отозвать просьбу о принятии временных мер на основе информации, представленной государством-участником и автором(ами) сообщения.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Как подать успешную жалобу в Комитет ООН по правам человека?  Практические рекомендации    Бехзод Алиев (УВКПЧ) </dc:title>
  <dc:creator>ALIEV Bekhzod</dc:creator>
  <cp:lastModifiedBy>Bekhzod Aliev</cp:lastModifiedBy>
  <cp:revision>1</cp:revision>
  <dcterms:modified xsi:type="dcterms:W3CDTF">2020-11-13T17:25:41Z</dcterms:modified>
</cp:coreProperties>
</file>