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81" r:id="rId3"/>
    <p:sldId id="258" r:id="rId4"/>
    <p:sldId id="344" r:id="rId5"/>
    <p:sldId id="334" r:id="rId6"/>
    <p:sldId id="323" r:id="rId7"/>
    <p:sldId id="331" r:id="rId8"/>
    <p:sldId id="332" r:id="rId9"/>
    <p:sldId id="324" r:id="rId10"/>
    <p:sldId id="335" r:id="rId11"/>
    <p:sldId id="325" r:id="rId12"/>
    <p:sldId id="336" r:id="rId13"/>
    <p:sldId id="326" r:id="rId14"/>
    <p:sldId id="337" r:id="rId15"/>
    <p:sldId id="338" r:id="rId16"/>
    <p:sldId id="339" r:id="rId17"/>
    <p:sldId id="327" r:id="rId18"/>
    <p:sldId id="328" r:id="rId19"/>
    <p:sldId id="329" r:id="rId20"/>
    <p:sldId id="340" r:id="rId21"/>
    <p:sldId id="341" r:id="rId22"/>
    <p:sldId id="342" r:id="rId23"/>
    <p:sldId id="343" r:id="rId24"/>
    <p:sldId id="345"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E0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649" autoAdjust="0"/>
  </p:normalViewPr>
  <p:slideViewPr>
    <p:cSldViewPr snapToGrid="0" snapToObjects="1">
      <p:cViewPr varScale="1">
        <p:scale>
          <a:sx n="69" d="100"/>
          <a:sy n="69" d="100"/>
        </p:scale>
        <p:origin x="72" y="66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9C201A-8E7A-4BFE-9FBE-04AA6A6E27F7}" type="datetimeFigureOut">
              <a:rPr lang="en-GB" smtClean="0"/>
              <a:t>01/09/2020</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D02FEE-5DC1-4843-AF21-6A4AFB61C002}" type="slidenum">
              <a:rPr lang="en-GB" smtClean="0"/>
              <a:t>‹#›</a:t>
            </a:fld>
            <a:endParaRPr lang="en-GB"/>
          </a:p>
        </p:txBody>
      </p:sp>
    </p:spTree>
    <p:extLst>
      <p:ext uri="{BB962C8B-B14F-4D97-AF65-F5344CB8AC3E}">
        <p14:creationId xmlns:p14="http://schemas.microsoft.com/office/powerpoint/2010/main" val="4271034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E4DC1852-E975-4EB5-B990-A0220A75DB60}" type="slidenum">
              <a:rPr lang="en-GB" smtClean="0"/>
              <a:t>12</a:t>
            </a:fld>
            <a:endParaRPr lang="en-GB"/>
          </a:p>
        </p:txBody>
      </p:sp>
    </p:spTree>
    <p:extLst>
      <p:ext uri="{BB962C8B-B14F-4D97-AF65-F5344CB8AC3E}">
        <p14:creationId xmlns:p14="http://schemas.microsoft.com/office/powerpoint/2010/main" val="3821241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fr-CH"/>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lang="en-US"/>
          </a:p>
        </p:txBody>
      </p:sp>
      <p:sp>
        <p:nvSpPr>
          <p:cNvPr id="4" name="Date Placeholder 3"/>
          <p:cNvSpPr>
            <a:spLocks noGrp="1"/>
          </p:cNvSpPr>
          <p:nvPr>
            <p:ph type="dt" sz="half" idx="10"/>
          </p:nvPr>
        </p:nvSpPr>
        <p:spPr/>
        <p:txBody>
          <a:bodyPr/>
          <a:lstStyle/>
          <a:p>
            <a:fld id="{26F6A5CE-A3A9-5448-884D-74F5B1B0151D}" type="datetimeFigureOut">
              <a:rPr lang="en-US" smtClean="0"/>
              <a:pPr/>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74413-1B28-AB43-B49C-7BEE76F3F7E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Date Placeholder 3"/>
          <p:cNvSpPr>
            <a:spLocks noGrp="1"/>
          </p:cNvSpPr>
          <p:nvPr>
            <p:ph type="dt" sz="half" idx="10"/>
          </p:nvPr>
        </p:nvSpPr>
        <p:spPr/>
        <p:txBody>
          <a:bodyPr/>
          <a:lstStyle/>
          <a:p>
            <a:fld id="{26F6A5CE-A3A9-5448-884D-74F5B1B0151D}" type="datetimeFigureOut">
              <a:rPr lang="en-US" smtClean="0"/>
              <a:pPr/>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74413-1B28-AB43-B49C-7BEE76F3F7E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fr-CH"/>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Date Placeholder 3"/>
          <p:cNvSpPr>
            <a:spLocks noGrp="1"/>
          </p:cNvSpPr>
          <p:nvPr>
            <p:ph type="dt" sz="half" idx="10"/>
          </p:nvPr>
        </p:nvSpPr>
        <p:spPr/>
        <p:txBody>
          <a:bodyPr/>
          <a:lstStyle/>
          <a:p>
            <a:fld id="{26F6A5CE-A3A9-5448-884D-74F5B1B0151D}" type="datetimeFigureOut">
              <a:rPr lang="en-US" smtClean="0"/>
              <a:pPr/>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74413-1B28-AB43-B49C-7BEE76F3F7E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3" name="Content Placeholder 2"/>
          <p:cNvSpPr>
            <a:spLocks noGrp="1"/>
          </p:cNvSpPr>
          <p:nvPr>
            <p:ph idx="1"/>
          </p:nvPr>
        </p:nvSpPr>
        <p:spPr/>
        <p:txBody>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Date Placeholder 3"/>
          <p:cNvSpPr>
            <a:spLocks noGrp="1"/>
          </p:cNvSpPr>
          <p:nvPr>
            <p:ph type="dt" sz="half" idx="10"/>
          </p:nvPr>
        </p:nvSpPr>
        <p:spPr/>
        <p:txBody>
          <a:bodyPr/>
          <a:lstStyle/>
          <a:p>
            <a:fld id="{26F6A5CE-A3A9-5448-884D-74F5B1B0151D}" type="datetimeFigureOut">
              <a:rPr lang="en-US" smtClean="0"/>
              <a:pPr/>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74413-1B28-AB43-B49C-7BEE76F3F7E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fr-CH"/>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4" name="Date Placeholder 3"/>
          <p:cNvSpPr>
            <a:spLocks noGrp="1"/>
          </p:cNvSpPr>
          <p:nvPr>
            <p:ph type="dt" sz="half" idx="10"/>
          </p:nvPr>
        </p:nvSpPr>
        <p:spPr/>
        <p:txBody>
          <a:bodyPr/>
          <a:lstStyle/>
          <a:p>
            <a:fld id="{26F6A5CE-A3A9-5448-884D-74F5B1B0151D}" type="datetimeFigureOut">
              <a:rPr lang="en-US" smtClean="0"/>
              <a:pPr/>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74413-1B28-AB43-B49C-7BEE76F3F7E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5" name="Date Placeholder 4"/>
          <p:cNvSpPr>
            <a:spLocks noGrp="1"/>
          </p:cNvSpPr>
          <p:nvPr>
            <p:ph type="dt" sz="half" idx="10"/>
          </p:nvPr>
        </p:nvSpPr>
        <p:spPr/>
        <p:txBody>
          <a:bodyPr/>
          <a:lstStyle/>
          <a:p>
            <a:fld id="{26F6A5CE-A3A9-5448-884D-74F5B1B0151D}" type="datetimeFigureOut">
              <a:rPr lang="en-US" smtClean="0"/>
              <a:pPr/>
              <a:t>9/1/2020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474413-1B28-AB43-B49C-7BEE76F3F7E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H"/>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7" name="Date Placeholder 6"/>
          <p:cNvSpPr>
            <a:spLocks noGrp="1"/>
          </p:cNvSpPr>
          <p:nvPr>
            <p:ph type="dt" sz="half" idx="10"/>
          </p:nvPr>
        </p:nvSpPr>
        <p:spPr/>
        <p:txBody>
          <a:bodyPr/>
          <a:lstStyle/>
          <a:p>
            <a:fld id="{26F6A5CE-A3A9-5448-884D-74F5B1B0151D}" type="datetimeFigureOut">
              <a:rPr lang="en-US" smtClean="0"/>
              <a:pPr/>
              <a:t>9/1/2020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474413-1B28-AB43-B49C-7BEE76F3F7E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3" name="Date Placeholder 2"/>
          <p:cNvSpPr>
            <a:spLocks noGrp="1"/>
          </p:cNvSpPr>
          <p:nvPr>
            <p:ph type="dt" sz="half" idx="10"/>
          </p:nvPr>
        </p:nvSpPr>
        <p:spPr/>
        <p:txBody>
          <a:bodyPr/>
          <a:lstStyle/>
          <a:p>
            <a:fld id="{26F6A5CE-A3A9-5448-884D-74F5B1B0151D}" type="datetimeFigureOut">
              <a:rPr lang="en-US" smtClean="0"/>
              <a:pPr/>
              <a:t>9/1/2020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474413-1B28-AB43-B49C-7BEE76F3F7E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F6A5CE-A3A9-5448-884D-74F5B1B0151D}" type="datetimeFigureOut">
              <a:rPr lang="en-US" smtClean="0"/>
              <a:pPr/>
              <a:t>9/1/2020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474413-1B28-AB43-B49C-7BEE76F3F7E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fr-CH"/>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p>
            <a:fld id="{26F6A5CE-A3A9-5448-884D-74F5B1B0151D}" type="datetimeFigureOut">
              <a:rPr lang="en-US" smtClean="0"/>
              <a:pPr/>
              <a:t>9/1/2020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474413-1B28-AB43-B49C-7BEE76F3F7E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fr-CH"/>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p>
            <a:fld id="{26F6A5CE-A3A9-5448-884D-74F5B1B0151D}" type="datetimeFigureOut">
              <a:rPr lang="en-US" smtClean="0"/>
              <a:pPr/>
              <a:t>9/1/2020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474413-1B28-AB43-B49C-7BEE76F3F7E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F6A5CE-A3A9-5448-884D-74F5B1B0151D}" type="datetimeFigureOut">
              <a:rPr lang="en-US" smtClean="0"/>
              <a:pPr/>
              <a:t>9/1/2020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474413-1B28-AB43-B49C-7BEE76F3F7E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989748"/>
            <a:ext cx="7772400" cy="2244627"/>
          </a:xfrm>
        </p:spPr>
        <p:txBody>
          <a:bodyPr>
            <a:noAutofit/>
          </a:bodyPr>
          <a:lstStyle/>
          <a:p>
            <a:r>
              <a:rPr lang="en-US" sz="2400" dirty="0"/>
              <a:t/>
            </a:r>
            <a:br>
              <a:rPr lang="en-US" sz="2400" dirty="0"/>
            </a:br>
            <a:r>
              <a:rPr lang="tr-TR" sz="2400" b="1" dirty="0"/>
              <a:t>A holistic human rights strategy – how to use UN Special Procedures, Country reports and Universal Periodic Review </a:t>
            </a:r>
            <a:r>
              <a:rPr lang="fr-CH" sz="2400" b="1" dirty="0"/>
              <a:t/>
            </a:r>
            <a:br>
              <a:rPr lang="fr-CH" sz="2400" b="1" dirty="0"/>
            </a:br>
            <a:r>
              <a:rPr lang="fr-CH" sz="2400" b="1" dirty="0"/>
              <a:t/>
            </a:r>
            <a:br>
              <a:rPr lang="fr-CH" sz="2400" b="1" dirty="0"/>
            </a:br>
            <a:r>
              <a:rPr lang="tr-TR" sz="2400" i="1" dirty="0"/>
              <a:t>Целостная стратегия в области прав человека - как использовать специальные процедуры ООН, страновые доклады и универсальный </a:t>
            </a:r>
            <a:endParaRPr lang="en-US" sz="2400" dirty="0"/>
          </a:p>
        </p:txBody>
      </p:sp>
      <p:sp>
        <p:nvSpPr>
          <p:cNvPr id="3" name="Subtitle 2"/>
          <p:cNvSpPr>
            <a:spLocks noGrp="1"/>
          </p:cNvSpPr>
          <p:nvPr>
            <p:ph type="subTitle" idx="1"/>
          </p:nvPr>
        </p:nvSpPr>
        <p:spPr>
          <a:xfrm>
            <a:off x="2895600" y="4979963"/>
            <a:ext cx="6400800" cy="658837"/>
          </a:xfrm>
        </p:spPr>
        <p:txBody>
          <a:bodyPr>
            <a:normAutofit fontScale="85000" lnSpcReduction="20000"/>
          </a:bodyPr>
          <a:lstStyle/>
          <a:p>
            <a:r>
              <a:rPr lang="en-US" sz="2400" i="1" dirty="0"/>
              <a:t>Massimo G. Frigo</a:t>
            </a:r>
          </a:p>
          <a:p>
            <a:r>
              <a:rPr lang="en-US" sz="2400" i="1" dirty="0"/>
              <a:t>International Commission of Jurists</a:t>
            </a:r>
          </a:p>
        </p:txBody>
      </p:sp>
      <p:pic>
        <p:nvPicPr>
          <p:cNvPr id="7" name="Picture 6" descr="icj_logo_rgb_english.eps"/>
          <p:cNvPicPr>
            <a:picLocks noChangeAspect="1"/>
          </p:cNvPicPr>
          <p:nvPr/>
        </p:nvPicPr>
        <p:blipFill>
          <a:blip r:embed="rId2"/>
          <a:stretch>
            <a:fillRect/>
          </a:stretch>
        </p:blipFill>
        <p:spPr>
          <a:xfrm>
            <a:off x="4874419" y="778110"/>
            <a:ext cx="2869882" cy="1096770"/>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19DF09-6ADC-40C3-98A5-89DE12B479B0}"/>
              </a:ext>
            </a:extLst>
          </p:cNvPr>
          <p:cNvSpPr>
            <a:spLocks noGrp="1"/>
          </p:cNvSpPr>
          <p:nvPr>
            <p:ph type="title"/>
          </p:nvPr>
        </p:nvSpPr>
        <p:spPr/>
        <p:txBody>
          <a:bodyPr/>
          <a:lstStyle/>
          <a:p>
            <a:r>
              <a:rPr lang="fr-CH" dirty="0" err="1"/>
              <a:t>Material</a:t>
            </a:r>
            <a:r>
              <a:rPr lang="fr-CH" dirty="0"/>
              <a:t> </a:t>
            </a:r>
            <a:r>
              <a:rPr lang="fr-CH" dirty="0" err="1"/>
              <a:t>jurisdiction</a:t>
            </a:r>
            <a:endParaRPr lang="en-GB" dirty="0"/>
          </a:p>
        </p:txBody>
      </p:sp>
      <p:sp>
        <p:nvSpPr>
          <p:cNvPr id="3" name="Espace réservé du contenu 2">
            <a:extLst>
              <a:ext uri="{FF2B5EF4-FFF2-40B4-BE49-F238E27FC236}">
                <a16:creationId xmlns:a16="http://schemas.microsoft.com/office/drawing/2014/main" id="{C88B7B98-44F5-4C62-B25C-2B8379CB60CE}"/>
              </a:ext>
            </a:extLst>
          </p:cNvPr>
          <p:cNvSpPr>
            <a:spLocks noGrp="1"/>
          </p:cNvSpPr>
          <p:nvPr>
            <p:ph idx="1"/>
          </p:nvPr>
        </p:nvSpPr>
        <p:spPr/>
        <p:txBody>
          <a:bodyPr/>
          <a:lstStyle/>
          <a:p>
            <a:pPr marL="457200" lvl="1" indent="0">
              <a:buNone/>
            </a:pPr>
            <a:r>
              <a:rPr lang="en-GB" dirty="0"/>
              <a:t>1. Do the facts on which the complaint is based constitute violations of human rights treaty provisions?</a:t>
            </a:r>
          </a:p>
          <a:p>
            <a:pPr marL="457200" lvl="1" indent="0">
              <a:buNone/>
            </a:pPr>
            <a:endParaRPr lang="en-US" dirty="0"/>
          </a:p>
          <a:p>
            <a:pPr marL="457200" lvl="1" indent="0">
              <a:buNone/>
            </a:pPr>
            <a:r>
              <a:rPr lang="en-GB" dirty="0"/>
              <a:t>2. Which mechanisms are competent to hear complaint on these human rights claims?</a:t>
            </a:r>
            <a:endParaRPr lang="en-US" dirty="0"/>
          </a:p>
          <a:p>
            <a:pPr marL="0" indent="0">
              <a:buNone/>
            </a:pPr>
            <a:endParaRPr lang="en-GB"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05191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a:t>Territorial jurisdiction</a:t>
            </a:r>
            <a:endParaRPr lang="en-US" dirty="0"/>
          </a:p>
        </p:txBody>
      </p:sp>
      <p:sp>
        <p:nvSpPr>
          <p:cNvPr id="3" name="Content Placeholder 2"/>
          <p:cNvSpPr>
            <a:spLocks noGrp="1"/>
          </p:cNvSpPr>
          <p:nvPr>
            <p:ph idx="1"/>
          </p:nvPr>
        </p:nvSpPr>
        <p:spPr/>
        <p:txBody>
          <a:bodyPr>
            <a:normAutofit/>
          </a:bodyPr>
          <a:lstStyle/>
          <a:p>
            <a:pPr marL="0" indent="0">
              <a:buNone/>
            </a:pPr>
            <a:r>
              <a:rPr lang="en-GB" dirty="0"/>
              <a:t>1. Did the acts complained of take place within the territory of the State concerned, or otherwise come under its authority or control so as to fall within its jurisdiction?</a:t>
            </a:r>
            <a:endParaRPr lang="en-US" dirty="0"/>
          </a:p>
          <a:p>
            <a:pPr marL="0" indent="0">
              <a:buNone/>
            </a:pPr>
            <a:r>
              <a:rPr lang="en-GB" dirty="0"/>
              <a:t>2. Does the human rights body to which the complaint is to be sent have jurisdiction over the State concerned?</a:t>
            </a:r>
            <a:endParaRPr lang="en-US"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69377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63940"/>
          </a:xfrm>
        </p:spPr>
        <p:txBody>
          <a:bodyPr>
            <a:normAutofit/>
          </a:bodyPr>
          <a:lstStyle/>
          <a:p>
            <a:r>
              <a:rPr lang="en-US" sz="4000" dirty="0"/>
              <a:t>Territorial jurisdiction</a:t>
            </a:r>
          </a:p>
        </p:txBody>
      </p:sp>
      <p:sp>
        <p:nvSpPr>
          <p:cNvPr id="3" name="Content Placeholder 2"/>
          <p:cNvSpPr>
            <a:spLocks noGrp="1"/>
          </p:cNvSpPr>
          <p:nvPr>
            <p:ph idx="1"/>
          </p:nvPr>
        </p:nvSpPr>
        <p:spPr>
          <a:xfrm>
            <a:off x="1981200" y="1038579"/>
            <a:ext cx="8229600" cy="5087585"/>
          </a:xfrm>
        </p:spPr>
        <p:txBody>
          <a:bodyPr>
            <a:normAutofit fontScale="92500" lnSpcReduction="20000"/>
          </a:bodyPr>
          <a:lstStyle/>
          <a:p>
            <a:pPr marL="0" indent="0">
              <a:buNone/>
            </a:pPr>
            <a:r>
              <a:rPr lang="en-US" dirty="0">
                <a:solidFill>
                  <a:prstClr val="black"/>
                </a:solidFill>
              </a:rPr>
              <a:t>The concept of jurisdiction in IHRL</a:t>
            </a:r>
          </a:p>
          <a:p>
            <a:pPr marL="457200" lvl="1" indent="0">
              <a:buNone/>
            </a:pPr>
            <a:r>
              <a:rPr lang="en-US" dirty="0">
                <a:solidFill>
                  <a:prstClr val="black"/>
                </a:solidFill>
              </a:rPr>
              <a:t>International airports zones</a:t>
            </a:r>
          </a:p>
          <a:p>
            <a:pPr marL="457200" lvl="1" indent="0">
              <a:buNone/>
            </a:pPr>
            <a:r>
              <a:rPr lang="en-US" dirty="0">
                <a:solidFill>
                  <a:prstClr val="black"/>
                </a:solidFill>
              </a:rPr>
              <a:t>Border points</a:t>
            </a:r>
          </a:p>
          <a:p>
            <a:pPr marL="457200" lvl="1" indent="0">
              <a:lnSpc>
                <a:spcPct val="160000"/>
              </a:lnSpc>
              <a:buNone/>
            </a:pPr>
            <a:r>
              <a:rPr lang="en-US" dirty="0">
                <a:solidFill>
                  <a:prstClr val="black"/>
                </a:solidFill>
              </a:rPr>
              <a:t>See, </a:t>
            </a:r>
            <a:r>
              <a:rPr lang="en-US" dirty="0" err="1">
                <a:solidFill>
                  <a:prstClr val="black"/>
                </a:solidFill>
              </a:rPr>
              <a:t>Amuur</a:t>
            </a:r>
            <a:r>
              <a:rPr lang="en-US" dirty="0">
                <a:solidFill>
                  <a:prstClr val="black"/>
                </a:solidFill>
              </a:rPr>
              <a:t> v. France, paras. 52-53</a:t>
            </a:r>
            <a:endParaRPr lang="en-US" dirty="0"/>
          </a:p>
          <a:p>
            <a:pPr marL="0" indent="0">
              <a:buNone/>
            </a:pPr>
            <a:r>
              <a:rPr lang="en-US" sz="2800" b="1" dirty="0"/>
              <a:t>Extraterritorial jurisdiction:</a:t>
            </a:r>
          </a:p>
          <a:p>
            <a:pPr marL="0" indent="0">
              <a:buNone/>
            </a:pPr>
            <a:r>
              <a:rPr lang="en-US" dirty="0"/>
              <a:t>effective authority and control</a:t>
            </a:r>
          </a:p>
          <a:p>
            <a:pPr marL="457200" lvl="1" indent="0">
              <a:buNone/>
            </a:pPr>
            <a:r>
              <a:rPr lang="en-US" i="1" dirty="0"/>
              <a:t>The Hirsi case; the </a:t>
            </a:r>
            <a:r>
              <a:rPr lang="en-US" i="1" dirty="0" err="1"/>
              <a:t>Medvyedev</a:t>
            </a:r>
            <a:r>
              <a:rPr lang="en-US" i="1" dirty="0"/>
              <a:t> case; Al-</a:t>
            </a:r>
            <a:r>
              <a:rPr lang="en-US" i="1" dirty="0" err="1"/>
              <a:t>Saadoon</a:t>
            </a:r>
            <a:r>
              <a:rPr lang="en-US" i="1" dirty="0"/>
              <a:t> case</a:t>
            </a:r>
          </a:p>
          <a:p>
            <a:pPr marL="457200" lvl="1" indent="0">
              <a:buNone/>
            </a:pPr>
            <a:r>
              <a:rPr lang="en-GB" i="1" dirty="0"/>
              <a:t>J.H.A. v. Spain</a:t>
            </a:r>
            <a:r>
              <a:rPr lang="en-GB" dirty="0"/>
              <a:t>, CAT/C/41/D/323/2007, UN Committee Against Torture</a:t>
            </a:r>
            <a:endParaRPr lang="en-US" dirty="0"/>
          </a:p>
          <a:p>
            <a:pPr marL="0" indent="0">
              <a:buNone/>
            </a:pPr>
            <a:r>
              <a:rPr lang="en-US" dirty="0"/>
              <a:t>occupation</a:t>
            </a:r>
          </a:p>
          <a:p>
            <a:pPr marL="457200" lvl="1" indent="0">
              <a:buNone/>
            </a:pPr>
            <a:r>
              <a:rPr lang="en-US" dirty="0"/>
              <a:t>Al-</a:t>
            </a:r>
            <a:r>
              <a:rPr lang="en-US" dirty="0" err="1"/>
              <a:t>Saadoon</a:t>
            </a:r>
            <a:r>
              <a:rPr lang="en-US" dirty="0"/>
              <a:t> v UK; Al-</a:t>
            </a:r>
            <a:r>
              <a:rPr lang="en-US" dirty="0" err="1"/>
              <a:t>Skeini</a:t>
            </a:r>
            <a:r>
              <a:rPr lang="en-US" dirty="0"/>
              <a:t> v UK</a:t>
            </a:r>
          </a:p>
          <a:p>
            <a:pPr marL="0" indent="0">
              <a:buNone/>
            </a:pPr>
            <a:endParaRPr lang="en-US"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91626852"/>
      </p:ext>
    </p:extLst>
  </p:cSld>
  <p:clrMapOvr>
    <a:masterClrMapping/>
  </p:clrMapOvr>
  <mc:AlternateContent xmlns:mc="http://schemas.openxmlformats.org/markup-compatibility/2006" xmlns:p14="http://schemas.microsoft.com/office/powerpoint/2010/main">
    <mc:Choice Requires="p14">
      <p:transition spd="slow" p14:dur="2000" advTm="111456"/>
    </mc:Choice>
    <mc:Fallback xmlns="">
      <p:transition spd="slow" advTm="11145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a:t>Standing</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GB" dirty="0"/>
              <a:t>1. Does the proposed applicant have standing to bring a case under the individual or collective complaints mechanism concerned?</a:t>
            </a:r>
            <a:endParaRPr lang="en-US" dirty="0"/>
          </a:p>
          <a:p>
            <a:pPr marL="0" indent="0">
              <a:buNone/>
            </a:pPr>
            <a:endParaRPr lang="en-US" dirty="0"/>
          </a:p>
          <a:p>
            <a:pPr marL="0" indent="0">
              <a:buNone/>
            </a:pPr>
            <a:r>
              <a:rPr lang="en-GB" dirty="0"/>
              <a:t>Victims may be:  </a:t>
            </a:r>
          </a:p>
          <a:p>
            <a:pPr marL="857250" lvl="1" indent="-457200">
              <a:buFont typeface="Arial" panose="020B0604020202020204" pitchFamily="34" charset="0"/>
              <a:buChar char="•"/>
            </a:pPr>
            <a:r>
              <a:rPr lang="en-GB" dirty="0"/>
              <a:t>Direct victims: person directly affected by the violation of the human rights concerned</a:t>
            </a:r>
          </a:p>
          <a:p>
            <a:pPr marL="857250" lvl="1" indent="-457200">
              <a:buFont typeface="Arial" panose="020B0604020202020204" pitchFamily="34" charset="0"/>
              <a:buChar char="•"/>
            </a:pPr>
            <a:r>
              <a:rPr lang="en-GB" dirty="0"/>
              <a:t>Indirect  or potential victims:</a:t>
            </a:r>
          </a:p>
          <a:p>
            <a:pPr marL="857250" lvl="1" indent="-457200">
              <a:buFont typeface="Arial" panose="020B0604020202020204" pitchFamily="34" charset="0"/>
              <a:buChar char="•"/>
            </a:pPr>
            <a:r>
              <a:rPr lang="en-GB" dirty="0"/>
              <a:t>relatives of a victim</a:t>
            </a:r>
            <a:r>
              <a:rPr lang="en-GB" sz="1600" dirty="0"/>
              <a:t> </a:t>
            </a:r>
            <a:r>
              <a:rPr lang="en-GB" dirty="0">
                <a:solidFill>
                  <a:schemeClr val="tx1">
                    <a:lumMod val="75000"/>
                    <a:lumOff val="25000"/>
                  </a:schemeClr>
                </a:solidFill>
              </a:rPr>
              <a:t>in cases of torture, enforced disappearance (see </a:t>
            </a:r>
            <a:r>
              <a:rPr lang="en-GB" i="1" dirty="0" err="1">
                <a:solidFill>
                  <a:schemeClr val="tx1">
                    <a:lumMod val="75000"/>
                    <a:lumOff val="25000"/>
                  </a:schemeClr>
                </a:solidFill>
              </a:rPr>
              <a:t>Varnava</a:t>
            </a:r>
            <a:r>
              <a:rPr lang="en-GB" i="1" dirty="0">
                <a:solidFill>
                  <a:schemeClr val="tx1">
                    <a:lumMod val="75000"/>
                    <a:lumOff val="25000"/>
                  </a:schemeClr>
                </a:solidFill>
              </a:rPr>
              <a:t> and Others v. Turkey [GC], § 112</a:t>
            </a:r>
            <a:r>
              <a:rPr lang="en-GB" dirty="0">
                <a:solidFill>
                  <a:schemeClr val="tx1">
                    <a:lumMod val="75000"/>
                    <a:lumOff val="25000"/>
                  </a:schemeClr>
                </a:solidFill>
              </a:rPr>
              <a:t> ECtHR; and  </a:t>
            </a:r>
            <a:r>
              <a:rPr lang="pt-BR" i="1" dirty="0">
                <a:solidFill>
                  <a:schemeClr val="tx1">
                    <a:lumMod val="75000"/>
                    <a:lumOff val="25000"/>
                  </a:schemeClr>
                </a:solidFill>
              </a:rPr>
              <a:t>Quinteros Almeida v. Uruguay</a:t>
            </a:r>
            <a:r>
              <a:rPr lang="pt-BR" dirty="0">
                <a:solidFill>
                  <a:schemeClr val="tx1">
                    <a:lumMod val="75000"/>
                    <a:lumOff val="25000"/>
                  </a:schemeClr>
                </a:solidFill>
              </a:rPr>
              <a:t>, CCPR, par. 14)</a:t>
            </a:r>
            <a:r>
              <a:rPr lang="en-GB" dirty="0">
                <a:solidFill>
                  <a:schemeClr val="tx1">
                    <a:lumMod val="75000"/>
                    <a:lumOff val="25000"/>
                  </a:schemeClr>
                </a:solidFill>
              </a:rPr>
              <a:t> or cases of death (see </a:t>
            </a:r>
            <a:r>
              <a:rPr lang="it-IT" i="1" dirty="0">
                <a:solidFill>
                  <a:schemeClr val="tx1">
                    <a:lumMod val="75000"/>
                    <a:lumOff val="25000"/>
                  </a:schemeClr>
                </a:solidFill>
              </a:rPr>
              <a:t>Giuliani and Gaggio v. </a:t>
            </a:r>
            <a:r>
              <a:rPr lang="it-IT" i="1" dirty="0" err="1">
                <a:solidFill>
                  <a:schemeClr val="tx1">
                    <a:lumMod val="75000"/>
                    <a:lumOff val="25000"/>
                  </a:schemeClr>
                </a:solidFill>
              </a:rPr>
              <a:t>Italy</a:t>
            </a:r>
            <a:r>
              <a:rPr lang="it-IT" i="1" dirty="0">
                <a:solidFill>
                  <a:schemeClr val="tx1">
                    <a:lumMod val="75000"/>
                    <a:lumOff val="25000"/>
                  </a:schemeClr>
                </a:solidFill>
              </a:rPr>
              <a:t> [GC] </a:t>
            </a:r>
            <a:r>
              <a:rPr lang="it-IT" i="1" dirty="0" err="1">
                <a:solidFill>
                  <a:schemeClr val="tx1">
                    <a:lumMod val="75000"/>
                    <a:lumOff val="25000"/>
                  </a:schemeClr>
                </a:solidFill>
              </a:rPr>
              <a:t>ECtHR</a:t>
            </a:r>
            <a:r>
              <a:rPr lang="it-IT" i="1" dirty="0">
                <a:solidFill>
                  <a:schemeClr val="tx1">
                    <a:lumMod val="75000"/>
                    <a:lumOff val="25000"/>
                  </a:schemeClr>
                </a:solidFill>
              </a:rPr>
              <a:t>)</a:t>
            </a:r>
          </a:p>
          <a:p>
            <a:pPr marL="857250" lvl="1" indent="-457200">
              <a:buFont typeface="Arial" panose="020B0604020202020204" pitchFamily="34" charset="0"/>
              <a:buChar char="•"/>
            </a:pPr>
            <a:r>
              <a:rPr lang="en-GB" dirty="0"/>
              <a:t>in cases of non-executed expulsion, an individual can be a victim despite the fact that potential and not actual violations are at issue</a:t>
            </a:r>
          </a:p>
          <a:p>
            <a:pPr marL="0" indent="0">
              <a:buNone/>
            </a:pPr>
            <a:endParaRPr lang="en-US"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23507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E16916-8045-46A8-A885-309CD66C045D}"/>
              </a:ext>
            </a:extLst>
          </p:cNvPr>
          <p:cNvSpPr>
            <a:spLocks noGrp="1"/>
          </p:cNvSpPr>
          <p:nvPr>
            <p:ph type="title"/>
          </p:nvPr>
        </p:nvSpPr>
        <p:spPr/>
        <p:txBody>
          <a:bodyPr>
            <a:normAutofit/>
          </a:bodyPr>
          <a:lstStyle/>
          <a:p>
            <a:r>
              <a:rPr lang="en-GB" i="1" dirty="0"/>
              <a:t>Time-limits</a:t>
            </a:r>
            <a:endParaRPr lang="en-GB" dirty="0"/>
          </a:p>
        </p:txBody>
      </p:sp>
      <p:sp>
        <p:nvSpPr>
          <p:cNvPr id="3" name="Espace réservé du contenu 2">
            <a:extLst>
              <a:ext uri="{FF2B5EF4-FFF2-40B4-BE49-F238E27FC236}">
                <a16:creationId xmlns:a16="http://schemas.microsoft.com/office/drawing/2014/main" id="{E574C487-8606-4D96-BEEB-F175D777BBCD}"/>
              </a:ext>
            </a:extLst>
          </p:cNvPr>
          <p:cNvSpPr>
            <a:spLocks noGrp="1"/>
          </p:cNvSpPr>
          <p:nvPr>
            <p:ph idx="1"/>
          </p:nvPr>
        </p:nvSpPr>
        <p:spPr/>
        <p:txBody>
          <a:bodyPr>
            <a:normAutofit fontScale="70000" lnSpcReduction="20000"/>
          </a:bodyPr>
          <a:lstStyle/>
          <a:p>
            <a:pPr marL="514350" indent="-514350">
              <a:buAutoNum type="arabicPeriod"/>
            </a:pPr>
            <a:r>
              <a:rPr lang="en-GB" dirty="0"/>
              <a:t>Is the case lodged within permitted time limits for the particular international mechanism concerned?  If not, are other international mechanisms still available?</a:t>
            </a:r>
          </a:p>
          <a:p>
            <a:pPr marL="514350" indent="-514350">
              <a:buAutoNum type="arabicPeriod"/>
            </a:pPr>
            <a:endParaRPr lang="en-GB" dirty="0"/>
          </a:p>
          <a:p>
            <a:pPr lvl="1"/>
            <a:r>
              <a:rPr lang="en-US" dirty="0"/>
              <a:t>CERD: six months from exhaustion unless duly verified exceptional circumstances</a:t>
            </a:r>
          </a:p>
          <a:p>
            <a:pPr lvl="1"/>
            <a:r>
              <a:rPr lang="en-US" dirty="0"/>
              <a:t>CESCR and CRC: one year from exhaustion unless duly verified exceptional circumstances</a:t>
            </a:r>
          </a:p>
          <a:p>
            <a:pPr lvl="1"/>
            <a:r>
              <a:rPr lang="en-US" dirty="0"/>
              <a:t>CCPR: </a:t>
            </a:r>
            <a:r>
              <a:rPr lang="en-GB" dirty="0"/>
              <a:t> An abuse of the right of submission is not, in principle, a basis of a decision of inadmissibility </a:t>
            </a:r>
            <a:r>
              <a:rPr lang="en-GB" i="1" dirty="0" err="1"/>
              <a:t>ratione</a:t>
            </a:r>
            <a:r>
              <a:rPr lang="en-GB" i="1" dirty="0"/>
              <a:t> </a:t>
            </a:r>
            <a:r>
              <a:rPr lang="en-GB" i="1" dirty="0" err="1"/>
              <a:t>temporis</a:t>
            </a:r>
            <a:r>
              <a:rPr lang="en-GB" dirty="0"/>
              <a:t> on grounds of delay in submission. However, a communication may constitute an abuse of the right of submission, when it is submitted five years after the exhaustion of domestic remedies by the author of the communication, or, where applicable, three years from the conclusion of another procedure of international investigation or settlement, unless there are reasons justifying the delay, taking into account all the circumstances of the communication</a:t>
            </a:r>
            <a:endParaRPr lang="en-US" dirty="0"/>
          </a:p>
          <a:p>
            <a:pPr lvl="1"/>
            <a:r>
              <a:rPr lang="en-US" dirty="0"/>
              <a:t>CEDAW, CRPD and CED: no precise indication</a:t>
            </a:r>
          </a:p>
          <a:p>
            <a:pPr lvl="1"/>
            <a:r>
              <a:rPr lang="en-US" dirty="0"/>
              <a:t>CAT: not to unreasonably </a:t>
            </a:r>
            <a:r>
              <a:rPr lang="en-US" dirty="0" err="1"/>
              <a:t>prolongued</a:t>
            </a:r>
            <a:endParaRPr lang="en-US" dirty="0"/>
          </a:p>
          <a:p>
            <a:pPr marL="0" indent="0">
              <a:buNone/>
            </a:pPr>
            <a:endParaRPr lang="en-US" dirty="0"/>
          </a:p>
          <a:p>
            <a:pPr marL="0" indent="0">
              <a:buNone/>
            </a:pPr>
            <a:endParaRPr lang="en-GB"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16822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52B95C-834E-46D2-9520-C778D223257D}"/>
              </a:ext>
            </a:extLst>
          </p:cNvPr>
          <p:cNvSpPr>
            <a:spLocks noGrp="1"/>
          </p:cNvSpPr>
          <p:nvPr>
            <p:ph type="title"/>
          </p:nvPr>
        </p:nvSpPr>
        <p:spPr/>
        <p:txBody>
          <a:bodyPr/>
          <a:lstStyle/>
          <a:p>
            <a:r>
              <a:rPr lang="fr-CH" dirty="0"/>
              <a:t>Exhaustion of </a:t>
            </a:r>
            <a:r>
              <a:rPr lang="fr-CH" dirty="0" err="1"/>
              <a:t>domestic</a:t>
            </a:r>
            <a:r>
              <a:rPr lang="fr-CH" dirty="0"/>
              <a:t> </a:t>
            </a:r>
            <a:r>
              <a:rPr lang="fr-CH" dirty="0" err="1"/>
              <a:t>remedies</a:t>
            </a:r>
            <a:endParaRPr lang="en-GB" dirty="0"/>
          </a:p>
        </p:txBody>
      </p:sp>
      <p:sp>
        <p:nvSpPr>
          <p:cNvPr id="3" name="Espace réservé du contenu 2">
            <a:extLst>
              <a:ext uri="{FF2B5EF4-FFF2-40B4-BE49-F238E27FC236}">
                <a16:creationId xmlns:a16="http://schemas.microsoft.com/office/drawing/2014/main" id="{E91EBD11-02EB-4B49-B2B9-901003E12BD1}"/>
              </a:ext>
            </a:extLst>
          </p:cNvPr>
          <p:cNvSpPr>
            <a:spLocks noGrp="1"/>
          </p:cNvSpPr>
          <p:nvPr>
            <p:ph idx="1"/>
          </p:nvPr>
        </p:nvSpPr>
        <p:spPr/>
        <p:txBody>
          <a:bodyPr>
            <a:normAutofit fontScale="92500" lnSpcReduction="20000"/>
          </a:bodyPr>
          <a:lstStyle/>
          <a:p>
            <a:pPr marL="0" indent="0">
              <a:buNone/>
            </a:pPr>
            <a:r>
              <a:rPr lang="fr-CH" dirty="0"/>
              <a:t>Do </a:t>
            </a:r>
            <a:r>
              <a:rPr lang="fr-CH" dirty="0" err="1"/>
              <a:t>you</a:t>
            </a:r>
            <a:r>
              <a:rPr lang="fr-CH" dirty="0"/>
              <a:t> have to </a:t>
            </a:r>
            <a:r>
              <a:rPr lang="fr-CH" dirty="0" err="1"/>
              <a:t>exhaust</a:t>
            </a:r>
            <a:r>
              <a:rPr lang="fr-CH" dirty="0"/>
              <a:t> </a:t>
            </a:r>
            <a:r>
              <a:rPr lang="fr-CH" dirty="0" err="1"/>
              <a:t>domestic</a:t>
            </a:r>
            <a:r>
              <a:rPr lang="fr-CH" dirty="0"/>
              <a:t> </a:t>
            </a:r>
            <a:r>
              <a:rPr lang="fr-CH" dirty="0" err="1"/>
              <a:t>remedies</a:t>
            </a:r>
            <a:r>
              <a:rPr lang="fr-CH" dirty="0"/>
              <a:t>?</a:t>
            </a:r>
          </a:p>
          <a:p>
            <a:pPr marL="0" indent="0">
              <a:buNone/>
            </a:pPr>
            <a:r>
              <a:rPr lang="fr-CH" dirty="0"/>
              <a:t>If </a:t>
            </a:r>
            <a:r>
              <a:rPr lang="fr-CH" dirty="0" err="1"/>
              <a:t>so</a:t>
            </a:r>
            <a:r>
              <a:rPr lang="fr-CH" dirty="0"/>
              <a:t>, are they effective?</a:t>
            </a:r>
          </a:p>
          <a:p>
            <a:pPr lvl="1"/>
            <a:r>
              <a:rPr lang="en-US" dirty="0"/>
              <a:t>Adequate remedy</a:t>
            </a:r>
          </a:p>
          <a:p>
            <a:pPr lvl="1"/>
            <a:r>
              <a:rPr lang="en-US" dirty="0"/>
              <a:t>Effective remedy</a:t>
            </a:r>
          </a:p>
          <a:p>
            <a:pPr lvl="1"/>
            <a:r>
              <a:rPr lang="en-US" dirty="0"/>
              <a:t>Due process of law</a:t>
            </a:r>
          </a:p>
          <a:p>
            <a:pPr lvl="1"/>
            <a:r>
              <a:rPr lang="en-US" dirty="0"/>
              <a:t>CERD peculiarity</a:t>
            </a:r>
          </a:p>
          <a:p>
            <a:pPr lvl="1"/>
            <a:r>
              <a:rPr lang="en-US" dirty="0"/>
              <a:t>Exceptions:</a:t>
            </a:r>
          </a:p>
          <a:p>
            <a:pPr marL="914400" lvl="2" indent="0">
              <a:buNone/>
            </a:pPr>
            <a:r>
              <a:rPr lang="en-US" dirty="0"/>
              <a:t>Bound to fail</a:t>
            </a:r>
          </a:p>
          <a:p>
            <a:pPr marL="914400" lvl="2" indent="0">
              <a:buNone/>
            </a:pPr>
            <a:r>
              <a:rPr lang="en-US" dirty="0"/>
              <a:t>Legal system fails to provide conditions for effectiveness</a:t>
            </a:r>
          </a:p>
          <a:p>
            <a:pPr marL="914400" lvl="2" indent="0">
              <a:buNone/>
            </a:pPr>
            <a:r>
              <a:rPr lang="en-US" dirty="0"/>
              <a:t>Unreasonably prolonged</a:t>
            </a:r>
          </a:p>
          <a:p>
            <a:pPr marL="914400" lvl="2" indent="0">
              <a:buNone/>
            </a:pPr>
            <a:r>
              <a:rPr lang="en-US" dirty="0"/>
              <a:t>No access</a:t>
            </a:r>
          </a:p>
          <a:p>
            <a:endParaRPr lang="en-GB"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66058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99E38C-8EF9-4E51-8AD6-8FD5EE110124}"/>
              </a:ext>
            </a:extLst>
          </p:cNvPr>
          <p:cNvSpPr>
            <a:spLocks noGrp="1"/>
          </p:cNvSpPr>
          <p:nvPr>
            <p:ph type="ctrTitle"/>
          </p:nvPr>
        </p:nvSpPr>
        <p:spPr/>
        <p:txBody>
          <a:bodyPr/>
          <a:lstStyle/>
          <a:p>
            <a:r>
              <a:rPr lang="en-US" dirty="0"/>
              <a:t>Strategy: practical considerations</a:t>
            </a:r>
            <a:endParaRPr lang="en-GB" dirty="0"/>
          </a:p>
        </p:txBody>
      </p:sp>
      <p:sp>
        <p:nvSpPr>
          <p:cNvPr id="3" name="Sous-titre 2">
            <a:extLst>
              <a:ext uri="{FF2B5EF4-FFF2-40B4-BE49-F238E27FC236}">
                <a16:creationId xmlns:a16="http://schemas.microsoft.com/office/drawing/2014/main" id="{E6F92C0B-AA95-40B1-B625-DDA7E6E4F6EF}"/>
              </a:ext>
            </a:extLst>
          </p:cNvPr>
          <p:cNvSpPr>
            <a:spLocks noGrp="1"/>
          </p:cNvSpPr>
          <p:nvPr>
            <p:ph type="subTitle" idx="1"/>
          </p:nvPr>
        </p:nvSpPr>
        <p:spPr/>
        <p:txBody>
          <a:bodyPr/>
          <a:lstStyle/>
          <a:p>
            <a:endParaRPr lang="en-GB"/>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27829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a:t>One or more bodies?</a:t>
            </a:r>
            <a:endParaRPr lang="en-US" dirty="0"/>
          </a:p>
        </p:txBody>
      </p:sp>
      <p:sp>
        <p:nvSpPr>
          <p:cNvPr id="3" name="Content Placeholder 2"/>
          <p:cNvSpPr>
            <a:spLocks noGrp="1"/>
          </p:cNvSpPr>
          <p:nvPr>
            <p:ph idx="1"/>
          </p:nvPr>
        </p:nvSpPr>
        <p:spPr/>
        <p:txBody>
          <a:bodyPr/>
          <a:lstStyle/>
          <a:p>
            <a:pPr marL="457200" lvl="1" indent="0">
              <a:buNone/>
            </a:pPr>
            <a:r>
              <a:rPr lang="en-GB" dirty="0"/>
              <a:t>1. Is it possible to submit the case to one or more mechanisms?</a:t>
            </a:r>
            <a:endParaRPr lang="en-US" dirty="0"/>
          </a:p>
          <a:p>
            <a:pPr marL="457200" lvl="1" indent="0">
              <a:buNone/>
            </a:pPr>
            <a:r>
              <a:rPr lang="en-GB" dirty="0"/>
              <a:t>2. Do any of the mechanisms exclude complaints that have been or are being considered by others?</a:t>
            </a:r>
            <a:endParaRPr lang="en-US" dirty="0"/>
          </a:p>
          <a:p>
            <a:pPr marL="457200" lvl="1" indent="0">
              <a:buNone/>
            </a:pPr>
            <a:r>
              <a:rPr lang="en-GB" dirty="0"/>
              <a:t>3. Can different elements of the same case be brought before different bodies?</a:t>
            </a:r>
            <a:endParaRPr lang="en-US" dirty="0"/>
          </a:p>
          <a:p>
            <a:pPr marL="0" indent="0">
              <a:buNone/>
            </a:pPr>
            <a:endParaRPr lang="en-US"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38384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a:t>Which body is more convenient?</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GB" dirty="0"/>
              <a:t>1. Under which mechanism has the case strongest chances of success?</a:t>
            </a:r>
          </a:p>
          <a:p>
            <a:pPr marL="0" indent="0">
              <a:buNone/>
            </a:pPr>
            <a:r>
              <a:rPr lang="en-GB" dirty="0"/>
              <a:t>2. Which treaty or mechanism includes the strongest or most relevant guarantees, or the strongest jurisprudence on the relevant point?</a:t>
            </a:r>
            <a:endParaRPr lang="en-US" dirty="0"/>
          </a:p>
          <a:p>
            <a:pPr marL="0" indent="0">
              <a:buNone/>
            </a:pPr>
            <a:r>
              <a:rPr lang="en-GB" dirty="0"/>
              <a:t>3. Which mechanism provides the strongest system of interim measures if the case requires it? Are the interim measures of one or another mechanism more respected by the State?</a:t>
            </a:r>
          </a:p>
          <a:p>
            <a:pPr marL="0" indent="0">
              <a:buNone/>
            </a:pPr>
            <a:r>
              <a:rPr lang="en-GB" dirty="0"/>
              <a:t>4.  Which mechanism can provide the strongest remedies to the applicant?</a:t>
            </a:r>
            <a:endParaRPr lang="en-US" dirty="0"/>
          </a:p>
          <a:p>
            <a:pPr marL="0" indent="0">
              <a:buNone/>
            </a:pPr>
            <a:r>
              <a:rPr lang="en-GB" dirty="0"/>
              <a:t>5. Which mechanism assures the strongest system of enforcement of final decisions?</a:t>
            </a:r>
            <a:endParaRPr lang="en-US"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94324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a:t>Effect in the domestic system</a:t>
            </a:r>
            <a:endParaRPr lang="en-US" dirty="0"/>
          </a:p>
        </p:txBody>
      </p:sp>
      <p:sp>
        <p:nvSpPr>
          <p:cNvPr id="3" name="Content Placeholder 2"/>
          <p:cNvSpPr>
            <a:spLocks noGrp="1"/>
          </p:cNvSpPr>
          <p:nvPr>
            <p:ph idx="1"/>
          </p:nvPr>
        </p:nvSpPr>
        <p:spPr/>
        <p:txBody>
          <a:bodyPr>
            <a:normAutofit/>
          </a:bodyPr>
          <a:lstStyle/>
          <a:p>
            <a:r>
              <a:rPr lang="en-GB" dirty="0"/>
              <a:t>1. Are the decisions of the court or tribunal concerned binding or non-binding?</a:t>
            </a:r>
            <a:endParaRPr lang="en-US" dirty="0"/>
          </a:p>
          <a:p>
            <a:r>
              <a:rPr lang="en-GB" dirty="0"/>
              <a:t>2. What is the effect of the mechanism’s decisions on the national system? Is there any possibility of re-opening national proceedings following the decision of the international tribunal?</a:t>
            </a:r>
          </a:p>
          <a:p>
            <a:r>
              <a:rPr lang="en-GB" dirty="0"/>
              <a:t>3. What is the political impact of the mechanism’s decision in the State concerned?</a:t>
            </a:r>
            <a:endParaRPr lang="en-US" dirty="0"/>
          </a:p>
          <a:p>
            <a:endParaRPr lang="en-US"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59500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0C931E-8BB3-4B38-BFB6-3FBCBBC4C45E}"/>
              </a:ext>
            </a:extLst>
          </p:cNvPr>
          <p:cNvSpPr>
            <a:spLocks noGrp="1"/>
          </p:cNvSpPr>
          <p:nvPr>
            <p:ph type="title"/>
          </p:nvPr>
        </p:nvSpPr>
        <p:spPr/>
        <p:txBody>
          <a:bodyPr/>
          <a:lstStyle/>
          <a:p>
            <a:r>
              <a:rPr lang="fr-CH" dirty="0" err="1"/>
              <a:t>What</a:t>
            </a:r>
            <a:r>
              <a:rPr lang="fr-CH" dirty="0"/>
              <a:t> can </a:t>
            </a:r>
            <a:r>
              <a:rPr lang="fr-CH" dirty="0" err="1"/>
              <a:t>be</a:t>
            </a:r>
            <a:r>
              <a:rPr lang="fr-CH" dirty="0"/>
              <a:t> </a:t>
            </a:r>
            <a:r>
              <a:rPr lang="fr-CH" dirty="0" err="1"/>
              <a:t>advanced</a:t>
            </a:r>
            <a:r>
              <a:rPr lang="fr-CH" dirty="0"/>
              <a:t>?</a:t>
            </a:r>
            <a:endParaRPr lang="en-GB" dirty="0"/>
          </a:p>
        </p:txBody>
      </p:sp>
      <p:sp>
        <p:nvSpPr>
          <p:cNvPr id="3" name="Espace réservé du contenu 2">
            <a:extLst>
              <a:ext uri="{FF2B5EF4-FFF2-40B4-BE49-F238E27FC236}">
                <a16:creationId xmlns:a16="http://schemas.microsoft.com/office/drawing/2014/main" id="{90F4FAFA-1D4D-4333-9822-80FFB3045019}"/>
              </a:ext>
            </a:extLst>
          </p:cNvPr>
          <p:cNvSpPr>
            <a:spLocks noGrp="1"/>
          </p:cNvSpPr>
          <p:nvPr>
            <p:ph idx="1"/>
          </p:nvPr>
        </p:nvSpPr>
        <p:spPr>
          <a:xfrm>
            <a:off x="1981200" y="2096087"/>
            <a:ext cx="8229600" cy="4030077"/>
          </a:xfrm>
        </p:spPr>
        <p:txBody>
          <a:bodyPr/>
          <a:lstStyle/>
          <a:p>
            <a:pPr marL="0" indent="0">
              <a:buNone/>
            </a:pPr>
            <a:r>
              <a:rPr lang="fr-CH" dirty="0"/>
              <a:t>	a) </a:t>
            </a:r>
            <a:r>
              <a:rPr lang="fr-CH" dirty="0" err="1"/>
              <a:t>presenting</a:t>
            </a:r>
            <a:r>
              <a:rPr lang="fr-CH" dirty="0"/>
              <a:t> </a:t>
            </a:r>
            <a:r>
              <a:rPr lang="fr-CH" dirty="0" err="1"/>
              <a:t>general</a:t>
            </a:r>
            <a:r>
              <a:rPr lang="fr-CH" dirty="0"/>
              <a:t> country situations on 	</a:t>
            </a:r>
            <a:r>
              <a:rPr lang="fr-CH" dirty="0" err="1"/>
              <a:t>refugees</a:t>
            </a:r>
            <a:endParaRPr lang="fr-CH" dirty="0"/>
          </a:p>
          <a:p>
            <a:pPr marL="0" indent="0">
              <a:buNone/>
            </a:pPr>
            <a:endParaRPr lang="fr-CH" dirty="0"/>
          </a:p>
          <a:p>
            <a:pPr marL="0" indent="0">
              <a:buNone/>
            </a:pPr>
            <a:r>
              <a:rPr lang="fr-CH" dirty="0"/>
              <a:t>	b) </a:t>
            </a:r>
            <a:r>
              <a:rPr lang="fr-CH" dirty="0" err="1"/>
              <a:t>bringing</a:t>
            </a:r>
            <a:r>
              <a:rPr lang="fr-CH" dirty="0"/>
              <a:t> </a:t>
            </a:r>
            <a:r>
              <a:rPr lang="fr-CH" dirty="0" err="1"/>
              <a:t>individual</a:t>
            </a:r>
            <a:r>
              <a:rPr lang="fr-CH" dirty="0"/>
              <a:t> cases</a:t>
            </a:r>
            <a:endParaRPr lang="en-GB"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58971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B3C962-709D-410E-804A-FFA595C82B66}"/>
              </a:ext>
            </a:extLst>
          </p:cNvPr>
          <p:cNvSpPr>
            <a:spLocks noGrp="1"/>
          </p:cNvSpPr>
          <p:nvPr>
            <p:ph type="ctrTitle"/>
          </p:nvPr>
        </p:nvSpPr>
        <p:spPr/>
        <p:txBody>
          <a:bodyPr/>
          <a:lstStyle/>
          <a:p>
            <a:r>
              <a:rPr lang="fr-CH" dirty="0" err="1"/>
              <a:t>Holistic</a:t>
            </a:r>
            <a:r>
              <a:rPr lang="fr-CH" dirty="0"/>
              <a:t> </a:t>
            </a:r>
            <a:r>
              <a:rPr lang="fr-CH" dirty="0" err="1"/>
              <a:t>approach</a:t>
            </a:r>
            <a:endParaRPr lang="en-GB" dirty="0"/>
          </a:p>
        </p:txBody>
      </p:sp>
      <p:sp>
        <p:nvSpPr>
          <p:cNvPr id="3" name="Sous-titre 2">
            <a:extLst>
              <a:ext uri="{FF2B5EF4-FFF2-40B4-BE49-F238E27FC236}">
                <a16:creationId xmlns:a16="http://schemas.microsoft.com/office/drawing/2014/main" id="{6C68BA2D-C990-4B28-A7B2-C6E1C7FE51DC}"/>
              </a:ext>
            </a:extLst>
          </p:cNvPr>
          <p:cNvSpPr>
            <a:spLocks noGrp="1"/>
          </p:cNvSpPr>
          <p:nvPr>
            <p:ph type="subTitle" idx="1"/>
          </p:nvPr>
        </p:nvSpPr>
        <p:spPr/>
        <p:txBody>
          <a:bodyPr/>
          <a:lstStyle/>
          <a:p>
            <a:endParaRPr lang="en-GB"/>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21801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3E060F-CA50-4129-A104-66B6DCCAA291}"/>
              </a:ext>
            </a:extLst>
          </p:cNvPr>
          <p:cNvSpPr>
            <a:spLocks noGrp="1"/>
          </p:cNvSpPr>
          <p:nvPr>
            <p:ph type="title"/>
          </p:nvPr>
        </p:nvSpPr>
        <p:spPr/>
        <p:txBody>
          <a:bodyPr/>
          <a:lstStyle/>
          <a:p>
            <a:r>
              <a:rPr lang="fr-CH" dirty="0"/>
              <a:t>Think </a:t>
            </a:r>
            <a:r>
              <a:rPr lang="fr-CH" dirty="0" err="1"/>
              <a:t>strategically</a:t>
            </a:r>
            <a:r>
              <a:rPr lang="fr-CH" dirty="0"/>
              <a:t> – </a:t>
            </a:r>
            <a:r>
              <a:rPr lang="fr-CH" dirty="0" err="1"/>
              <a:t>your</a:t>
            </a:r>
            <a:r>
              <a:rPr lang="fr-CH" dirty="0"/>
              <a:t> goals</a:t>
            </a:r>
            <a:endParaRPr lang="en-GB" dirty="0"/>
          </a:p>
        </p:txBody>
      </p:sp>
      <p:sp>
        <p:nvSpPr>
          <p:cNvPr id="3" name="Espace réservé du contenu 2">
            <a:extLst>
              <a:ext uri="{FF2B5EF4-FFF2-40B4-BE49-F238E27FC236}">
                <a16:creationId xmlns:a16="http://schemas.microsoft.com/office/drawing/2014/main" id="{FAB86DFC-EC32-4C84-9E02-49ACCABA8AC4}"/>
              </a:ext>
            </a:extLst>
          </p:cNvPr>
          <p:cNvSpPr>
            <a:spLocks noGrp="1"/>
          </p:cNvSpPr>
          <p:nvPr>
            <p:ph idx="1"/>
          </p:nvPr>
        </p:nvSpPr>
        <p:spPr/>
        <p:txBody>
          <a:bodyPr>
            <a:normAutofit fontScale="92500"/>
          </a:bodyPr>
          <a:lstStyle/>
          <a:p>
            <a:r>
              <a:rPr lang="fr-CH" dirty="0" err="1"/>
              <a:t>What</a:t>
            </a:r>
            <a:r>
              <a:rPr lang="fr-CH" dirty="0"/>
              <a:t> </a:t>
            </a:r>
            <a:r>
              <a:rPr lang="fr-CH" dirty="0" err="1"/>
              <a:t>is</a:t>
            </a:r>
            <a:r>
              <a:rPr lang="fr-CH" dirty="0"/>
              <a:t> </a:t>
            </a:r>
            <a:r>
              <a:rPr lang="fr-CH" dirty="0" err="1"/>
              <a:t>your</a:t>
            </a:r>
            <a:r>
              <a:rPr lang="fr-CH" dirty="0"/>
              <a:t> </a:t>
            </a:r>
            <a:r>
              <a:rPr lang="fr-CH" dirty="0" err="1"/>
              <a:t>purpose</a:t>
            </a:r>
            <a:r>
              <a:rPr lang="fr-CH" dirty="0"/>
              <a:t> </a:t>
            </a:r>
            <a:r>
              <a:rPr lang="fr-CH" dirty="0" err="1"/>
              <a:t>with</a:t>
            </a:r>
            <a:r>
              <a:rPr lang="fr-CH" dirty="0"/>
              <a:t> </a:t>
            </a:r>
            <a:r>
              <a:rPr lang="fr-CH" dirty="0" err="1"/>
              <a:t>your</a:t>
            </a:r>
            <a:r>
              <a:rPr lang="fr-CH" dirty="0"/>
              <a:t> </a:t>
            </a:r>
            <a:r>
              <a:rPr lang="fr-CH" dirty="0" err="1"/>
              <a:t>litigation</a:t>
            </a:r>
            <a:r>
              <a:rPr lang="fr-CH" dirty="0"/>
              <a:t>?</a:t>
            </a:r>
          </a:p>
          <a:p>
            <a:pPr lvl="1"/>
            <a:r>
              <a:rPr lang="fr-CH" dirty="0"/>
              <a:t>Client goals</a:t>
            </a:r>
          </a:p>
          <a:p>
            <a:pPr lvl="1"/>
            <a:r>
              <a:rPr lang="fr-CH" dirty="0" err="1"/>
              <a:t>Systemic</a:t>
            </a:r>
            <a:r>
              <a:rPr lang="fr-CH" dirty="0"/>
              <a:t> change</a:t>
            </a:r>
          </a:p>
          <a:p>
            <a:pPr marL="0" indent="0">
              <a:buNone/>
            </a:pPr>
            <a:r>
              <a:rPr lang="fr-CH" dirty="0" err="1"/>
              <a:t>Verify</a:t>
            </a:r>
            <a:r>
              <a:rPr lang="fr-CH" dirty="0"/>
              <a:t> if </a:t>
            </a:r>
            <a:r>
              <a:rPr lang="fr-CH" dirty="0" err="1"/>
              <a:t>any</a:t>
            </a:r>
            <a:r>
              <a:rPr lang="fr-CH" dirty="0"/>
              <a:t> </a:t>
            </a:r>
            <a:r>
              <a:rPr lang="fr-CH" dirty="0" err="1"/>
              <a:t>conflicting</a:t>
            </a:r>
            <a:r>
              <a:rPr lang="fr-CH" dirty="0"/>
              <a:t> issue </a:t>
            </a:r>
            <a:r>
              <a:rPr lang="fr-CH" dirty="0" err="1"/>
              <a:t>may</a:t>
            </a:r>
            <a:r>
              <a:rPr lang="fr-CH" dirty="0"/>
              <a:t> arise </a:t>
            </a:r>
            <a:r>
              <a:rPr lang="fr-CH" dirty="0" err="1"/>
              <a:t>during</a:t>
            </a:r>
            <a:r>
              <a:rPr lang="fr-CH" dirty="0"/>
              <a:t> the </a:t>
            </a:r>
            <a:r>
              <a:rPr lang="fr-CH" dirty="0" err="1"/>
              <a:t>strategic</a:t>
            </a:r>
            <a:r>
              <a:rPr lang="fr-CH" dirty="0"/>
              <a:t> </a:t>
            </a:r>
            <a:r>
              <a:rPr lang="fr-CH" dirty="0" err="1"/>
              <a:t>litigation</a:t>
            </a:r>
            <a:endParaRPr lang="fr-CH" dirty="0"/>
          </a:p>
          <a:p>
            <a:pPr marL="0" indent="0">
              <a:buNone/>
            </a:pPr>
            <a:r>
              <a:rPr lang="fr-CH" dirty="0"/>
              <a:t>If </a:t>
            </a:r>
            <a:r>
              <a:rPr lang="fr-CH" dirty="0" err="1"/>
              <a:t>you</a:t>
            </a:r>
            <a:r>
              <a:rPr lang="fr-CH" dirty="0"/>
              <a:t> are the </a:t>
            </a:r>
            <a:r>
              <a:rPr lang="fr-CH" dirty="0" err="1"/>
              <a:t>client’s</a:t>
            </a:r>
            <a:r>
              <a:rPr lang="fr-CH" dirty="0"/>
              <a:t> </a:t>
            </a:r>
            <a:r>
              <a:rPr lang="fr-CH" dirty="0" err="1"/>
              <a:t>lawyer</a:t>
            </a:r>
            <a:r>
              <a:rPr lang="fr-CH" dirty="0"/>
              <a:t>, </a:t>
            </a:r>
            <a:r>
              <a:rPr lang="fr-CH" dirty="0" err="1"/>
              <a:t>your</a:t>
            </a:r>
            <a:r>
              <a:rPr lang="fr-CH" dirty="0"/>
              <a:t> </a:t>
            </a:r>
            <a:r>
              <a:rPr lang="fr-CH" dirty="0" err="1"/>
              <a:t>duty</a:t>
            </a:r>
            <a:r>
              <a:rPr lang="fr-CH" dirty="0"/>
              <a:t> </a:t>
            </a:r>
            <a:r>
              <a:rPr lang="fr-CH" dirty="0" err="1"/>
              <a:t>is</a:t>
            </a:r>
            <a:r>
              <a:rPr lang="fr-CH" dirty="0"/>
              <a:t> the best </a:t>
            </a:r>
            <a:r>
              <a:rPr lang="fr-CH" dirty="0" err="1"/>
              <a:t>interest</a:t>
            </a:r>
            <a:r>
              <a:rPr lang="fr-CH" dirty="0"/>
              <a:t> of </a:t>
            </a:r>
            <a:r>
              <a:rPr lang="fr-CH" dirty="0" err="1"/>
              <a:t>your</a:t>
            </a:r>
            <a:r>
              <a:rPr lang="fr-CH" dirty="0"/>
              <a:t> client and respect of </a:t>
            </a:r>
            <a:r>
              <a:rPr lang="fr-CH" dirty="0" err="1"/>
              <a:t>her</a:t>
            </a:r>
            <a:r>
              <a:rPr lang="fr-CH" dirty="0"/>
              <a:t> or </a:t>
            </a:r>
            <a:r>
              <a:rPr lang="fr-CH" dirty="0" err="1"/>
              <a:t>his</a:t>
            </a:r>
            <a:r>
              <a:rPr lang="fr-CH" dirty="0"/>
              <a:t> </a:t>
            </a:r>
            <a:r>
              <a:rPr lang="fr-CH" dirty="0" err="1"/>
              <a:t>wishes</a:t>
            </a:r>
            <a:r>
              <a:rPr lang="fr-CH" dirty="0"/>
              <a:t> and </a:t>
            </a:r>
            <a:r>
              <a:rPr lang="fr-CH" dirty="0" err="1"/>
              <a:t>this</a:t>
            </a:r>
            <a:r>
              <a:rPr lang="fr-CH" dirty="0"/>
              <a:t> </a:t>
            </a:r>
            <a:r>
              <a:rPr lang="fr-CH" dirty="0" err="1"/>
              <a:t>cannot</a:t>
            </a:r>
            <a:r>
              <a:rPr lang="fr-CH" dirty="0"/>
              <a:t> prime on the </a:t>
            </a:r>
            <a:r>
              <a:rPr lang="fr-CH" dirty="0" err="1"/>
              <a:t>need</a:t>
            </a:r>
            <a:r>
              <a:rPr lang="fr-CH" dirty="0"/>
              <a:t> of </a:t>
            </a:r>
            <a:r>
              <a:rPr lang="fr-CH" dirty="0" err="1"/>
              <a:t>systemic</a:t>
            </a:r>
            <a:r>
              <a:rPr lang="fr-CH" dirty="0"/>
              <a:t> change</a:t>
            </a:r>
          </a:p>
          <a:p>
            <a:pPr marL="0" indent="0">
              <a:buNone/>
            </a:pPr>
            <a:r>
              <a:rPr lang="fr-CH" dirty="0"/>
              <a:t>Think of </a:t>
            </a:r>
            <a:r>
              <a:rPr lang="fr-CH" dirty="0" err="1"/>
              <a:t>reaching</a:t>
            </a:r>
            <a:r>
              <a:rPr lang="fr-CH" dirty="0"/>
              <a:t> out to civil society for </a:t>
            </a:r>
            <a:r>
              <a:rPr lang="fr-CH" dirty="0" err="1"/>
              <a:t>systemic</a:t>
            </a:r>
            <a:r>
              <a:rPr lang="fr-CH" dirty="0"/>
              <a:t> change </a:t>
            </a:r>
            <a:r>
              <a:rPr lang="fr-CH" dirty="0" err="1"/>
              <a:t>litigations</a:t>
            </a:r>
            <a:endParaRPr lang="en-GB"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29803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0D96E4-E245-455F-9CFA-05E8D1FF0E5A}"/>
              </a:ext>
            </a:extLst>
          </p:cNvPr>
          <p:cNvSpPr>
            <a:spLocks noGrp="1"/>
          </p:cNvSpPr>
          <p:nvPr>
            <p:ph type="title"/>
          </p:nvPr>
        </p:nvSpPr>
        <p:spPr/>
        <p:txBody>
          <a:bodyPr>
            <a:normAutofit/>
          </a:bodyPr>
          <a:lstStyle/>
          <a:p>
            <a:r>
              <a:rPr lang="fr-CH" dirty="0"/>
              <a:t>Think </a:t>
            </a:r>
            <a:r>
              <a:rPr lang="fr-CH" dirty="0" err="1"/>
              <a:t>strategically</a:t>
            </a:r>
            <a:r>
              <a:rPr lang="fr-CH" dirty="0"/>
              <a:t> – </a:t>
            </a:r>
            <a:r>
              <a:rPr lang="fr-CH" dirty="0" err="1"/>
              <a:t>your</a:t>
            </a:r>
            <a:r>
              <a:rPr lang="fr-CH" dirty="0"/>
              <a:t> </a:t>
            </a:r>
            <a:r>
              <a:rPr lang="fr-CH" dirty="0" err="1"/>
              <a:t>methodology</a:t>
            </a:r>
            <a:endParaRPr lang="en-GB" dirty="0"/>
          </a:p>
        </p:txBody>
      </p:sp>
      <p:sp>
        <p:nvSpPr>
          <p:cNvPr id="3" name="Espace réservé du contenu 2">
            <a:extLst>
              <a:ext uri="{FF2B5EF4-FFF2-40B4-BE49-F238E27FC236}">
                <a16:creationId xmlns:a16="http://schemas.microsoft.com/office/drawing/2014/main" id="{B7A2BE08-62F6-4368-9FF9-2CB5A4987F04}"/>
              </a:ext>
            </a:extLst>
          </p:cNvPr>
          <p:cNvSpPr>
            <a:spLocks noGrp="1"/>
          </p:cNvSpPr>
          <p:nvPr>
            <p:ph idx="1"/>
          </p:nvPr>
        </p:nvSpPr>
        <p:spPr/>
        <p:txBody>
          <a:bodyPr/>
          <a:lstStyle/>
          <a:p>
            <a:pPr marL="0" indent="0">
              <a:buNone/>
            </a:pPr>
            <a:r>
              <a:rPr lang="fr-CH" dirty="0"/>
              <a:t>Think </a:t>
            </a:r>
            <a:r>
              <a:rPr lang="fr-CH" dirty="0" err="1"/>
              <a:t>holistically</a:t>
            </a:r>
            <a:r>
              <a:rPr lang="fr-CH" dirty="0"/>
              <a:t>: </a:t>
            </a:r>
            <a:r>
              <a:rPr lang="fr-CH" dirty="0" err="1"/>
              <a:t>assess</a:t>
            </a:r>
            <a:r>
              <a:rPr lang="fr-CH" dirty="0"/>
              <a:t> all </a:t>
            </a:r>
            <a:r>
              <a:rPr lang="fr-CH" dirty="0" err="1"/>
              <a:t>mechanisms</a:t>
            </a:r>
            <a:r>
              <a:rPr lang="fr-CH" dirty="0"/>
              <a:t> and </a:t>
            </a:r>
            <a:r>
              <a:rPr lang="fr-CH" dirty="0" err="1"/>
              <a:t>what</a:t>
            </a:r>
            <a:r>
              <a:rPr lang="fr-CH" dirty="0"/>
              <a:t> they can </a:t>
            </a:r>
            <a:r>
              <a:rPr lang="fr-CH" dirty="0" err="1"/>
              <a:t>bring</a:t>
            </a:r>
            <a:r>
              <a:rPr lang="fr-CH" dirty="0"/>
              <a:t> to </a:t>
            </a:r>
            <a:r>
              <a:rPr lang="fr-CH" dirty="0" err="1"/>
              <a:t>your</a:t>
            </a:r>
            <a:r>
              <a:rPr lang="fr-CH" dirty="0"/>
              <a:t> goal and how they </a:t>
            </a:r>
            <a:r>
              <a:rPr lang="fr-CH" dirty="0" err="1"/>
              <a:t>may</a:t>
            </a:r>
            <a:r>
              <a:rPr lang="fr-CH" dirty="0"/>
              <a:t> </a:t>
            </a:r>
            <a:r>
              <a:rPr lang="fr-CH" dirty="0" err="1"/>
              <a:t>complement</a:t>
            </a:r>
            <a:r>
              <a:rPr lang="fr-CH" dirty="0"/>
              <a:t> </a:t>
            </a:r>
            <a:r>
              <a:rPr lang="fr-CH" dirty="0" err="1"/>
              <a:t>each</a:t>
            </a:r>
            <a:r>
              <a:rPr lang="fr-CH" dirty="0"/>
              <a:t> </a:t>
            </a:r>
            <a:r>
              <a:rPr lang="fr-CH" dirty="0" err="1"/>
              <a:t>other</a:t>
            </a:r>
            <a:endParaRPr lang="fr-CH" dirty="0"/>
          </a:p>
          <a:p>
            <a:pPr marL="0" indent="0">
              <a:buNone/>
            </a:pPr>
            <a:r>
              <a:rPr lang="fr-CH" dirty="0" err="1"/>
              <a:t>Remember</a:t>
            </a:r>
            <a:r>
              <a:rPr lang="fr-CH" dirty="0"/>
              <a:t> </a:t>
            </a:r>
            <a:r>
              <a:rPr lang="fr-CH" dirty="0" err="1"/>
              <a:t>that</a:t>
            </a:r>
            <a:r>
              <a:rPr lang="fr-CH" dirty="0"/>
              <a:t> country reports </a:t>
            </a:r>
            <a:r>
              <a:rPr lang="fr-CH" dirty="0" err="1"/>
              <a:t>may</a:t>
            </a:r>
            <a:r>
              <a:rPr lang="fr-CH" dirty="0"/>
              <a:t> </a:t>
            </a:r>
            <a:r>
              <a:rPr lang="fr-CH" dirty="0" err="1"/>
              <a:t>provide</a:t>
            </a:r>
            <a:r>
              <a:rPr lang="fr-CH" dirty="0"/>
              <a:t> </a:t>
            </a:r>
            <a:r>
              <a:rPr lang="fr-CH" dirty="0" err="1"/>
              <a:t>contest</a:t>
            </a:r>
            <a:r>
              <a:rPr lang="fr-CH" dirty="0"/>
              <a:t> in a case</a:t>
            </a:r>
          </a:p>
          <a:p>
            <a:pPr marL="0" indent="0">
              <a:buNone/>
            </a:pPr>
            <a:r>
              <a:rPr lang="fr-CH" dirty="0" err="1"/>
              <a:t>Remember</a:t>
            </a:r>
            <a:r>
              <a:rPr lang="fr-CH" dirty="0"/>
              <a:t> </a:t>
            </a:r>
            <a:r>
              <a:rPr lang="fr-CH" dirty="0" err="1"/>
              <a:t>that</a:t>
            </a:r>
            <a:r>
              <a:rPr lang="fr-CH" dirty="0"/>
              <a:t> cases </a:t>
            </a:r>
            <a:r>
              <a:rPr lang="fr-CH" dirty="0" err="1"/>
              <a:t>may</a:t>
            </a:r>
            <a:r>
              <a:rPr lang="fr-CH" dirty="0"/>
              <a:t> </a:t>
            </a:r>
            <a:r>
              <a:rPr lang="fr-CH" dirty="0" err="1"/>
              <a:t>provide</a:t>
            </a:r>
            <a:r>
              <a:rPr lang="fr-CH" dirty="0"/>
              <a:t> </a:t>
            </a:r>
            <a:r>
              <a:rPr lang="fr-CH" dirty="0" err="1"/>
              <a:t>evidence</a:t>
            </a:r>
            <a:r>
              <a:rPr lang="fr-CH" dirty="0"/>
              <a:t> of </a:t>
            </a:r>
            <a:r>
              <a:rPr lang="fr-CH" dirty="0" err="1"/>
              <a:t>systemic</a:t>
            </a:r>
            <a:r>
              <a:rPr lang="fr-CH" dirty="0"/>
              <a:t> </a:t>
            </a:r>
            <a:r>
              <a:rPr lang="fr-CH" dirty="0" err="1"/>
              <a:t>concerns</a:t>
            </a:r>
            <a:endParaRPr lang="en-GB"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54959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 coins arrondis 25">
            <a:extLst>
              <a:ext uri="{FF2B5EF4-FFF2-40B4-BE49-F238E27FC236}">
                <a16:creationId xmlns:a16="http://schemas.microsoft.com/office/drawing/2014/main" id="{7FE831DB-59F9-4CC0-98FF-DE2096877C54}"/>
              </a:ext>
            </a:extLst>
          </p:cNvPr>
          <p:cNvSpPr/>
          <p:nvPr/>
        </p:nvSpPr>
        <p:spPr>
          <a:xfrm>
            <a:off x="7031502" y="661182"/>
            <a:ext cx="3017521" cy="570796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25" name="Ellipse 24">
            <a:extLst>
              <a:ext uri="{FF2B5EF4-FFF2-40B4-BE49-F238E27FC236}">
                <a16:creationId xmlns:a16="http://schemas.microsoft.com/office/drawing/2014/main" id="{7FC86C55-E9CB-4247-8CE0-9B22CC354289}"/>
              </a:ext>
            </a:extLst>
          </p:cNvPr>
          <p:cNvSpPr/>
          <p:nvPr/>
        </p:nvSpPr>
        <p:spPr>
          <a:xfrm>
            <a:off x="1682261" y="-75615"/>
            <a:ext cx="4656407" cy="683689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Ellipse 2">
            <a:extLst>
              <a:ext uri="{FF2B5EF4-FFF2-40B4-BE49-F238E27FC236}">
                <a16:creationId xmlns:a16="http://schemas.microsoft.com/office/drawing/2014/main" id="{74E80454-2938-4B01-B7DB-91592CD5043F}"/>
              </a:ext>
            </a:extLst>
          </p:cNvPr>
          <p:cNvSpPr/>
          <p:nvPr/>
        </p:nvSpPr>
        <p:spPr>
          <a:xfrm>
            <a:off x="3050345" y="182880"/>
            <a:ext cx="2307101" cy="2053883"/>
          </a:xfrm>
          <a:prstGeom prst="ellipse">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CH" dirty="0" err="1"/>
              <a:t>Special</a:t>
            </a:r>
            <a:r>
              <a:rPr lang="fr-CH" dirty="0"/>
              <a:t> </a:t>
            </a:r>
            <a:r>
              <a:rPr lang="fr-CH" dirty="0" err="1"/>
              <a:t>Procedures</a:t>
            </a:r>
            <a:r>
              <a:rPr lang="fr-CH" dirty="0"/>
              <a:t> – </a:t>
            </a:r>
            <a:r>
              <a:rPr lang="fr-CH" dirty="0" err="1"/>
              <a:t>Annual</a:t>
            </a:r>
            <a:r>
              <a:rPr lang="fr-CH" dirty="0"/>
              <a:t> Reports or Country </a:t>
            </a:r>
            <a:r>
              <a:rPr lang="fr-CH" dirty="0" err="1"/>
              <a:t>Visits</a:t>
            </a:r>
            <a:endParaRPr lang="en-GB" dirty="0"/>
          </a:p>
        </p:txBody>
      </p:sp>
      <p:sp>
        <p:nvSpPr>
          <p:cNvPr id="4" name="Ellipse 3">
            <a:extLst>
              <a:ext uri="{FF2B5EF4-FFF2-40B4-BE49-F238E27FC236}">
                <a16:creationId xmlns:a16="http://schemas.microsoft.com/office/drawing/2014/main" id="{18A4BE1F-98DF-4820-8DDF-8E7FF5B28DC9}"/>
              </a:ext>
            </a:extLst>
          </p:cNvPr>
          <p:cNvSpPr/>
          <p:nvPr/>
        </p:nvSpPr>
        <p:spPr>
          <a:xfrm>
            <a:off x="7246035" y="998806"/>
            <a:ext cx="2504049" cy="2194560"/>
          </a:xfrm>
          <a:prstGeom prst="ellipse">
            <a:avLst/>
          </a:prstGeom>
          <a:gradFill>
            <a:gsLst>
              <a:gs pos="100000">
                <a:srgbClr val="0070C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H" dirty="0" err="1"/>
              <a:t>Special</a:t>
            </a:r>
            <a:r>
              <a:rPr lang="fr-CH" dirty="0"/>
              <a:t> </a:t>
            </a:r>
            <a:r>
              <a:rPr lang="fr-CH" dirty="0" err="1"/>
              <a:t>Procedures</a:t>
            </a:r>
            <a:r>
              <a:rPr lang="fr-CH" dirty="0"/>
              <a:t> – </a:t>
            </a:r>
            <a:r>
              <a:rPr lang="fr-CH" dirty="0" err="1"/>
              <a:t>Individual</a:t>
            </a:r>
            <a:r>
              <a:rPr lang="fr-CH" dirty="0"/>
              <a:t> Communications</a:t>
            </a:r>
            <a:endParaRPr lang="en-GB" dirty="0"/>
          </a:p>
        </p:txBody>
      </p:sp>
      <p:sp>
        <p:nvSpPr>
          <p:cNvPr id="5" name="Ellipse 4">
            <a:extLst>
              <a:ext uri="{FF2B5EF4-FFF2-40B4-BE49-F238E27FC236}">
                <a16:creationId xmlns:a16="http://schemas.microsoft.com/office/drawing/2014/main" id="{E395A3CB-A825-4C26-A8DD-F08AFB6DC1A8}"/>
              </a:ext>
            </a:extLst>
          </p:cNvPr>
          <p:cNvSpPr/>
          <p:nvPr/>
        </p:nvSpPr>
        <p:spPr>
          <a:xfrm>
            <a:off x="1861626" y="2363369"/>
            <a:ext cx="1983545" cy="2053882"/>
          </a:xfrm>
          <a:prstGeom prst="ellipse">
            <a:avLst/>
          </a:prstGeom>
          <a:gradFill>
            <a:gsLst>
              <a:gs pos="100000">
                <a:srgbClr val="0070C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H" dirty="0" err="1"/>
              <a:t>Treaty</a:t>
            </a:r>
            <a:r>
              <a:rPr lang="fr-CH" dirty="0"/>
              <a:t> bodies – Country reports and </a:t>
            </a:r>
            <a:r>
              <a:rPr lang="fr-CH" dirty="0" err="1"/>
              <a:t>inquiries</a:t>
            </a:r>
            <a:endParaRPr lang="en-GB" dirty="0"/>
          </a:p>
        </p:txBody>
      </p:sp>
      <p:sp>
        <p:nvSpPr>
          <p:cNvPr id="6" name="Ellipse 5">
            <a:extLst>
              <a:ext uri="{FF2B5EF4-FFF2-40B4-BE49-F238E27FC236}">
                <a16:creationId xmlns:a16="http://schemas.microsoft.com/office/drawing/2014/main" id="{A199438D-28E8-439B-8272-0926B45CF277}"/>
              </a:ext>
            </a:extLst>
          </p:cNvPr>
          <p:cNvSpPr/>
          <p:nvPr/>
        </p:nvSpPr>
        <p:spPr>
          <a:xfrm>
            <a:off x="7189764" y="3756073"/>
            <a:ext cx="2602523" cy="2194560"/>
          </a:xfrm>
          <a:prstGeom prst="ellipse">
            <a:avLst/>
          </a:prstGeom>
          <a:gradFill>
            <a:gsLst>
              <a:gs pos="100000">
                <a:srgbClr val="0070C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H" dirty="0" err="1"/>
              <a:t>Treaty</a:t>
            </a:r>
            <a:r>
              <a:rPr lang="fr-CH" dirty="0"/>
              <a:t> Bodies - Communications</a:t>
            </a:r>
            <a:endParaRPr lang="en-GB" dirty="0"/>
          </a:p>
        </p:txBody>
      </p:sp>
      <p:sp>
        <p:nvSpPr>
          <p:cNvPr id="7" name="Ellipse 6">
            <a:extLst>
              <a:ext uri="{FF2B5EF4-FFF2-40B4-BE49-F238E27FC236}">
                <a16:creationId xmlns:a16="http://schemas.microsoft.com/office/drawing/2014/main" id="{C32831F9-9B88-4841-A809-97E00F991E79}"/>
              </a:ext>
            </a:extLst>
          </p:cNvPr>
          <p:cNvSpPr/>
          <p:nvPr/>
        </p:nvSpPr>
        <p:spPr>
          <a:xfrm>
            <a:off x="3169921" y="4315266"/>
            <a:ext cx="1828800" cy="2053882"/>
          </a:xfrm>
          <a:prstGeom prst="ellipse">
            <a:avLst/>
          </a:prstGeom>
          <a:gradFill>
            <a:gsLst>
              <a:gs pos="100000">
                <a:srgbClr val="0070C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H" dirty="0"/>
              <a:t>UN Universal </a:t>
            </a:r>
            <a:r>
              <a:rPr lang="fr-CH" dirty="0" err="1"/>
              <a:t>Periodic</a:t>
            </a:r>
            <a:r>
              <a:rPr lang="fr-CH" dirty="0"/>
              <a:t> </a:t>
            </a:r>
            <a:r>
              <a:rPr lang="fr-CH" dirty="0" err="1"/>
              <a:t>Reivew</a:t>
            </a:r>
            <a:endParaRPr lang="en-GB" dirty="0"/>
          </a:p>
        </p:txBody>
      </p:sp>
      <p:sp>
        <p:nvSpPr>
          <p:cNvPr id="8" name="Pentagone 7">
            <a:extLst>
              <a:ext uri="{FF2B5EF4-FFF2-40B4-BE49-F238E27FC236}">
                <a16:creationId xmlns:a16="http://schemas.microsoft.com/office/drawing/2014/main" id="{7F0AA220-DFD1-4617-9DC4-FC68FFEA98C7}"/>
              </a:ext>
            </a:extLst>
          </p:cNvPr>
          <p:cNvSpPr/>
          <p:nvPr/>
        </p:nvSpPr>
        <p:spPr>
          <a:xfrm>
            <a:off x="5069058" y="1958926"/>
            <a:ext cx="1828800" cy="2053882"/>
          </a:xfrm>
          <a:prstGeom prst="pentagon">
            <a:avLst/>
          </a:prstGeom>
          <a:gradFill>
            <a:gsLst>
              <a:gs pos="100000">
                <a:srgbClr val="5CE0E3"/>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H" dirty="0" err="1">
                <a:solidFill>
                  <a:schemeClr val="tx1"/>
                </a:solidFill>
              </a:rPr>
              <a:t>Your</a:t>
            </a:r>
            <a:r>
              <a:rPr lang="fr-CH" dirty="0">
                <a:solidFill>
                  <a:schemeClr val="tx1"/>
                </a:solidFill>
              </a:rPr>
              <a:t> case – </a:t>
            </a:r>
          </a:p>
          <a:p>
            <a:pPr algn="ctr"/>
            <a:r>
              <a:rPr lang="fr-CH" dirty="0" err="1">
                <a:solidFill>
                  <a:schemeClr val="tx1"/>
                </a:solidFill>
              </a:rPr>
              <a:t>Your</a:t>
            </a:r>
            <a:r>
              <a:rPr lang="fr-CH" dirty="0">
                <a:solidFill>
                  <a:schemeClr val="tx1"/>
                </a:solidFill>
              </a:rPr>
              <a:t> goals</a:t>
            </a:r>
            <a:endParaRPr lang="en-GB" dirty="0">
              <a:solidFill>
                <a:schemeClr val="tx1"/>
              </a:solidFill>
            </a:endParaRPr>
          </a:p>
        </p:txBody>
      </p:sp>
      <p:cxnSp>
        <p:nvCxnSpPr>
          <p:cNvPr id="10" name="Connecteur droit avec flèche 9">
            <a:extLst>
              <a:ext uri="{FF2B5EF4-FFF2-40B4-BE49-F238E27FC236}">
                <a16:creationId xmlns:a16="http://schemas.microsoft.com/office/drawing/2014/main" id="{D8C5E1FB-0632-49C4-8021-DEA43F5EB3DC}"/>
              </a:ext>
            </a:extLst>
          </p:cNvPr>
          <p:cNvCxnSpPr/>
          <p:nvPr/>
        </p:nvCxnSpPr>
        <p:spPr>
          <a:xfrm>
            <a:off x="5069058" y="2096086"/>
            <a:ext cx="316524" cy="2813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Connecteur droit avec flèche 11">
            <a:extLst>
              <a:ext uri="{FF2B5EF4-FFF2-40B4-BE49-F238E27FC236}">
                <a16:creationId xmlns:a16="http://schemas.microsoft.com/office/drawing/2014/main" id="{2812D549-77BC-48EB-A9EA-29FFA0CD9D10}"/>
              </a:ext>
            </a:extLst>
          </p:cNvPr>
          <p:cNvCxnSpPr/>
          <p:nvPr/>
        </p:nvCxnSpPr>
        <p:spPr>
          <a:xfrm flipH="1">
            <a:off x="6725530" y="1958926"/>
            <a:ext cx="478301" cy="4185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Connecteur droit avec flèche 13">
            <a:extLst>
              <a:ext uri="{FF2B5EF4-FFF2-40B4-BE49-F238E27FC236}">
                <a16:creationId xmlns:a16="http://schemas.microsoft.com/office/drawing/2014/main" id="{47C8F019-AA48-4422-A229-2F31B3C111B2}"/>
              </a:ext>
            </a:extLst>
          </p:cNvPr>
          <p:cNvCxnSpPr/>
          <p:nvPr/>
        </p:nvCxnSpPr>
        <p:spPr>
          <a:xfrm flipH="1" flipV="1">
            <a:off x="6816970" y="3845755"/>
            <a:ext cx="429065" cy="1934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Connecteur droit avec flèche 17">
            <a:extLst>
              <a:ext uri="{FF2B5EF4-FFF2-40B4-BE49-F238E27FC236}">
                <a16:creationId xmlns:a16="http://schemas.microsoft.com/office/drawing/2014/main" id="{EDEF1122-EF0C-46C7-BA8D-004AE4AB82D4}"/>
              </a:ext>
            </a:extLst>
          </p:cNvPr>
          <p:cNvCxnSpPr/>
          <p:nvPr/>
        </p:nvCxnSpPr>
        <p:spPr>
          <a:xfrm flipV="1">
            <a:off x="4084322" y="3235569"/>
            <a:ext cx="903849" cy="2145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Connecteur droit avec flèche 23">
            <a:extLst>
              <a:ext uri="{FF2B5EF4-FFF2-40B4-BE49-F238E27FC236}">
                <a16:creationId xmlns:a16="http://schemas.microsoft.com/office/drawing/2014/main" id="{B691872D-5B74-4CE3-A3A2-01B5D0592BF2}"/>
              </a:ext>
            </a:extLst>
          </p:cNvPr>
          <p:cNvCxnSpPr/>
          <p:nvPr/>
        </p:nvCxnSpPr>
        <p:spPr>
          <a:xfrm flipV="1">
            <a:off x="4775396" y="4012808"/>
            <a:ext cx="451925" cy="3024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Connecteur droit avec flèche 27">
            <a:extLst>
              <a:ext uri="{FF2B5EF4-FFF2-40B4-BE49-F238E27FC236}">
                <a16:creationId xmlns:a16="http://schemas.microsoft.com/office/drawing/2014/main" id="{B13038BA-3DED-47B2-994C-154D0D1B2305}"/>
              </a:ext>
            </a:extLst>
          </p:cNvPr>
          <p:cNvCxnSpPr/>
          <p:nvPr/>
        </p:nvCxnSpPr>
        <p:spPr>
          <a:xfrm>
            <a:off x="8431237" y="3235570"/>
            <a:ext cx="0" cy="4079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0" name="Connecteur droit avec flèche 29">
            <a:extLst>
              <a:ext uri="{FF2B5EF4-FFF2-40B4-BE49-F238E27FC236}">
                <a16:creationId xmlns:a16="http://schemas.microsoft.com/office/drawing/2014/main" id="{F374937D-84A9-4F32-AFC4-05E281B0F90B}"/>
              </a:ext>
            </a:extLst>
          </p:cNvPr>
          <p:cNvCxnSpPr/>
          <p:nvPr/>
        </p:nvCxnSpPr>
        <p:spPr>
          <a:xfrm>
            <a:off x="6096001" y="4909625"/>
            <a:ext cx="93550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2" name="Connecteur droit avec flèche 31">
            <a:extLst>
              <a:ext uri="{FF2B5EF4-FFF2-40B4-BE49-F238E27FC236}">
                <a16:creationId xmlns:a16="http://schemas.microsoft.com/office/drawing/2014/main" id="{6E85D384-9EA8-4614-BA76-4F5E0B8A5C53}"/>
              </a:ext>
            </a:extLst>
          </p:cNvPr>
          <p:cNvCxnSpPr/>
          <p:nvPr/>
        </p:nvCxnSpPr>
        <p:spPr>
          <a:xfrm>
            <a:off x="6096001" y="1856935"/>
            <a:ext cx="93550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350408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en-US"/>
          </a:p>
        </p:txBody>
      </p:sp>
      <p:sp>
        <p:nvSpPr>
          <p:cNvPr id="3" name="Подзаголовок 2"/>
          <p:cNvSpPr>
            <a:spLocks noGrp="1"/>
          </p:cNvSpPr>
          <p:nvPr>
            <p:ph type="subTitle" idx="1"/>
          </p:nvPr>
        </p:nvSpPr>
        <p:spPr/>
        <p:txBody>
          <a:bodyPr/>
          <a:lstStyle/>
          <a:p>
            <a:endParaRPr lang="en-US"/>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56591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1B8342-B5B0-46FB-94E9-999DFE1E2029}"/>
              </a:ext>
            </a:extLst>
          </p:cNvPr>
          <p:cNvSpPr>
            <a:spLocks noGrp="1"/>
          </p:cNvSpPr>
          <p:nvPr>
            <p:ph type="title"/>
          </p:nvPr>
        </p:nvSpPr>
        <p:spPr/>
        <p:txBody>
          <a:bodyPr>
            <a:normAutofit/>
          </a:bodyPr>
          <a:lstStyle/>
          <a:p>
            <a:r>
              <a:rPr lang="fr-CH" dirty="0"/>
              <a:t>UN Human Rights </a:t>
            </a:r>
            <a:r>
              <a:rPr lang="fr-CH" dirty="0" err="1"/>
              <a:t>Mechanisms</a:t>
            </a:r>
            <a:endParaRPr lang="en-GB" dirty="0"/>
          </a:p>
        </p:txBody>
      </p:sp>
      <p:sp>
        <p:nvSpPr>
          <p:cNvPr id="3" name="Espace réservé du contenu 2">
            <a:extLst>
              <a:ext uri="{FF2B5EF4-FFF2-40B4-BE49-F238E27FC236}">
                <a16:creationId xmlns:a16="http://schemas.microsoft.com/office/drawing/2014/main" id="{CAE0646E-8F08-489C-9466-D0D5533C17ED}"/>
              </a:ext>
            </a:extLst>
          </p:cNvPr>
          <p:cNvSpPr>
            <a:spLocks noGrp="1"/>
          </p:cNvSpPr>
          <p:nvPr>
            <p:ph idx="1"/>
          </p:nvPr>
        </p:nvSpPr>
        <p:spPr/>
        <p:txBody>
          <a:bodyPr>
            <a:normAutofit/>
          </a:bodyPr>
          <a:lstStyle/>
          <a:p>
            <a:r>
              <a:rPr lang="fr-CH" dirty="0"/>
              <a:t>Charter-</a:t>
            </a:r>
            <a:r>
              <a:rPr lang="fr-CH" dirty="0" err="1"/>
              <a:t>based</a:t>
            </a:r>
            <a:r>
              <a:rPr lang="fr-CH" dirty="0"/>
              <a:t> bodies</a:t>
            </a:r>
          </a:p>
          <a:p>
            <a:pPr marL="457200" lvl="1" indent="0">
              <a:buNone/>
            </a:pPr>
            <a:r>
              <a:rPr lang="fr-CH" dirty="0"/>
              <a:t>UN Human Rights Council           </a:t>
            </a:r>
            <a:r>
              <a:rPr lang="fr-CH" dirty="0" err="1"/>
              <a:t>Statements</a:t>
            </a:r>
            <a:r>
              <a:rPr lang="fr-CH" dirty="0"/>
              <a:t> on situations; </a:t>
            </a:r>
            <a:r>
              <a:rPr lang="fr-CH" dirty="0" err="1"/>
              <a:t>Allegations</a:t>
            </a:r>
            <a:r>
              <a:rPr lang="fr-CH" dirty="0"/>
              <a:t> </a:t>
            </a:r>
            <a:r>
              <a:rPr lang="fr-CH" dirty="0" err="1"/>
              <a:t>procedure</a:t>
            </a:r>
            <a:endParaRPr lang="fr-CH" dirty="0"/>
          </a:p>
          <a:p>
            <a:pPr marL="914400" lvl="2" indent="0">
              <a:buNone/>
            </a:pPr>
            <a:r>
              <a:rPr lang="fr-CH" dirty="0" err="1"/>
              <a:t>Special</a:t>
            </a:r>
            <a:r>
              <a:rPr lang="fr-CH" dirty="0"/>
              <a:t> </a:t>
            </a:r>
            <a:r>
              <a:rPr lang="fr-CH" dirty="0" err="1"/>
              <a:t>Procedures</a:t>
            </a:r>
            <a:r>
              <a:rPr lang="fr-CH" dirty="0"/>
              <a:t>: Rapporteurs, Independent Experts, Working Groups             Reports on issues, Communications on cases (</a:t>
            </a:r>
            <a:r>
              <a:rPr lang="fr-CH" dirty="0" err="1"/>
              <a:t>special</a:t>
            </a:r>
            <a:r>
              <a:rPr lang="fr-CH" dirty="0"/>
              <a:t> case: WGAD)      </a:t>
            </a:r>
          </a:p>
          <a:p>
            <a:pPr marL="914400" lvl="2" indent="0">
              <a:buNone/>
            </a:pPr>
            <a:r>
              <a:rPr lang="fr-CH" dirty="0"/>
              <a:t>Universal </a:t>
            </a:r>
            <a:r>
              <a:rPr lang="fr-CH" dirty="0" err="1"/>
              <a:t>Periodic</a:t>
            </a:r>
            <a:r>
              <a:rPr lang="fr-CH" dirty="0"/>
              <a:t> </a:t>
            </a:r>
            <a:r>
              <a:rPr lang="fr-CH" dirty="0" err="1"/>
              <a:t>Review</a:t>
            </a:r>
            <a:r>
              <a:rPr lang="fr-CH" dirty="0"/>
              <a:t>: country situations    </a:t>
            </a:r>
          </a:p>
          <a:p>
            <a:pPr marL="0" indent="0">
              <a:buNone/>
            </a:pPr>
            <a:r>
              <a:rPr lang="fr-CH" dirty="0" err="1"/>
              <a:t>Treaty-based</a:t>
            </a:r>
            <a:r>
              <a:rPr lang="fr-CH" dirty="0"/>
              <a:t> bodies</a:t>
            </a:r>
          </a:p>
          <a:p>
            <a:pPr marL="457200" lvl="1" indent="0">
              <a:buNone/>
            </a:pPr>
            <a:r>
              <a:rPr lang="fr-CH" dirty="0" err="1"/>
              <a:t>Committees</a:t>
            </a:r>
            <a:r>
              <a:rPr lang="fr-CH" dirty="0"/>
              <a:t>           </a:t>
            </a:r>
            <a:r>
              <a:rPr lang="fr-CH" dirty="0" err="1"/>
              <a:t>periodic</a:t>
            </a:r>
            <a:r>
              <a:rPr lang="fr-CH" dirty="0"/>
              <a:t> country </a:t>
            </a:r>
            <a:r>
              <a:rPr lang="fr-CH" dirty="0" err="1"/>
              <a:t>review</a:t>
            </a:r>
            <a:r>
              <a:rPr lang="fr-CH" dirty="0"/>
              <a:t>; </a:t>
            </a:r>
            <a:r>
              <a:rPr lang="fr-CH" dirty="0" err="1"/>
              <a:t>individual</a:t>
            </a:r>
            <a:r>
              <a:rPr lang="fr-CH" dirty="0"/>
              <a:t> complaints if </a:t>
            </a:r>
            <a:r>
              <a:rPr lang="fr-CH" dirty="0" err="1"/>
              <a:t>competence</a:t>
            </a:r>
            <a:r>
              <a:rPr lang="fr-CH" dirty="0"/>
              <a:t> </a:t>
            </a:r>
            <a:r>
              <a:rPr lang="fr-CH" dirty="0" err="1"/>
              <a:t>accepted</a:t>
            </a:r>
            <a:endParaRPr lang="en-GB" dirty="0"/>
          </a:p>
        </p:txBody>
      </p:sp>
      <p:sp>
        <p:nvSpPr>
          <p:cNvPr id="4" name="Flèche : droite 3">
            <a:extLst>
              <a:ext uri="{FF2B5EF4-FFF2-40B4-BE49-F238E27FC236}">
                <a16:creationId xmlns:a16="http://schemas.microsoft.com/office/drawing/2014/main" id="{882C6374-BFA8-4331-BA1A-9CBFBE896365}"/>
              </a:ext>
            </a:extLst>
          </p:cNvPr>
          <p:cNvSpPr/>
          <p:nvPr/>
        </p:nvSpPr>
        <p:spPr>
          <a:xfrm>
            <a:off x="5356262" y="3536879"/>
            <a:ext cx="636998" cy="215758"/>
          </a:xfrm>
          <a:prstGeom prst="rightArrow">
            <a:avLst/>
          </a:prstGeom>
          <a:gradFill>
            <a:gsLst>
              <a:gs pos="0">
                <a:srgbClr val="FFFF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Flèche : droite 4">
            <a:extLst>
              <a:ext uri="{FF2B5EF4-FFF2-40B4-BE49-F238E27FC236}">
                <a16:creationId xmlns:a16="http://schemas.microsoft.com/office/drawing/2014/main" id="{BF13B0E9-B9BB-4DF3-8A97-61C8855DD7F0}"/>
              </a:ext>
            </a:extLst>
          </p:cNvPr>
          <p:cNvSpPr/>
          <p:nvPr/>
        </p:nvSpPr>
        <p:spPr>
          <a:xfrm>
            <a:off x="6638819" y="2325384"/>
            <a:ext cx="636998" cy="215758"/>
          </a:xfrm>
          <a:prstGeom prst="rightArrow">
            <a:avLst/>
          </a:prstGeom>
          <a:gradFill>
            <a:gsLst>
              <a:gs pos="0">
                <a:srgbClr val="FFFF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Flèche : droite 5">
            <a:extLst>
              <a:ext uri="{FF2B5EF4-FFF2-40B4-BE49-F238E27FC236}">
                <a16:creationId xmlns:a16="http://schemas.microsoft.com/office/drawing/2014/main" id="{358BCBC4-A546-40A2-9DF4-14BF5A731DDA}"/>
              </a:ext>
            </a:extLst>
          </p:cNvPr>
          <p:cNvSpPr/>
          <p:nvPr/>
        </p:nvSpPr>
        <p:spPr>
          <a:xfrm>
            <a:off x="4719265" y="5149921"/>
            <a:ext cx="636998" cy="215758"/>
          </a:xfrm>
          <a:prstGeom prst="rightArrow">
            <a:avLst/>
          </a:prstGeom>
          <a:gradFill>
            <a:gsLst>
              <a:gs pos="0">
                <a:srgbClr val="FFFF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28594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
            <a:ext cx="12191999" cy="6858000"/>
          </a:xfrm>
        </p:spPr>
      </p:pic>
    </p:spTree>
    <p:extLst>
      <p:ext uri="{BB962C8B-B14F-4D97-AF65-F5344CB8AC3E}">
        <p14:creationId xmlns:p14="http://schemas.microsoft.com/office/powerpoint/2010/main" val="510478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869C94-6FFB-450D-BD2C-3CFC49257BD9}"/>
              </a:ext>
            </a:extLst>
          </p:cNvPr>
          <p:cNvSpPr>
            <a:spLocks noGrp="1"/>
          </p:cNvSpPr>
          <p:nvPr>
            <p:ph type="ctrTitle"/>
          </p:nvPr>
        </p:nvSpPr>
        <p:spPr/>
        <p:txBody>
          <a:bodyPr/>
          <a:lstStyle/>
          <a:p>
            <a:r>
              <a:rPr lang="en-US" dirty="0"/>
              <a:t>Strategy: Choosing mechanism</a:t>
            </a:r>
            <a:endParaRPr lang="en-GB" dirty="0"/>
          </a:p>
        </p:txBody>
      </p:sp>
      <p:sp>
        <p:nvSpPr>
          <p:cNvPr id="3" name="Sous-titre 2">
            <a:extLst>
              <a:ext uri="{FF2B5EF4-FFF2-40B4-BE49-F238E27FC236}">
                <a16:creationId xmlns:a16="http://schemas.microsoft.com/office/drawing/2014/main" id="{E800B325-CA9D-47AB-956E-DF51F8866460}"/>
              </a:ext>
            </a:extLst>
          </p:cNvPr>
          <p:cNvSpPr>
            <a:spLocks noGrp="1"/>
          </p:cNvSpPr>
          <p:nvPr>
            <p:ph type="subTitle" idx="1"/>
          </p:nvPr>
        </p:nvSpPr>
        <p:spPr/>
        <p:txBody>
          <a:bodyPr/>
          <a:lstStyle/>
          <a:p>
            <a:endParaRPr lang="en-GB"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59401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GB" i="1" dirty="0"/>
              <a:t>a) Applicability of international obligations</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marL="457200" lvl="1" indent="0">
              <a:buNone/>
            </a:pPr>
            <a:r>
              <a:rPr lang="en-GB" dirty="0"/>
              <a:t>1. What human rights treaties is the relevant State party to? </a:t>
            </a:r>
          </a:p>
          <a:p>
            <a:r>
              <a:rPr lang="fr-CH" dirty="0"/>
              <a:t>ICCPR</a:t>
            </a:r>
            <a:r>
              <a:rPr lang="en-GB" dirty="0"/>
              <a:t>: all rights encompass refugee protection, including children rights if not ratified OP-CRC-III</a:t>
            </a:r>
          </a:p>
          <a:p>
            <a:r>
              <a:rPr lang="en-GB" dirty="0"/>
              <a:t>CAT: non-refoulement for torture (recent advancement on CIDTP); detention, prevention of CIDTP</a:t>
            </a:r>
          </a:p>
          <a:p>
            <a:r>
              <a:rPr lang="en-GB" dirty="0"/>
              <a:t>CEDAW: women refugees; ESCRs in case of non ratification of OP-ICESCR; trafficking</a:t>
            </a:r>
          </a:p>
          <a:p>
            <a:r>
              <a:rPr lang="en-GB" dirty="0"/>
              <a:t>CERD: ESCR in case of non ratification of OP-ICESCR</a:t>
            </a:r>
            <a:endParaRPr lang="fr-CH" dirty="0"/>
          </a:p>
          <a:p>
            <a:pPr marL="457200" lvl="1" indent="0">
              <a:buNone/>
            </a:pPr>
            <a:endParaRPr lang="en-US" dirty="0"/>
          </a:p>
          <a:p>
            <a:endParaRPr lang="en-US"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4306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FC11E43-578F-48D2-9014-A828C49CB676}"/>
              </a:ext>
            </a:extLst>
          </p:cNvPr>
          <p:cNvSpPr>
            <a:spLocks noGrp="1"/>
          </p:cNvSpPr>
          <p:nvPr>
            <p:ph idx="1"/>
          </p:nvPr>
        </p:nvSpPr>
        <p:spPr>
          <a:xfrm>
            <a:off x="1981200" y="815926"/>
            <a:ext cx="8229600" cy="5570648"/>
          </a:xfrm>
        </p:spPr>
        <p:txBody>
          <a:bodyPr/>
          <a:lstStyle/>
          <a:p>
            <a:r>
              <a:rPr lang="fr-CH" dirty="0"/>
              <a:t>CESCR: if </a:t>
            </a:r>
            <a:r>
              <a:rPr lang="fr-CH" dirty="0" err="1"/>
              <a:t>ratified</a:t>
            </a:r>
            <a:r>
              <a:rPr lang="fr-CH" dirty="0"/>
              <a:t> OP</a:t>
            </a:r>
          </a:p>
          <a:p>
            <a:r>
              <a:rPr lang="fr-CH" dirty="0"/>
              <a:t>CRC: if </a:t>
            </a:r>
            <a:r>
              <a:rPr lang="fr-CH" dirty="0" err="1"/>
              <a:t>ratified</a:t>
            </a:r>
            <a:r>
              <a:rPr lang="fr-CH" dirty="0"/>
              <a:t> CRC-OP-III – </a:t>
            </a:r>
            <a:r>
              <a:rPr lang="fr-CH" dirty="0" err="1"/>
              <a:t>wide</a:t>
            </a:r>
            <a:r>
              <a:rPr lang="fr-CH" dirty="0"/>
              <a:t> </a:t>
            </a:r>
            <a:r>
              <a:rPr lang="fr-CH" dirty="0" err="1"/>
              <a:t>definition</a:t>
            </a:r>
            <a:r>
              <a:rPr lang="fr-CH" dirty="0"/>
              <a:t> of non-refoulement – </a:t>
            </a:r>
            <a:r>
              <a:rPr lang="fr-CH" dirty="0" err="1"/>
              <a:t>specific</a:t>
            </a:r>
            <a:r>
              <a:rPr lang="fr-CH" dirty="0"/>
              <a:t> non-discrimination clause on parents</a:t>
            </a:r>
          </a:p>
          <a:p>
            <a:r>
              <a:rPr lang="fr-CH" dirty="0"/>
              <a:t>CRPD: </a:t>
            </a:r>
            <a:r>
              <a:rPr lang="fr-CH" dirty="0" err="1"/>
              <a:t>disability</a:t>
            </a:r>
            <a:endParaRPr lang="fr-CH" dirty="0"/>
          </a:p>
          <a:p>
            <a:r>
              <a:rPr lang="fr-CH" dirty="0"/>
              <a:t>CED: </a:t>
            </a:r>
            <a:r>
              <a:rPr lang="fr-CH" dirty="0" err="1"/>
              <a:t>useful</a:t>
            </a:r>
            <a:r>
              <a:rPr lang="fr-CH" dirty="0"/>
              <a:t> for </a:t>
            </a:r>
            <a:r>
              <a:rPr lang="fr-CH" dirty="0" err="1"/>
              <a:t>detention</a:t>
            </a:r>
            <a:r>
              <a:rPr lang="fr-CH" dirty="0"/>
              <a:t> </a:t>
            </a:r>
            <a:r>
              <a:rPr lang="fr-CH" dirty="0" err="1"/>
              <a:t>guarantees</a:t>
            </a:r>
            <a:endParaRPr lang="fr-CH" dirty="0"/>
          </a:p>
          <a:p>
            <a:r>
              <a:rPr lang="fr-CH" dirty="0"/>
              <a:t>CMW: no EU country </a:t>
            </a:r>
            <a:r>
              <a:rPr lang="fr-CH" dirty="0" err="1"/>
              <a:t>ratified</a:t>
            </a:r>
            <a:r>
              <a:rPr lang="fr-CH" dirty="0"/>
              <a:t> and no complaint </a:t>
            </a:r>
            <a:r>
              <a:rPr lang="fr-CH" dirty="0" err="1"/>
              <a:t>mechanism</a:t>
            </a:r>
            <a:r>
              <a:rPr lang="fr-CH" dirty="0"/>
              <a:t> active</a:t>
            </a:r>
            <a:endParaRPr lang="en-GB" dirty="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84743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D09E95-3F78-4B17-B02E-FEF729919F5F}"/>
              </a:ext>
            </a:extLst>
          </p:cNvPr>
          <p:cNvSpPr>
            <a:spLocks noGrp="1"/>
          </p:cNvSpPr>
          <p:nvPr>
            <p:ph type="title"/>
          </p:nvPr>
        </p:nvSpPr>
        <p:spPr/>
        <p:txBody>
          <a:bodyPr>
            <a:normAutofit/>
          </a:bodyPr>
          <a:lstStyle/>
          <a:p>
            <a:r>
              <a:rPr lang="fr-CH" dirty="0" err="1"/>
              <a:t>Applicability</a:t>
            </a:r>
            <a:r>
              <a:rPr lang="fr-CH" dirty="0"/>
              <a:t> of international obligations …</a:t>
            </a:r>
            <a:endParaRPr lang="en-GB" dirty="0"/>
          </a:p>
        </p:txBody>
      </p:sp>
      <p:sp>
        <p:nvSpPr>
          <p:cNvPr id="3" name="Espace réservé du contenu 2">
            <a:extLst>
              <a:ext uri="{FF2B5EF4-FFF2-40B4-BE49-F238E27FC236}">
                <a16:creationId xmlns:a16="http://schemas.microsoft.com/office/drawing/2014/main" id="{DD7AA76F-F307-4E2A-A391-6746F4F45A75}"/>
              </a:ext>
            </a:extLst>
          </p:cNvPr>
          <p:cNvSpPr>
            <a:spLocks noGrp="1"/>
          </p:cNvSpPr>
          <p:nvPr>
            <p:ph idx="1"/>
          </p:nvPr>
        </p:nvSpPr>
        <p:spPr>
          <a:xfrm>
            <a:off x="1981200" y="2546253"/>
            <a:ext cx="8229600" cy="3579911"/>
          </a:xfrm>
        </p:spPr>
        <p:txBody>
          <a:bodyPr/>
          <a:lstStyle/>
          <a:p>
            <a:pPr marL="457200" lvl="1" indent="0">
              <a:buNone/>
            </a:pPr>
            <a:r>
              <a:rPr lang="en-GB" dirty="0"/>
              <a:t>2. Have any reservations or interpretative declarations been made by the State concerned?</a:t>
            </a:r>
            <a:endParaRPr lang="en-US" dirty="0"/>
          </a:p>
          <a:p>
            <a:pPr marL="457200" lvl="1" indent="0">
              <a:buNone/>
            </a:pPr>
            <a:r>
              <a:rPr lang="en-GB" dirty="0"/>
              <a:t>3. Are all such reservations and declarations valid and permissible (i.e. is it permitted by the treaty; is it contrary to the object and purpose of the treaty?)</a:t>
            </a:r>
            <a:endParaRPr lang="en-US" dirty="0"/>
          </a:p>
          <a:p>
            <a:endParaRPr lang="en-GB"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08941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a:t>Temporal jurisdiction</a:t>
            </a:r>
            <a:endParaRPr lang="en-US" dirty="0"/>
          </a:p>
        </p:txBody>
      </p:sp>
      <p:sp>
        <p:nvSpPr>
          <p:cNvPr id="3" name="Content Placeholder 2"/>
          <p:cNvSpPr>
            <a:spLocks noGrp="1"/>
          </p:cNvSpPr>
          <p:nvPr>
            <p:ph idx="1"/>
          </p:nvPr>
        </p:nvSpPr>
        <p:spPr/>
        <p:txBody>
          <a:bodyPr>
            <a:normAutofit/>
          </a:bodyPr>
          <a:lstStyle/>
          <a:p>
            <a:pPr marL="0" indent="0">
              <a:buNone/>
            </a:pPr>
            <a:r>
              <a:rPr lang="en-GB" dirty="0"/>
              <a:t>1. Have the relevant treaties already entered into force?</a:t>
            </a:r>
            <a:endParaRPr lang="en-US" dirty="0"/>
          </a:p>
          <a:p>
            <a:pPr marL="0" indent="0">
              <a:buNone/>
            </a:pPr>
            <a:r>
              <a:rPr lang="en-GB" dirty="0"/>
              <a:t>2. Had the treaty entered into force before the facts of the case took place?</a:t>
            </a:r>
            <a:endParaRPr lang="en-US" dirty="0"/>
          </a:p>
          <a:p>
            <a:pPr marL="0" indent="0">
              <a:buNone/>
            </a:pPr>
            <a:r>
              <a:rPr lang="en-GB" dirty="0"/>
              <a:t>3. If separate ratification or agreement is necessary for the individual or collective complaints mechanism relevant to the treaty, has this taken place?</a:t>
            </a:r>
            <a:endParaRPr lang="en-US" dirty="0"/>
          </a:p>
          <a:p>
            <a:pPr marL="0" indent="0">
              <a:buNone/>
            </a:pPr>
            <a:endParaRPr lang="en-US"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319986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4088</TotalTime>
  <Words>1048</Words>
  <Application>Microsoft Office PowerPoint</Application>
  <PresentationFormat>Широкоэкранный</PresentationFormat>
  <Paragraphs>114</Paragraphs>
  <Slides>24</Slides>
  <Notes>1</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24</vt:i4>
      </vt:variant>
    </vt:vector>
  </HeadingPairs>
  <TitlesOfParts>
    <vt:vector size="27" baseType="lpstr">
      <vt:lpstr>Arial</vt:lpstr>
      <vt:lpstr>Calibri</vt:lpstr>
      <vt:lpstr>Office Theme</vt:lpstr>
      <vt:lpstr> A holistic human rights strategy – how to use UN Special Procedures, Country reports and Universal Periodic Review   Целостная стратегия в области прав человека - как использовать специальные процедуры ООН, страновые доклады и универсальный </vt:lpstr>
      <vt:lpstr>What can be advanced?</vt:lpstr>
      <vt:lpstr>UN Human Rights Mechanisms</vt:lpstr>
      <vt:lpstr>Презентация PowerPoint</vt:lpstr>
      <vt:lpstr>Strategy: Choosing mechanism</vt:lpstr>
      <vt:lpstr> a) Applicability of international obligations </vt:lpstr>
      <vt:lpstr>Презентация PowerPoint</vt:lpstr>
      <vt:lpstr>Applicability of international obligations …</vt:lpstr>
      <vt:lpstr>Temporal jurisdiction</vt:lpstr>
      <vt:lpstr>Material jurisdiction</vt:lpstr>
      <vt:lpstr>Territorial jurisdiction</vt:lpstr>
      <vt:lpstr>Territorial jurisdiction</vt:lpstr>
      <vt:lpstr>Standing</vt:lpstr>
      <vt:lpstr>Time-limits</vt:lpstr>
      <vt:lpstr>Exhaustion of domestic remedies</vt:lpstr>
      <vt:lpstr>Strategy: practical considerations</vt:lpstr>
      <vt:lpstr>One or more bodies?</vt:lpstr>
      <vt:lpstr>Which body is more convenient?</vt:lpstr>
      <vt:lpstr>Effect in the domestic system</vt:lpstr>
      <vt:lpstr>Holistic approach</vt:lpstr>
      <vt:lpstr>Think strategically – your goals</vt:lpstr>
      <vt:lpstr>Think strategically – your methodology</vt:lpstr>
      <vt:lpstr>Презентация PowerPoint</vt:lpstr>
      <vt:lpstr>Презентация PowerPoint</vt:lpstr>
    </vt:vector>
  </TitlesOfParts>
  <Company>ICJ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Massimo Frigo</dc:creator>
  <cp:lastModifiedBy>Dina</cp:lastModifiedBy>
  <cp:revision>145</cp:revision>
  <dcterms:created xsi:type="dcterms:W3CDTF">2012-10-31T13:19:36Z</dcterms:created>
  <dcterms:modified xsi:type="dcterms:W3CDTF">2020-09-01T05:07:22Z</dcterms:modified>
</cp:coreProperties>
</file>