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spcBef>
        <a:spcPts val="800"/>
      </a:spcBef>
      <a:defRPr sz="2400">
        <a:latin typeface="+mj-lt"/>
        <a:ea typeface="+mj-ea"/>
        <a:cs typeface="+mj-cs"/>
        <a:sym typeface="Calibri"/>
      </a:defRPr>
    </a:lvl1pPr>
    <a:lvl2pPr indent="228600" defTabSz="1828800" latinLnBrk="0">
      <a:spcBef>
        <a:spcPts val="800"/>
      </a:spcBef>
      <a:defRPr sz="2400">
        <a:latin typeface="+mj-lt"/>
        <a:ea typeface="+mj-ea"/>
        <a:cs typeface="+mj-cs"/>
        <a:sym typeface="Calibri"/>
      </a:defRPr>
    </a:lvl2pPr>
    <a:lvl3pPr indent="457200" defTabSz="1828800" latinLnBrk="0">
      <a:spcBef>
        <a:spcPts val="800"/>
      </a:spcBef>
      <a:defRPr sz="2400">
        <a:latin typeface="+mj-lt"/>
        <a:ea typeface="+mj-ea"/>
        <a:cs typeface="+mj-cs"/>
        <a:sym typeface="Calibri"/>
      </a:defRPr>
    </a:lvl3pPr>
    <a:lvl4pPr indent="685800" defTabSz="1828800" latinLnBrk="0">
      <a:spcBef>
        <a:spcPts val="800"/>
      </a:spcBef>
      <a:defRPr sz="2400">
        <a:latin typeface="+mj-lt"/>
        <a:ea typeface="+mj-ea"/>
        <a:cs typeface="+mj-cs"/>
        <a:sym typeface="Calibri"/>
      </a:defRPr>
    </a:lvl4pPr>
    <a:lvl5pPr indent="914400" defTabSz="1828800" latinLnBrk="0">
      <a:spcBef>
        <a:spcPts val="800"/>
      </a:spcBef>
      <a:defRPr sz="2400">
        <a:latin typeface="+mj-lt"/>
        <a:ea typeface="+mj-ea"/>
        <a:cs typeface="+mj-cs"/>
        <a:sym typeface="Calibri"/>
      </a:defRPr>
    </a:lvl5pPr>
    <a:lvl6pPr indent="1143000" defTabSz="1828800" latinLnBrk="0">
      <a:spcBef>
        <a:spcPts val="800"/>
      </a:spcBef>
      <a:defRPr sz="2400">
        <a:latin typeface="+mj-lt"/>
        <a:ea typeface="+mj-ea"/>
        <a:cs typeface="+mj-cs"/>
        <a:sym typeface="Calibri"/>
      </a:defRPr>
    </a:lvl6pPr>
    <a:lvl7pPr indent="1371600" defTabSz="1828800" latinLnBrk="0">
      <a:spcBef>
        <a:spcPts val="800"/>
      </a:spcBef>
      <a:defRPr sz="2400">
        <a:latin typeface="+mj-lt"/>
        <a:ea typeface="+mj-ea"/>
        <a:cs typeface="+mj-cs"/>
        <a:sym typeface="Calibri"/>
      </a:defRPr>
    </a:lvl7pPr>
    <a:lvl8pPr indent="1600200" defTabSz="1828800" latinLnBrk="0">
      <a:spcBef>
        <a:spcPts val="800"/>
      </a:spcBef>
      <a:defRPr sz="2400">
        <a:latin typeface="+mj-lt"/>
        <a:ea typeface="+mj-ea"/>
        <a:cs typeface="+mj-cs"/>
        <a:sym typeface="Calibri"/>
      </a:defRPr>
    </a:lvl8pPr>
    <a:lvl9pPr indent="1828800" defTabSz="1828800" latinLnBrk="0">
      <a:spcBef>
        <a:spcPts val="800"/>
      </a:spcBef>
      <a:defRPr sz="24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8EB4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653366" y="1539875"/>
            <a:ext cx="19507201" cy="3336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9917063" y="12835873"/>
            <a:ext cx="504540" cy="483903"/>
          </a:xfrm>
          <a:prstGeom prst="rect">
            <a:avLst/>
          </a:prstGeom>
          <a:ln w="12700">
            <a:miter lim="400000"/>
          </a:ln>
        </p:spPr>
        <p:txBody>
          <a:bodyPr wrap="none" lIns="91436" tIns="91436" rIns="91436" bIns="91436" anchor="ctr">
            <a:spAutoFit/>
          </a:bodyPr>
          <a:lstStyle>
            <a:lvl1pPr algn="r">
              <a:defRPr sz="240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685800" marR="0" indent="-685800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6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1110342" marR="0" indent="-653142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6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524000" marR="0" indent="-609600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2103120" marR="0" indent="-731519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6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641600" marR="0" indent="-812800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6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6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6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6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6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бзор международного права по вопросам прав человека и механизмов, относящихся к правовой защите мигрантов, беженцев и лиц, ищущих убежища в Казахстане"/>
          <p:cNvSpPr txBox="1"/>
          <p:nvPr>
            <p:ph type="title" idx="4294967295"/>
          </p:nvPr>
        </p:nvSpPr>
        <p:spPr>
          <a:xfrm>
            <a:off x="4654550" y="5064125"/>
            <a:ext cx="15544800" cy="38290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694944">
              <a:defRPr b="1" sz="4800"/>
            </a:pPr>
            <a:r>
              <a:t>Обзор международного права по вопросам прав человека и механизмов, относящихся к правовой защите мигрантов, беженцев и лиц, ищущих убежища в Казахстане</a:t>
            </a:r>
            <a:br/>
          </a:p>
        </p:txBody>
      </p:sp>
      <p:sp>
        <p:nvSpPr>
          <p:cNvPr id="21" name="Массимо Дж. Фриго…"/>
          <p:cNvSpPr txBox="1"/>
          <p:nvPr>
            <p:ph type="body" sz="quarter" idx="4294967295"/>
          </p:nvPr>
        </p:nvSpPr>
        <p:spPr>
          <a:xfrm>
            <a:off x="5791200" y="9439275"/>
            <a:ext cx="12801600" cy="35052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>
              <a:spcBef>
                <a:spcPts val="1100"/>
              </a:spcBef>
              <a:buSzTx/>
              <a:buNone/>
              <a:defRPr i="1" sz="4800">
                <a:solidFill>
                  <a:srgbClr val="898989"/>
                </a:solidFill>
              </a:defRPr>
            </a:pPr>
            <a:r>
              <a:t>Массимо Дж. Фриго</a:t>
            </a:r>
          </a:p>
          <a:p>
            <a:pPr marL="0" indent="0" algn="ctr">
              <a:spcBef>
                <a:spcPts val="1100"/>
              </a:spcBef>
              <a:buSzTx/>
              <a:buNone/>
              <a:defRPr i="1" sz="4800">
                <a:solidFill>
                  <a:srgbClr val="898989"/>
                </a:solidFill>
              </a:defRPr>
            </a:pPr>
            <a:r>
              <a:t>Международная комиссия юристов</a:t>
            </a:r>
          </a:p>
        </p:txBody>
      </p:sp>
      <p:pic>
        <p:nvPicPr>
          <p:cNvPr id="22" name="icj_logo_rgb_english.eps" descr="icj_logo_rgb_english.ep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50425" y="1555750"/>
            <a:ext cx="5737225" cy="2193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1.png" descr="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Обзор международного права.png" descr="Обзор международного права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Совет ООН по правам человека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Совет ООН по правам человека</a:t>
            </a:r>
          </a:p>
        </p:txBody>
      </p:sp>
      <p:sp>
        <p:nvSpPr>
          <p:cNvPr id="59" name="Сессии Совета ООН по правам человека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1" marL="1028700" indent="-571500">
              <a:lnSpc>
                <a:spcPct val="200000"/>
              </a:lnSpc>
              <a:spcBef>
                <a:spcPts val="0"/>
              </a:spcBef>
            </a:pPr>
            <a:r>
              <a:t>Сессии Совета ООН по правам человека</a:t>
            </a:r>
          </a:p>
          <a:p>
            <a:pPr lvl="1" marL="1028700" indent="-571500">
              <a:lnSpc>
                <a:spcPct val="200000"/>
              </a:lnSpc>
              <a:spcBef>
                <a:spcPts val="0"/>
              </a:spcBef>
            </a:pPr>
            <a:r>
              <a:t>Специальные процедуры</a:t>
            </a:r>
          </a:p>
          <a:p>
            <a:pPr lvl="1" marL="1028700" indent="-571500">
              <a:lnSpc>
                <a:spcPct val="200000"/>
              </a:lnSpc>
              <a:spcBef>
                <a:spcPts val="0"/>
              </a:spcBef>
            </a:pPr>
            <a:r>
              <a:t>Универсальный периодический обзор (УПО)</a:t>
            </a:r>
          </a:p>
        </p:txBody>
      </p:sp>
      <p:pic>
        <p:nvPicPr>
          <p:cNvPr id="60" name="9.png" descr="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Ратифицировано 13 из 18 договоров о правах человека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50391">
              <a:defRPr sz="7400"/>
            </a:lvl1pPr>
          </a:lstStyle>
          <a:p>
            <a:pPr/>
            <a:r>
              <a:t>Ратифицировано 13 из 18 договоров о правах человека</a:t>
            </a:r>
          </a:p>
        </p:txBody>
      </p:sp>
      <p:pic>
        <p:nvPicPr>
          <p:cNvPr id="63" name="Une image contenant carte, texteDescription générée automatiquement" descr="Une image contenant carte, texteDescription générée automatiquemen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2750" y="3200400"/>
            <a:ext cx="15938500" cy="9051925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Ратификация 18 международных договоров о правах человека"/>
          <p:cNvSpPr txBox="1"/>
          <p:nvPr/>
        </p:nvSpPr>
        <p:spPr>
          <a:xfrm>
            <a:off x="6267450" y="3200399"/>
            <a:ext cx="13157200" cy="6407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Ратификация 18 международных договоров о правах человека</a:t>
            </a:r>
          </a:p>
        </p:txBody>
      </p:sp>
      <p:sp>
        <p:nvSpPr>
          <p:cNvPr id="65" name="Статус ратификации"/>
          <p:cNvSpPr txBox="1"/>
          <p:nvPr/>
        </p:nvSpPr>
        <p:spPr>
          <a:xfrm>
            <a:off x="4552948" y="10575924"/>
            <a:ext cx="4556129" cy="6407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Статус ратификации</a:t>
            </a:r>
          </a:p>
        </p:txBody>
      </p:sp>
      <p:pic>
        <p:nvPicPr>
          <p:cNvPr id="66" name="10.png" descr="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12.png" descr="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.png" descr="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Какие механизмы защиты прав человека применимы к Казахстану?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50391">
              <a:defRPr sz="7400"/>
            </a:lvl1pPr>
          </a:lstStyle>
          <a:p>
            <a:pPr/>
            <a:r>
              <a:t>Какие механизмы защиты прав человека применимы к Казахстану?</a:t>
            </a:r>
          </a:p>
        </p:txBody>
      </p:sp>
      <p:sp>
        <p:nvSpPr>
          <p:cNvPr id="29" name="Механизмы сообщения об общих ситуациях (механизмы сообщения)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Механизмы сообщения об общих ситуациях (механизмы сообщения)</a:t>
            </a:r>
          </a:p>
          <a:p>
            <a:pPr>
              <a:buChar char="•"/>
            </a:pPr>
            <a:r>
              <a:t>Механизмы индивидуального общения</a:t>
            </a:r>
          </a:p>
          <a:p>
            <a:pPr>
              <a:buChar char="•"/>
            </a:pPr>
            <a:r>
              <a:t>Механизмы запросов</a:t>
            </a:r>
          </a:p>
          <a:p>
            <a:pPr>
              <a:buChar char="•"/>
            </a:pPr>
            <a:r>
              <a:t>Механизмы проверки</a:t>
            </a:r>
          </a:p>
          <a:p>
            <a:pPr>
              <a:buChar char="•"/>
            </a:pPr>
            <a:r>
              <a:t>Совет ООН по правам человека</a:t>
            </a:r>
          </a:p>
          <a:p>
            <a:pPr lvl="1" marL="1028700" indent="-571500">
              <a:spcBef>
                <a:spcPts val="0"/>
              </a:spcBef>
              <a:defRPr sz="5600"/>
            </a:pPr>
            <a:r>
              <a:t>Специальные процедуры</a:t>
            </a:r>
          </a:p>
          <a:p>
            <a:pPr lvl="1" marL="1028700" indent="-571500">
              <a:spcBef>
                <a:spcPts val="0"/>
              </a:spcBef>
              <a:defRPr sz="5600"/>
            </a:pPr>
            <a:r>
              <a:t>Универсальный периодический обзор (УПО)</a:t>
            </a:r>
          </a:p>
        </p:txBody>
      </p:sp>
      <p:pic>
        <p:nvPicPr>
          <p:cNvPr id="30" name="2.png" descr="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Механизмы отчетности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Механизмы отчетности</a:t>
            </a:r>
          </a:p>
        </p:txBody>
      </p:sp>
      <p:sp>
        <p:nvSpPr>
          <p:cNvPr id="33" name="Комитет против пыток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Комитет против пыток</a:t>
            </a:r>
          </a:p>
          <a:p>
            <a:pPr>
              <a:buChar char="•"/>
            </a:pPr>
            <a:r>
              <a:t>Комитет по правам человека</a:t>
            </a:r>
          </a:p>
          <a:p>
            <a:pPr>
              <a:buChar char="•"/>
            </a:pPr>
            <a:r>
              <a:t>Комитет по насильственным исчезновениям</a:t>
            </a:r>
          </a:p>
          <a:p>
            <a:pPr>
              <a:buChar char="•"/>
            </a:pPr>
            <a:r>
              <a:t>Комитет по ликвидации дискриминации в отношении женщин</a:t>
            </a:r>
          </a:p>
          <a:p>
            <a:pPr>
              <a:buChar char="•"/>
            </a:pPr>
            <a:r>
              <a:t>Комитет по ликвидации расовой дискриминации</a:t>
            </a:r>
          </a:p>
        </p:txBody>
      </p:sp>
      <p:pic>
        <p:nvPicPr>
          <p:cNvPr id="34" name="3.png" descr="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Механизмы отчетности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Механизмы отчетности</a:t>
            </a:r>
          </a:p>
        </p:txBody>
      </p:sp>
      <p:sp>
        <p:nvSpPr>
          <p:cNvPr id="37" name="Комитет по экономическим, социальным и культурным правам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Комитет по экономическим, социальным и культурным правам</a:t>
            </a:r>
          </a:p>
          <a:p>
            <a:pPr>
              <a:buChar char="•"/>
            </a:pPr>
            <a:r>
              <a:t>Комитет по правам ребенка</a:t>
            </a:r>
          </a:p>
          <a:p>
            <a:pPr>
              <a:buChar char="•"/>
            </a:pPr>
            <a:r>
              <a:t>Комитет по правам инвалидов</a:t>
            </a:r>
          </a:p>
          <a:p>
            <a:pPr>
              <a:buChar char="•"/>
            </a:pPr>
          </a:p>
          <a:p>
            <a:pPr>
              <a:buChar char="•"/>
            </a:pPr>
            <a:r>
              <a:t>Не ратифицировано: Комитет по трудящимся-мигрантам</a:t>
            </a:r>
          </a:p>
        </p:txBody>
      </p:sp>
      <p:pic>
        <p:nvPicPr>
          <p:cNvPr id="38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Механизмы индивидуального общения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59536">
              <a:defRPr sz="7500"/>
            </a:lvl1pPr>
          </a:lstStyle>
          <a:p>
            <a:pPr/>
            <a:r>
              <a:t>Механизмы индивидуального общения</a:t>
            </a:r>
          </a:p>
        </p:txBody>
      </p:sp>
      <p:sp>
        <p:nvSpPr>
          <p:cNvPr id="41" name="Комитет против пыток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Комитет против пыток</a:t>
            </a:r>
          </a:p>
          <a:p>
            <a:pPr>
              <a:buChar char="•"/>
            </a:pPr>
            <a:r>
              <a:t>Комитет по правам человека</a:t>
            </a:r>
          </a:p>
          <a:p>
            <a:pPr>
              <a:buChar char="•"/>
            </a:pPr>
            <a:r>
              <a:t>Комитет по ликвидации дискриминации в отношении женщин</a:t>
            </a:r>
          </a:p>
          <a:p>
            <a:pPr>
              <a:buChar char="•"/>
            </a:pPr>
            <a:r>
              <a:t>Комитет по ликвидации расовой дискриминации</a:t>
            </a:r>
          </a:p>
        </p:txBody>
      </p:sp>
      <p:pic>
        <p:nvPicPr>
          <p:cNvPr id="42" name="5.png" descr="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Механизмы индивидуального общения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59536">
              <a:defRPr sz="7500"/>
            </a:lvl1pPr>
          </a:lstStyle>
          <a:p>
            <a:pPr/>
            <a:r>
              <a:t>Механизмы индивидуального общения</a:t>
            </a:r>
          </a:p>
        </p:txBody>
      </p:sp>
      <p:sp>
        <p:nvSpPr>
          <p:cNvPr id="45" name="Не ратифицировано/не принято: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lnSpc>
                <a:spcPct val="90000"/>
              </a:lnSpc>
              <a:spcBef>
                <a:spcPts val="1400"/>
              </a:spcBef>
              <a:buSzTx/>
              <a:buNone/>
              <a:defRPr sz="6000"/>
            </a:pPr>
            <a:r>
              <a:t>Не ратифицировано/не принято:</a:t>
            </a:r>
          </a:p>
          <a:p>
            <a:pPr marL="0" indent="0">
              <a:lnSpc>
                <a:spcPct val="90000"/>
              </a:lnSpc>
              <a:spcBef>
                <a:spcPts val="1400"/>
              </a:spcBef>
              <a:buChar char="•"/>
              <a:defRPr sz="6000"/>
            </a:pPr>
            <a:r>
              <a:t>Комитет по правам ребенка</a:t>
            </a:r>
          </a:p>
          <a:p>
            <a:pPr marL="0" indent="0">
              <a:lnSpc>
                <a:spcPct val="90000"/>
              </a:lnSpc>
              <a:spcBef>
                <a:spcPts val="1400"/>
              </a:spcBef>
              <a:buChar char="•"/>
              <a:defRPr sz="6000"/>
            </a:pPr>
            <a:r>
              <a:t>Комитет по экономическим, социальным и культурным правам</a:t>
            </a:r>
          </a:p>
          <a:p>
            <a:pPr marL="0" indent="0">
              <a:lnSpc>
                <a:spcPct val="90000"/>
              </a:lnSpc>
              <a:spcBef>
                <a:spcPts val="1400"/>
              </a:spcBef>
              <a:buChar char="•"/>
              <a:defRPr sz="6000"/>
            </a:pPr>
            <a:r>
              <a:t>Комитет по правам инвалидов</a:t>
            </a:r>
          </a:p>
          <a:p>
            <a:pPr marL="0" indent="0">
              <a:lnSpc>
                <a:spcPct val="90000"/>
              </a:lnSpc>
              <a:spcBef>
                <a:spcPts val="1400"/>
              </a:spcBef>
              <a:buChar char="•"/>
              <a:defRPr sz="6000"/>
            </a:pPr>
            <a:r>
              <a:t>Комитет по насильственным исчезновениям</a:t>
            </a:r>
          </a:p>
          <a:p>
            <a:pPr marL="0" indent="0">
              <a:lnSpc>
                <a:spcPct val="90000"/>
              </a:lnSpc>
              <a:spcBef>
                <a:spcPts val="1400"/>
              </a:spcBef>
              <a:buChar char="•"/>
              <a:defRPr sz="6000"/>
            </a:pPr>
            <a:r>
              <a:t>Комитет по трудящимся-мигрантам (из-за отсутствия ратификации основного договора)</a:t>
            </a:r>
          </a:p>
        </p:txBody>
      </p:sp>
      <p:pic>
        <p:nvPicPr>
          <p:cNvPr id="46" name="6.png" descr="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Механизмы запросов"/>
          <p:cNvSpPr txBox="1"/>
          <p:nvPr>
            <p:ph type="title" idx="4294967295"/>
          </p:nvPr>
        </p:nvSpPr>
        <p:spPr>
          <a:xfrm>
            <a:off x="3962400" y="-254001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Механизмы запросов</a:t>
            </a:r>
          </a:p>
        </p:txBody>
      </p:sp>
      <p:sp>
        <p:nvSpPr>
          <p:cNvPr id="49" name="Комитет против пыток…"/>
          <p:cNvSpPr txBox="1"/>
          <p:nvPr>
            <p:ph type="body" idx="4294967295"/>
          </p:nvPr>
        </p:nvSpPr>
        <p:spPr>
          <a:xfrm>
            <a:off x="3962400" y="1692275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562355" indent="-562355" defTabSz="749808">
              <a:spcBef>
                <a:spcPts val="1200"/>
              </a:spcBef>
              <a:buChar char="•"/>
              <a:defRPr sz="5200"/>
            </a:pPr>
            <a:r>
              <a:t>Комитет против пыток</a:t>
            </a:r>
          </a:p>
          <a:p>
            <a:pPr marL="562355" indent="-562355" defTabSz="749808">
              <a:spcBef>
                <a:spcPts val="1200"/>
              </a:spcBef>
              <a:buChar char="•"/>
              <a:defRPr sz="5200"/>
            </a:pPr>
            <a:r>
              <a:t>Комитет по насильственным исчезновениям</a:t>
            </a:r>
          </a:p>
          <a:p>
            <a:pPr marL="562355" indent="-562355" defTabSz="749808">
              <a:spcBef>
                <a:spcPts val="1200"/>
              </a:spcBef>
              <a:buChar char="•"/>
              <a:defRPr sz="5200"/>
            </a:pPr>
            <a:r>
              <a:t>Комитет по ликвидации дискриминации в отношении женщин</a:t>
            </a:r>
          </a:p>
          <a:p>
            <a:pPr marL="562355" indent="-562355" defTabSz="749808">
              <a:spcBef>
                <a:spcPts val="1200"/>
              </a:spcBef>
              <a:buSzTx/>
              <a:buNone/>
              <a:defRPr sz="5200"/>
            </a:pPr>
            <a:r>
              <a:t>Не ратифицировано/не принято:</a:t>
            </a:r>
          </a:p>
          <a:p>
            <a:pPr marL="562355" indent="-562355" defTabSz="749808">
              <a:spcBef>
                <a:spcPts val="1200"/>
              </a:spcBef>
              <a:buChar char="•"/>
              <a:defRPr sz="5200"/>
            </a:pPr>
            <a:r>
              <a:t>Комитет по экономическим, социальным и культурным правам (КЭСКП)</a:t>
            </a:r>
            <a:br/>
            <a:r>
              <a:t>Комитет по защите прав ребёнка (КЗПР)</a:t>
            </a:r>
          </a:p>
          <a:p>
            <a:pPr marL="562355" indent="-562355" defTabSz="749808">
              <a:spcBef>
                <a:spcPts val="1200"/>
              </a:spcBef>
              <a:buChar char="•"/>
              <a:defRPr sz="5200"/>
            </a:pPr>
            <a:r>
              <a:t>Комитет по правам людей с ограниченными возможностями (КПЛОВ)</a:t>
            </a:r>
          </a:p>
        </p:txBody>
      </p:sp>
      <p:pic>
        <p:nvPicPr>
          <p:cNvPr id="50" name="7.png" descr="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Механизмы проверки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Механизмы проверки</a:t>
            </a:r>
          </a:p>
        </p:txBody>
      </p:sp>
      <p:sp>
        <p:nvSpPr>
          <p:cNvPr id="53" name="Подкомитет ООН по предупреждению пыток (визиты в страны)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None/>
            </a:lvl1pPr>
          </a:lstStyle>
          <a:p>
            <a:pPr/>
            <a:r>
              <a:t>Подкомитет ООН по предупреждению пыток (визиты в страны)</a:t>
            </a:r>
          </a:p>
        </p:txBody>
      </p:sp>
      <p:pic>
        <p:nvPicPr>
          <p:cNvPr id="54" name="Une image contenant oiseauDescription générée automatiquement" descr="Une image contenant oiseauDescription générée automatiquemen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6975" y="5673725"/>
            <a:ext cx="13560425" cy="5857875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Целью [Факультативного] протокола является создание системы регулярных посещений независимыми международными и национальными органами мест, где люди лишены свободы, с целью предотвращения пыток и других жестоких, бесчеловечных или унижающих достоинство в"/>
          <p:cNvSpPr txBox="1"/>
          <p:nvPr/>
        </p:nvSpPr>
        <p:spPr>
          <a:xfrm>
            <a:off x="5006975" y="5740396"/>
            <a:ext cx="13560425" cy="5669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Целью [Факультативного] протокола является создание системы регулярных посещений независимыми международными и национальными органами мест, где люди лишены свободы, с целью предотвращения пыток и других жестоких, бесчеловечных или унижающих достоинство видов обращения и наказания».</a:t>
            </a:r>
          </a:p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  <a:p>
            <a:pPr>
              <a:defRPr i="1">
                <a:latin typeface="+mj-lt"/>
                <a:ea typeface="+mj-ea"/>
                <a:cs typeface="+mj-cs"/>
                <a:sym typeface="Calibri"/>
              </a:defRPr>
            </a:pPr>
            <a:r>
              <a:t>Статья 1 Факультативного протокола к Конвенции против пыток и других жестоких, бесчеловечных или унижающих достоинство видов обращения и наказания (ФПКПП)</a:t>
            </a:r>
          </a:p>
          <a:p>
            <a:pPr>
              <a:defRPr i="1">
                <a:latin typeface="+mj-lt"/>
                <a:ea typeface="+mj-ea"/>
                <a:cs typeface="+mj-cs"/>
                <a:sym typeface="Calibri"/>
              </a:defRPr>
            </a:pPr>
            <a:r>
              <a:t>  </a:t>
            </a:r>
          </a:p>
        </p:txBody>
      </p:sp>
      <p:pic>
        <p:nvPicPr>
          <p:cNvPr id="56" name="8.png" descr="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6" tIns="91436" rIns="91436" bIns="91436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6" tIns="91436" rIns="91436" bIns="91436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6" tIns="91436" rIns="91436" bIns="91436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6" tIns="91436" rIns="91436" bIns="91436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