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57" r:id="rId4"/>
    <p:sldId id="279" r:id="rId5"/>
    <p:sldId id="275" r:id="rId6"/>
    <p:sldId id="267" r:id="rId7"/>
    <p:sldId id="276" r:id="rId8"/>
    <p:sldId id="258" r:id="rId9"/>
    <p:sldId id="277" r:id="rId10"/>
    <p:sldId id="270" r:id="rId11"/>
    <p:sldId id="261" r:id="rId12"/>
    <p:sldId id="263" r:id="rId13"/>
    <p:sldId id="278" r:id="rId14"/>
    <p:sldId id="259" r:id="rId15"/>
    <p:sldId id="273" r:id="rId16"/>
    <p:sldId id="266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9"/>
    <p:restoredTop sz="94720"/>
  </p:normalViewPr>
  <p:slideViewPr>
    <p:cSldViewPr snapToGrid="0" snapToObjects="1">
      <p:cViewPr varScale="1">
        <p:scale>
          <a:sx n="105" d="100"/>
          <a:sy n="105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265CF-894C-7640-AC2D-00010B331B1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AFC24-6AEE-304C-87CC-0268005A3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2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501EB-7253-214D-BE52-646E5C067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FFCFE7-1A7D-B541-BFF3-F521EC3D1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52FB1-77DA-2547-AF36-EED785BD5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E19392-270D-2E48-A6B5-40813AFE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F2503-B65D-E344-A481-22F4A3B1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47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3E409-16D7-EE4F-A6F4-E07101E8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3D6420-5C24-8A44-8CFC-82E839BE8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073433-0107-434F-A14C-DB97041D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D8DB67-CFDB-864A-A465-BD3638B8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562CA2-A59F-C247-8A7B-280BFB34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3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E4B0A5-995F-0647-9A34-4E310CEF64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5BF124-FECE-B64F-9A87-9222F9E93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4289F-EEFD-AA47-A6A7-BC4BC9E7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BF87E5-A6FD-E841-9DB1-34F6B5A04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6E81CC-CD5E-4646-9519-2696F7FB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38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5E475-E849-AA4F-B084-5786BE88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7C548F-207F-9C4F-A548-1692EE352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43F02-C02B-E141-A900-6E9CE9D2C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4EDC8D-C33B-3447-8735-3FCD0C256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C540E4-C7D3-824E-8CC8-2A982DF2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4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03E2C-E6D7-A84A-97B8-48411F71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CF57AF-69AB-9048-8D83-92D30A75E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067807-0184-0B4F-8963-D36AD82D4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CCBE03-DF73-DA47-ACB0-18C9F011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E67F8D-6F16-4541-8021-A9E45BEB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0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36D14-4CD3-6C41-A2F2-6CB7621D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EF694F-8DD6-BC49-8126-3987935F1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5FBBB1-03BE-E249-BA34-4D274D8B8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53F6EC-30E5-4445-B4F8-F363E1E8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46CA75-8919-9945-931F-0DDFF495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5F58D4-5C03-3240-B3BF-3C5D6C08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81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8F89D-1D58-6F44-B9B7-DCAAA8B1E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BCD9CF-E20D-804A-B9CB-C414F57BE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0BBCFB-EAB0-8340-94FF-8A37500DE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62D3397-8B66-5544-B3D8-C23415D7E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6CD7E5-D139-9349-BD6C-88C556B7A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FE5D7A-5884-F346-82ED-2C4F9C0F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77C33BB-DFBD-DA47-8631-BA862DDF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E9BD56-CB97-7C42-AEFB-218C21F3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6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815A6-A97A-F24B-9B80-86FFCC67C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49FC9F-9D8C-B445-9108-36AB8E7D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3D30D5-A5DC-154D-BA94-EFE972038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8D59C4-6383-EF48-B277-C61A11AD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80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16B338-8407-7A4E-9891-5ACA69185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7D26408-32A7-0E48-AD07-E8FA8680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F3B6F3-6697-4C46-B996-28B12C6A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8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290D0-3952-E549-BF33-A7305FDC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C58D0-D8A1-7140-B2BE-F7C93DCF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780EEF-CFD8-644A-B86D-52484E526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D4AB82-FE61-2C42-9E84-51C67194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51EA1A-AA74-8B45-8B6B-8A5099068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9CB6C0-A24F-8544-8CB8-3F2A238A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4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258A4-3176-844D-A102-4B623038D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BEC14F-9000-E743-BABF-B1502D55B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C2A650-9C8D-9C45-B5A6-EDD79926E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8BC685-2567-9840-9F25-016F532A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4AEE85-6CF0-B940-AE5C-73831CE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1508FD-A9C6-0C4B-88E5-F8F45C88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4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CBD514-37D2-4D4F-B0E2-D61D26C43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1550D8-177F-9545-93B7-1811F4209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5F3DCD-B0FF-E04E-9583-0891C26D0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0319-6806-1249-84D1-5ECEC8C9AFF8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1CF51E-B652-B041-A1C9-5D1DBE2F4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866EFD-9112-0246-A6D2-31E45851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7AE5-6294-7F49-8D51-1181011B3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0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engrinews.kz/article/seksualnyie-domogatelstva-na-rabote-chto-delat-769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.sud.kz/taldau/generalization?code=3434&amp;lang=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716.kz/posts/326-melkoe-huliganstvo-administrativnoe-pravonarushenie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E8DA3-1B1C-494F-9873-9E9F0B63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34981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«Доказательство и доказывание по статьям Уголовного кодекса и Кодекса об административных правонарушениях Республики Казахстан, несущим в себе элементы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харассмента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(сексуального домогательства)»</a:t>
            </a: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40EA56-9504-2E4D-9479-C07DE5FF9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8032"/>
            <a:ext cx="9144000" cy="1463040"/>
          </a:xfrm>
        </p:spPr>
        <p:txBody>
          <a:bodyPr>
            <a:noAutofit/>
          </a:bodyPr>
          <a:lstStyle/>
          <a:p>
            <a:pPr algn="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первичного анализа материалов для исследования, подготовка и написание первого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драфта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представление его в рамках Круглого стола, участие в обсуждении представленного материала и использование комментариев, приведенных на Круглом столе для продолжения исследования.</a:t>
            </a:r>
          </a:p>
          <a:p>
            <a:pPr algn="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Алматинской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городской коллегии адвокатов Боханова Эльвира  </a:t>
            </a:r>
          </a:p>
        </p:txBody>
      </p:sp>
    </p:spTree>
    <p:extLst>
      <p:ext uri="{BB962C8B-B14F-4D97-AF65-F5344CB8AC3E}">
        <p14:creationId xmlns:p14="http://schemas.microsoft.com/office/powerpoint/2010/main" val="369732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AB1DA-67F6-544E-B028-18C8154B7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60589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законодательства</a:t>
            </a:r>
            <a:endParaRPr lang="ru-RU" sz="2000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9B3F00-F793-C64E-A23F-2DEF752B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725714"/>
            <a:ext cx="5157787" cy="957943"/>
          </a:xfrm>
        </p:spPr>
        <p:txBody>
          <a:bodyPr/>
          <a:lstStyle/>
          <a:p>
            <a:pPr algn="ctr"/>
            <a:r>
              <a:rPr lang="ru-RU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Действующая редакция 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7248A1-02AE-3543-A3BA-24E4F6635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393371"/>
            <a:ext cx="5157787" cy="4796292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РК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РК об административных правонарушениях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процессуальный кодекс РК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Уголовно-процессуальный кодекс РК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BFDFE-8318-C24B-B329-298FC6DD1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725714"/>
            <a:ext cx="5183188" cy="957943"/>
          </a:xfrm>
        </p:spPr>
        <p:txBody>
          <a:bodyPr/>
          <a:lstStyle/>
          <a:p>
            <a:pPr algn="ctr"/>
            <a:r>
              <a:rPr lang="ru-RU" sz="2000" b="0" i="1" dirty="0"/>
              <a:t>Необходимо внесение изменений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E3BB7F7-3791-0C41-8A21-4815341D5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393371"/>
            <a:ext cx="5183188" cy="47962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Уголовный кодекс РК и привести его в соответствие с международными стандартами и включить в него понятие «сексуальное домогательство».</a:t>
            </a:r>
            <a:r>
              <a:rPr lang="ru-RU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КоАП РК и привести его в соответствие с международными стандартами, дополнить отдельной статьей  о сексуальных домогательствах на рабочем месте.</a:t>
            </a:r>
            <a:r>
              <a:rPr lang="ru-RU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пункт 2 статьи 852 КоАП РК подпунктом «6)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международными органами, созданными в соответствии с международными договорами, ратифицированными Республикой Казахстан, решений по индивидуальным жалобам».</a:t>
            </a:r>
            <a:r>
              <a:rPr lang="ru-RU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пункт 3 статьи 455 ГПК РК подпунктом «4) принятие международными органами, созданными в соответствии с международными договорами, ратифицированными Республикой Казахстан, решений по индивидуальным жалобам».</a:t>
            </a:r>
            <a:r>
              <a:rPr lang="ru-RU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пункт 2 статьи 499 УПК РК подпунктом «8) принятие международными органами, созданными в соответствии с международными договорами, ратифицированными Республикой Казахстан, решений по индивидуальным жалобам».</a:t>
            </a:r>
            <a:r>
              <a:rPr lang="ru-RU" sz="1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5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99F1D0-89E3-E74C-AB79-807663141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67543"/>
            <a:ext cx="5157787" cy="4622120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 КС РК №6 от 05 ноября 2009 года «Об официальном толковании норм статьи 4 Конституции РК применительно к порядку исполнения решений международных организаций и их органов».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 ВС РК №1 от 10 июля 2008 года «О применении норм международных договоров Республики Казахстан»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 ВС РК № 4 от 11 мая 2007 года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некоторых вопросах квалификации преступлений, связанных с изнасилованием и иными насильственными действиями сексуального характера»</a:t>
            </a:r>
          </a:p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72E94B1-C16E-AA41-A6E2-07DEFC958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567544"/>
            <a:ext cx="5183188" cy="4622120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пункт 2 НП КС РК №6 от 05.11.2009 года и изложить в следующей редакции «Решения международных органов, созданных в соответствии с международными договорами, ратифицированными Республикой Казахстан, по индивидуальным жалобам имеют обязательный характер».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пункт 16 НП ВС РК №1 от 10 июля 2008 года «Решения международных органов, созданных в соответствии с международными договорами, ратифицированными Республикой Казахстан, по индивидуальным жалобам имеют обязательный характер».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 ВС РК от 11 мая 2007 года № 4 привести в соответствие с международными стандартами и определить квалифицирующие признаки «сексуального домогательства».</a:t>
            </a:r>
          </a:p>
          <a:p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58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99BB095A-817B-6347-B55F-0A3D26D82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16864"/>
            <a:ext cx="10515600" cy="53600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имеющегося законодательства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предотвращении и борьбе с насилием в отношении женщин и насилием в семье не ратифицирована.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11 Замечания общего порядка №33: «Хотя при рассмотрении индивидуальных сообщений Комитет по правам человека не выступает в роли судебного органа как такового, Соображениям, распространяемым Комитетом согласно Факультативному протоколу, присущи некоторые основные черты судебного решения. Они принимаются в духе, присущем судебному разбирательству, включая беспристрастность и независимость членов Комитета, взвешенное толкование формулировок Пакта и окончательный характер принимаемых решений».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исполнение решений зависит от доброй воли государств-участников соответствующего договора и продолжающихся дискуссий в отношении юридической силы Соображений или Мнений этих органов.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419 УК РК  «Заведомо ложный донос» от потерпевшего требует подписание предупреждения об ответственности за ложный донос, однако, такое предупреждение может фактически являться препятствием для реализации их права на доступ к правосудию.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сведений о привлекаемом лице для подачи жалобы в порядке частного обвинения является основанием для возврата жалобы, жалобы при поступлении в органы дознания, следствия направляются в суд. Прокуратура своими правомочиями в силу ч. 4 ст.32 УПК пренебрегает.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Самостоятельный сбор доказательств потерпевшими затруднителен в силу ограниченных ресурсов, отсутствием доказательств, свидетелей.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701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BEC90B8-8031-604C-870A-33470F88CA91}"/>
              </a:ext>
            </a:extLst>
          </p:cNvPr>
          <p:cNvSpPr/>
          <p:nvPr/>
        </p:nvSpPr>
        <p:spPr>
          <a:xfrm>
            <a:off x="560832" y="-356651"/>
            <a:ext cx="109971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Сексуальные домогательства — это преследования сексуального характера: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физические: неприятные или нежелательные для женщины действия и предложения: похлопывания по любой части тела, пощипывание, поглаживание, объятия и поцелуи, ласки или любые другие подобные физические контакты;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вербальные: нежелательные просьбы и требования сексуального характера, включая требование свиданий, когда явно или скрыто могут обещаться выгоды или негативные последствия по службе. Словесные оскорбления или шутки сексуального характера, неприятные женщине: высказывания о национальности, расовой принадлежности, фигуре или внешнем виде; «сальные» анекдоты; пошлые высказывания; намеки или действия;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невербальные: многозначительные взгляды, оскорбительные или неприличные звуки,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присвистывание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непристойные жесты;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психологическое насилие: создание устрашающей, враждебной, невыносимой или оскорбительной рабочей обстановки путем неприятных или нежелательных для служащих разговоров, предложений, просьб, требований, физических контактов или проявлений внимания, сексуального или иного неподобающего содержания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(Сексуальные домогательства на работе. Что делать? 26 апреля 2018 года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https://tengrinews.kz/article/seksualnyie-domogatelstva-na-rabote-chto-delat-769/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72157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65C6B-C948-6948-A5E5-0DCBD786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298446" y="2688334"/>
            <a:ext cx="5827775" cy="1840994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 и доказывание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7B6AA-135F-2144-9906-EA2EEC35B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53440"/>
            <a:ext cx="5181600" cy="5323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2DD2BF1-A64C-4F4C-8BEB-4F1377BB3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894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27A8C-B46A-5B49-A730-13B306AE0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20"/>
            <a:ext cx="10515600" cy="108508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доказательств (адвокатский запрос, акт опроса лиц, акт осмотра места, акт осмотра и (или) получения предмета, письменное заявление –согласие владельца помещения, предмета, обеспечение доказательств, заключение специалиста, список свидетелей, обращение в ПО, прокуратуру об установлении лиц, предоставление анкетных данных).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C517029B-190C-F84B-B0DE-5472DF1A1D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47104" y="1207007"/>
            <a:ext cx="4498848" cy="5421059"/>
          </a:xfrm>
        </p:spPr>
      </p:pic>
      <p:pic>
        <p:nvPicPr>
          <p:cNvPr id="20" name="Объект 19">
            <a:extLst>
              <a:ext uri="{FF2B5EF4-FFF2-40B4-BE49-F238E27FC236}">
                <a16:creationId xmlns:a16="http://schemas.microsoft.com/office/drawing/2014/main" id="{53458D46-E43F-8A4A-929D-6E2A45E981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33856" y="1207006"/>
            <a:ext cx="4754880" cy="5421059"/>
          </a:xfrm>
        </p:spPr>
      </p:pic>
    </p:spTree>
    <p:extLst>
      <p:ext uri="{BB962C8B-B14F-4D97-AF65-F5344CB8AC3E}">
        <p14:creationId xmlns:p14="http://schemas.microsoft.com/office/powerpoint/2010/main" val="2535396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112A24D3-4998-304B-B933-ADEADAC5C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914"/>
            <a:ext cx="10515600" cy="5666958"/>
          </a:xfrm>
        </p:spPr>
        <p:txBody>
          <a:bodyPr>
            <a:normAutofit fontScale="70000" lnSpcReduction="20000"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РК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ликвидации всех форм дискриминации в отношении женщин</a:t>
            </a: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УК, УПК, КоАП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 РК "О браке (супружестве) и семье"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 РК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РК "О здоровье народа и системе здравоохранения"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 РК "О государственных гарантиях равных прав и равных возможностей мужчин и женщин"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 РК "О профилактике бытового насилия"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 РК "О внесении изменений и дополнений в некоторые законодательные акты Республики Казахстан по вопросам противодействия бытовому насилию"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РК от 6 декабря 2016 года № 384 «Об утверждении Концепции семейной и гендерной политики в Республике Казахстан до 2030 года»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 ВС РК от 11 мая 2007 года № 4 «О некоторых вопросах квалификации преступлений, связанных с изнасилованием и иными насильственными действиями сексуального характера»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 ВС РК от 12 января 2009 года № 3  «О судебной практике по делам о хулиганстве»</a:t>
            </a:r>
          </a:p>
          <a:p>
            <a:pPr fontAlgn="base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 ВС РК от 13 от 25 декабря 2006 года «О судебной практике по делам частного обвинения»</a:t>
            </a:r>
          </a:p>
          <a:p>
            <a:pPr fontAlgn="base"/>
            <a:endParaRPr lang="ru-RU" dirty="0"/>
          </a:p>
          <a:p>
            <a:pPr fontAlgn="base"/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26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94C746-01F4-2845-9B20-066234012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71886"/>
            <a:ext cx="10515600" cy="972457"/>
          </a:xfrm>
        </p:spPr>
        <p:txBody>
          <a:bodyPr/>
          <a:lstStyle/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2404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9D550-BA26-F546-B0CD-9813E69C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66395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Диспозиции статей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57FE33-5459-DF47-8596-3877BCD3B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731521"/>
            <a:ext cx="5157787" cy="414527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123 УК РК </a:t>
            </a:r>
            <a:endParaRPr lang="ru-RU" sz="2000" b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F56AA-1951-6144-9E21-C017E2310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14272"/>
            <a:ext cx="5157787" cy="4775391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Понуждение лица к половому сношению, мужеложству, лесбиянству или совершению иных действий сексуального характера путем шантажа, угрозы уничтожением, повреждением или изъятием имущества либо с использованием материальной или иной зависимости потерпевшего (потерпевшей) </a:t>
            </a:r>
          </a:p>
          <a:p>
            <a:pPr algn="just"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преступлениям средней тяжести (статья 11 УК РК).</a:t>
            </a: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обвинение, жалоба в порядке статьи 408 УПК РК</a:t>
            </a:r>
          </a:p>
          <a:p>
            <a:pPr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425EC7D-B152-424F-BACE-05D3E1646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731521"/>
            <a:ext cx="5183188" cy="414527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434 КоАП РК </a:t>
            </a:r>
            <a:endParaRPr lang="ru-RU" sz="2000" b="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6D863D-D2E3-8647-BFFF-D4648588F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6040" y="1414272"/>
            <a:ext cx="5183188" cy="4775391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Мелкое хулиганство, то есть нецензурная брань в общественных местах, оскорбительное приставание к физическим лицам, осквернение жилых помещений и другие подобные действия, выражающие неуважение к окружающим, нарушающие общественный порядок и спокойствие физических лиц,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у органов внутренних дел, органов военной полиции ВС РК о правонарушениях, совершенных военнослужащими, военнообязанными, призванными на сборы, и лицами, управляющими транспортными средствами ВС РК, других войск и воинских формирований РК, органов военной полиции КНБ РК о правонарушениях, совершенных лицами, управляющими транспортными средствами специальных государственных органов(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804 КоАП РК) </a:t>
            </a:r>
          </a:p>
        </p:txBody>
      </p:sp>
    </p:spTree>
    <p:extLst>
      <p:ext uri="{BB962C8B-B14F-4D97-AF65-F5344CB8AC3E}">
        <p14:creationId xmlns:p14="http://schemas.microsoft.com/office/powerpoint/2010/main" val="18323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3986E-D756-9E49-8638-82DE30C7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практика по ст. 123 Уголовного Кодекса Республики Казахстан (Понуждение к половому сношению, мужеложству, лесбиянству или иным действиям сексуального характера)</a:t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B83E7B-EB5B-CD42-868B-2334EC755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16735"/>
            <a:ext cx="11010836" cy="1188339"/>
          </a:xfrm>
        </p:spPr>
        <p:txBody>
          <a:bodyPr>
            <a:normAutofit fontScale="62500" lnSpcReduction="20000"/>
          </a:bodyPr>
          <a:lstStyle/>
          <a:p>
            <a:endParaRPr lang="ru-RU" sz="1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обобщения </a:t>
            </a:r>
            <a:r>
              <a:rPr lang="ru-RU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судебнои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практики </a:t>
            </a:r>
            <a:r>
              <a:rPr lang="ru-RU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" sz="28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office.sud.kz</a:t>
            </a:r>
            <a:r>
              <a:rPr lang="en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" sz="28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forumTaldau</a:t>
            </a:r>
            <a:r>
              <a:rPr lang="en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" sz="28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forum.xhtml?view</a:t>
            </a:r>
            <a:r>
              <a:rPr lang="en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" sz="28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generalization&amp;category</a:t>
            </a:r>
            <a:r>
              <a:rPr lang="en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=10&amp;content=</a:t>
            </a:r>
            <a:r>
              <a:rPr lang="en" sz="28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classes&amp;article</a:t>
            </a:r>
            <a:r>
              <a:rPr lang="en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=1123</a:t>
            </a:r>
            <a:r>
              <a:rPr lang="ru-RU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D13D411-78F5-4147-A0F3-6C131E668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43328"/>
            <a:ext cx="11120564" cy="39463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статистическим данным за 10 месяцев 2015 года судами республики по ст.123 УК РК рассмотрено всего лишь одно уголовное дело.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приговором СМУС ЮКО от 13.10.2015 г. в отношении В.,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преданныи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суду по п.3 ч. 3 ст. 121, п. 3 ч. 3 ст. 120 УК РК, признан виновным в совершении уголовного правонарушения, предусмотренного ст. 123 УК РК, по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назначено наказание в виде ограничения свободы сроком на 1 год.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наличие всего лишь одного рассмотренного уголовного дела по ст.123 УК не дает оснований для выводов 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правоприменительнои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практике и возникающих проблемных вопросов, требующих разрешения.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причине не представляется возможным отразить судебную практику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рассматриваемои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категории уголовных дел, различия в применении законодательства судами, влекущие нарушение единства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практики, ошибки, допускаемые судами, статистические данные, свидетельствующие о проблемах применения материального и процессуального закона, изменения в законодательстве. </a:t>
            </a:r>
          </a:p>
          <a:p>
            <a:pPr algn="just"/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26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F1D3E4-A2BE-294F-AAE8-C5A43747596D}"/>
              </a:ext>
            </a:extLst>
          </p:cNvPr>
          <p:cNvSpPr txBox="1"/>
          <p:nvPr/>
        </p:nvSpPr>
        <p:spPr>
          <a:xfrm>
            <a:off x="1402080" y="1207008"/>
            <a:ext cx="91683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суда: «Исследовав доказательства, суд находит, что Н. оказывая психическое давление на Н. как средство заставить ее уступить сексуальным домогательствам , таким образом нарушая ее право на половую свободу. Оконченным данное преступление будет считаться с момента понуждения к действиям сексуального характера.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преступления, предусмотренного ст. 123 УК, является половая свобода – при понуждении к половому сношению или совершению иных действий сексуального характера путем шантажа вступить с ним в половую связь сопровождается угрозой разглашения сведений, порочащих жертву, репутация которой для неё дорога.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опасность данного преступления заключается в психическом давлении на жертву, как средство заставить её уступить сексуальным домогательствам, таким образом, нарушается право личности на половую свободу».</a:t>
            </a:r>
          </a:p>
        </p:txBody>
      </p:sp>
    </p:spTree>
    <p:extLst>
      <p:ext uri="{BB962C8B-B14F-4D97-AF65-F5344CB8AC3E}">
        <p14:creationId xmlns:p14="http://schemas.microsoft.com/office/powerpoint/2010/main" val="159863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31115-AEC8-D348-8035-1EC29C35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2061083"/>
          </a:xfrm>
        </p:spPr>
        <p:txBody>
          <a:bodyPr>
            <a:noAutofit/>
          </a:bodyPr>
          <a:lstStyle/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ликвидации дискриминации в отношении женщин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docstore.ohchr.org</a:t>
            </a:r>
            <a:r>
              <a:rPr lang="e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SelfServices</a:t>
            </a:r>
            <a:r>
              <a:rPr lang="e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FilesHandler.ashx?enc</a:t>
            </a:r>
            <a:r>
              <a:rPr lang="e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=6QkG1d%2FPPRiCAqhKb7yhsglff%2FiazrVw%2BcyfdY9GxZ7jWkrPL8NBAS219PGHwyXtZHmL8oYsT8780gv2F0GxhqZhgrRxeMWAtO%2BwzaPs4%2FWNNIUiwUjilTfO4p0EE%2FdEGVzJoEZGJxHbGc2Fm4YT8w%3D%3D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2C0ED7-A05F-CD45-93F3-93ADBDE6E2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21664" y="1690688"/>
            <a:ext cx="10233724" cy="4498975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ООН по ликвидации дискриминации в отношении женщин, рассмотрев жалобу жительницы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Костанайской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Анны Белоусовой о сексуальном домогательстве, призвал власти Казахстана восстановить нарушенные права, предоставив ей «соответствующее возмещение, включая надлежащую финансовую компенсацию за моральный и материальный ущерб».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правовые возможности автора Сообщения по выполнению Мнений КЛДЖ ООН на этом были исчерпаны, Мнения в этой части выполнены не были.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94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A100F74-1FD0-6945-BBEA-1CF12290A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38553"/>
              </p:ext>
            </p:extLst>
          </p:nvPr>
        </p:nvGraphicFramePr>
        <p:xfrm>
          <a:off x="838200" y="682172"/>
          <a:ext cx="11165116" cy="1960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0762">
                  <a:extLst>
                    <a:ext uri="{9D8B030D-6E8A-4147-A177-3AD203B41FA5}">
                      <a16:colId xmlns:a16="http://schemas.microsoft.com/office/drawing/2014/main" val="2317744458"/>
                    </a:ext>
                  </a:extLst>
                </a:gridCol>
                <a:gridCol w="213232">
                  <a:extLst>
                    <a:ext uri="{9D8B030D-6E8A-4147-A177-3AD203B41FA5}">
                      <a16:colId xmlns:a16="http://schemas.microsoft.com/office/drawing/2014/main" val="1049116614"/>
                    </a:ext>
                  </a:extLst>
                </a:gridCol>
                <a:gridCol w="472819">
                  <a:extLst>
                    <a:ext uri="{9D8B030D-6E8A-4147-A177-3AD203B41FA5}">
                      <a16:colId xmlns:a16="http://schemas.microsoft.com/office/drawing/2014/main" val="1135932056"/>
                    </a:ext>
                  </a:extLst>
                </a:gridCol>
                <a:gridCol w="556259">
                  <a:extLst>
                    <a:ext uri="{9D8B030D-6E8A-4147-A177-3AD203B41FA5}">
                      <a16:colId xmlns:a16="http://schemas.microsoft.com/office/drawing/2014/main" val="93194376"/>
                    </a:ext>
                  </a:extLst>
                </a:gridCol>
                <a:gridCol w="630426">
                  <a:extLst>
                    <a:ext uri="{9D8B030D-6E8A-4147-A177-3AD203B41FA5}">
                      <a16:colId xmlns:a16="http://schemas.microsoft.com/office/drawing/2014/main" val="3853394275"/>
                    </a:ext>
                  </a:extLst>
                </a:gridCol>
                <a:gridCol w="494451">
                  <a:extLst>
                    <a:ext uri="{9D8B030D-6E8A-4147-A177-3AD203B41FA5}">
                      <a16:colId xmlns:a16="http://schemas.microsoft.com/office/drawing/2014/main" val="1248972951"/>
                    </a:ext>
                  </a:extLst>
                </a:gridCol>
                <a:gridCol w="679871">
                  <a:extLst>
                    <a:ext uri="{9D8B030D-6E8A-4147-A177-3AD203B41FA5}">
                      <a16:colId xmlns:a16="http://schemas.microsoft.com/office/drawing/2014/main" val="784743218"/>
                    </a:ext>
                  </a:extLst>
                </a:gridCol>
                <a:gridCol w="679871">
                  <a:extLst>
                    <a:ext uri="{9D8B030D-6E8A-4147-A177-3AD203B41FA5}">
                      <a16:colId xmlns:a16="http://schemas.microsoft.com/office/drawing/2014/main" val="2754464165"/>
                    </a:ext>
                  </a:extLst>
                </a:gridCol>
                <a:gridCol w="679871">
                  <a:extLst>
                    <a:ext uri="{9D8B030D-6E8A-4147-A177-3AD203B41FA5}">
                      <a16:colId xmlns:a16="http://schemas.microsoft.com/office/drawing/2014/main" val="2939574862"/>
                    </a:ext>
                  </a:extLst>
                </a:gridCol>
                <a:gridCol w="679871">
                  <a:extLst>
                    <a:ext uri="{9D8B030D-6E8A-4147-A177-3AD203B41FA5}">
                      <a16:colId xmlns:a16="http://schemas.microsoft.com/office/drawing/2014/main" val="3935201512"/>
                    </a:ext>
                  </a:extLst>
                </a:gridCol>
                <a:gridCol w="457368">
                  <a:extLst>
                    <a:ext uri="{9D8B030D-6E8A-4147-A177-3AD203B41FA5}">
                      <a16:colId xmlns:a16="http://schemas.microsoft.com/office/drawing/2014/main" val="969991916"/>
                    </a:ext>
                  </a:extLst>
                </a:gridCol>
                <a:gridCol w="1010315">
                  <a:extLst>
                    <a:ext uri="{9D8B030D-6E8A-4147-A177-3AD203B41FA5}">
                      <a16:colId xmlns:a16="http://schemas.microsoft.com/office/drawing/2014/main" val="3570492697"/>
                    </a:ext>
                  </a:extLst>
                </a:gridCol>
              </a:tblGrid>
              <a:tr h="2164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Номер строки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Остаток жалоб на начало отчетного  периода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Поступило жалоб за отчетный период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из них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Количество жалоб, несоответствующих требованиям ч.1  ст.ст.408, 409  УПК РК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Возвращено заявителю без рассмотрения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вынесено постановлений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33792"/>
                  </a:ext>
                </a:extLst>
              </a:tr>
              <a:tr h="770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поступило из органов следствия, дознания, прокуратуры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поступило из других судов по территориальности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принятии жалобы к своему производству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 об отказе в принятии жалобы к своему производству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передаче жалобы по подследственности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передаче жалобы по подсудности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extLst>
                  <a:ext uri="{0D108BD9-81ED-4DB2-BD59-A6C34878D82A}">
                    <a16:rowId xmlns:a16="http://schemas.microsoft.com/office/drawing/2014/main" val="2669019970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1503439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ВСЕГО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120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10360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6727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4847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381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2512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6448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814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144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6011734"/>
                  </a:ext>
                </a:extLst>
              </a:tr>
              <a:tr h="389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Понуждение к половому сношению, мужеложству, лесбиянству или иным действиям сексуального характера (ст.123 УК РК)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0613588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Прочие дела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14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419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47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289209"/>
                  </a:ext>
                </a:extLst>
              </a:tr>
            </a:tbl>
          </a:graphicData>
        </a:graphic>
      </p:graphicFrame>
      <p:sp>
        <p:nvSpPr>
          <p:cNvPr id="3" name="Text Box 1">
            <a:extLst>
              <a:ext uri="{FF2B5EF4-FFF2-40B4-BE49-F238E27FC236}">
                <a16:creationId xmlns:a16="http://schemas.microsoft.com/office/drawing/2014/main" id="{68485F5C-20A2-514B-AA6B-418C3F19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3700" y="4477601"/>
            <a:ext cx="88900" cy="11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8790B7-C700-874C-BF4F-D020C15A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2171"/>
            <a:ext cx="10515600" cy="174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за 2018-2020 годы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4B337ADD-FC7C-A24E-8E0C-0BD30B5BD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157088"/>
              </p:ext>
            </p:extLst>
          </p:nvPr>
        </p:nvGraphicFramePr>
        <p:xfrm>
          <a:off x="787400" y="2801259"/>
          <a:ext cx="11215918" cy="1644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3078">
                  <a:extLst>
                    <a:ext uri="{9D8B030D-6E8A-4147-A177-3AD203B41FA5}">
                      <a16:colId xmlns:a16="http://schemas.microsoft.com/office/drawing/2014/main" val="1514448686"/>
                    </a:ext>
                  </a:extLst>
                </a:gridCol>
                <a:gridCol w="225364">
                  <a:extLst>
                    <a:ext uri="{9D8B030D-6E8A-4147-A177-3AD203B41FA5}">
                      <a16:colId xmlns:a16="http://schemas.microsoft.com/office/drawing/2014/main" val="3503042315"/>
                    </a:ext>
                  </a:extLst>
                </a:gridCol>
                <a:gridCol w="499718">
                  <a:extLst>
                    <a:ext uri="{9D8B030D-6E8A-4147-A177-3AD203B41FA5}">
                      <a16:colId xmlns:a16="http://schemas.microsoft.com/office/drawing/2014/main" val="253647996"/>
                    </a:ext>
                  </a:extLst>
                </a:gridCol>
                <a:gridCol w="587906">
                  <a:extLst>
                    <a:ext uri="{9D8B030D-6E8A-4147-A177-3AD203B41FA5}">
                      <a16:colId xmlns:a16="http://schemas.microsoft.com/office/drawing/2014/main" val="309300537"/>
                    </a:ext>
                  </a:extLst>
                </a:gridCol>
                <a:gridCol w="666292">
                  <a:extLst>
                    <a:ext uri="{9D8B030D-6E8A-4147-A177-3AD203B41FA5}">
                      <a16:colId xmlns:a16="http://schemas.microsoft.com/office/drawing/2014/main" val="1945695251"/>
                    </a:ext>
                  </a:extLst>
                </a:gridCol>
                <a:gridCol w="522582">
                  <a:extLst>
                    <a:ext uri="{9D8B030D-6E8A-4147-A177-3AD203B41FA5}">
                      <a16:colId xmlns:a16="http://schemas.microsoft.com/office/drawing/2014/main" val="1659227965"/>
                    </a:ext>
                  </a:extLst>
                </a:gridCol>
                <a:gridCol w="718550">
                  <a:extLst>
                    <a:ext uri="{9D8B030D-6E8A-4147-A177-3AD203B41FA5}">
                      <a16:colId xmlns:a16="http://schemas.microsoft.com/office/drawing/2014/main" val="629736905"/>
                    </a:ext>
                  </a:extLst>
                </a:gridCol>
                <a:gridCol w="718550">
                  <a:extLst>
                    <a:ext uri="{9D8B030D-6E8A-4147-A177-3AD203B41FA5}">
                      <a16:colId xmlns:a16="http://schemas.microsoft.com/office/drawing/2014/main" val="1993204965"/>
                    </a:ext>
                  </a:extLst>
                </a:gridCol>
                <a:gridCol w="718550">
                  <a:extLst>
                    <a:ext uri="{9D8B030D-6E8A-4147-A177-3AD203B41FA5}">
                      <a16:colId xmlns:a16="http://schemas.microsoft.com/office/drawing/2014/main" val="2288991061"/>
                    </a:ext>
                  </a:extLst>
                </a:gridCol>
                <a:gridCol w="718550">
                  <a:extLst>
                    <a:ext uri="{9D8B030D-6E8A-4147-A177-3AD203B41FA5}">
                      <a16:colId xmlns:a16="http://schemas.microsoft.com/office/drawing/2014/main" val="1297612274"/>
                    </a:ext>
                  </a:extLst>
                </a:gridCol>
                <a:gridCol w="483389">
                  <a:extLst>
                    <a:ext uri="{9D8B030D-6E8A-4147-A177-3AD203B41FA5}">
                      <a16:colId xmlns:a16="http://schemas.microsoft.com/office/drawing/2014/main" val="679590665"/>
                    </a:ext>
                  </a:extLst>
                </a:gridCol>
                <a:gridCol w="483389">
                  <a:extLst>
                    <a:ext uri="{9D8B030D-6E8A-4147-A177-3AD203B41FA5}">
                      <a16:colId xmlns:a16="http://schemas.microsoft.com/office/drawing/2014/main" val="2031740691"/>
                    </a:ext>
                  </a:extLst>
                </a:gridCol>
              </a:tblGrid>
              <a:tr h="1393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Номер строки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Остаток жалоб на начало отчетного  периода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Поступило жалоб за отчетный период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из них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Количество жалоб, несоответствующих требованиям ч.1  ст.ст.408, 409  УПК РК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Возвращено заявителю без рассмотрения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вынесено постановлений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466617"/>
                  </a:ext>
                </a:extLst>
              </a:tr>
              <a:tr h="761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поступило из органов следствия, дознания, прокуратуры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поступило из других судов по территориальности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принятии жалобы к своему производству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 об отказе в принятии жалобы к своему производству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передаче жалобы по подследственности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передаче жалобы по подсудности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extLst>
                  <a:ext uri="{0D108BD9-81ED-4DB2-BD59-A6C34878D82A}">
                    <a16:rowId xmlns:a16="http://schemas.microsoft.com/office/drawing/2014/main" val="2889856048"/>
                  </a:ext>
                </a:extLst>
              </a:tr>
              <a:tr h="1393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5726064"/>
                  </a:ext>
                </a:extLst>
              </a:tr>
              <a:tr h="139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ВСЕГО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170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10193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6254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86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4316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367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2555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6429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718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118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0291856"/>
                  </a:ext>
                </a:extLst>
              </a:tr>
              <a:tr h="25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Понуждение к половому сношению, мужеложству, лесбиянству или иным действиям сексуального характера (ст.123 УК РК)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1758723"/>
                  </a:ext>
                </a:extLst>
              </a:tr>
              <a:tr h="176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Прочие дела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118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9011390"/>
                  </a:ext>
                </a:extLst>
              </a:tr>
            </a:tbl>
          </a:graphicData>
        </a:graphic>
      </p:graphicFrame>
      <p:sp>
        <p:nvSpPr>
          <p:cNvPr id="15" name="Text Box 1">
            <a:extLst>
              <a:ext uri="{FF2B5EF4-FFF2-40B4-BE49-F238E27FC236}">
                <a16:creationId xmlns:a16="http://schemas.microsoft.com/office/drawing/2014/main" id="{DCFF91EA-9F79-2D4B-9100-E71A02E50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2900" y="5736769"/>
            <a:ext cx="889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0346DC3B-52FB-EF41-A206-046EA16D5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74947"/>
              </p:ext>
            </p:extLst>
          </p:nvPr>
        </p:nvGraphicFramePr>
        <p:xfrm>
          <a:off x="787400" y="4622748"/>
          <a:ext cx="11150602" cy="1767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4700">
                  <a:extLst>
                    <a:ext uri="{9D8B030D-6E8A-4147-A177-3AD203B41FA5}">
                      <a16:colId xmlns:a16="http://schemas.microsoft.com/office/drawing/2014/main" val="341775163"/>
                    </a:ext>
                  </a:extLst>
                </a:gridCol>
                <a:gridCol w="224051">
                  <a:extLst>
                    <a:ext uri="{9D8B030D-6E8A-4147-A177-3AD203B41FA5}">
                      <a16:colId xmlns:a16="http://schemas.microsoft.com/office/drawing/2014/main" val="3073142526"/>
                    </a:ext>
                  </a:extLst>
                </a:gridCol>
                <a:gridCol w="496808">
                  <a:extLst>
                    <a:ext uri="{9D8B030D-6E8A-4147-A177-3AD203B41FA5}">
                      <a16:colId xmlns:a16="http://schemas.microsoft.com/office/drawing/2014/main" val="2394577316"/>
                    </a:ext>
                  </a:extLst>
                </a:gridCol>
                <a:gridCol w="584482">
                  <a:extLst>
                    <a:ext uri="{9D8B030D-6E8A-4147-A177-3AD203B41FA5}">
                      <a16:colId xmlns:a16="http://schemas.microsoft.com/office/drawing/2014/main" val="4207186809"/>
                    </a:ext>
                  </a:extLst>
                </a:gridCol>
                <a:gridCol w="662412">
                  <a:extLst>
                    <a:ext uri="{9D8B030D-6E8A-4147-A177-3AD203B41FA5}">
                      <a16:colId xmlns:a16="http://schemas.microsoft.com/office/drawing/2014/main" val="2803737075"/>
                    </a:ext>
                  </a:extLst>
                </a:gridCol>
                <a:gridCol w="519539">
                  <a:extLst>
                    <a:ext uri="{9D8B030D-6E8A-4147-A177-3AD203B41FA5}">
                      <a16:colId xmlns:a16="http://schemas.microsoft.com/office/drawing/2014/main" val="1696542197"/>
                    </a:ext>
                  </a:extLst>
                </a:gridCol>
                <a:gridCol w="714366">
                  <a:extLst>
                    <a:ext uri="{9D8B030D-6E8A-4147-A177-3AD203B41FA5}">
                      <a16:colId xmlns:a16="http://schemas.microsoft.com/office/drawing/2014/main" val="1754819867"/>
                    </a:ext>
                  </a:extLst>
                </a:gridCol>
                <a:gridCol w="714366">
                  <a:extLst>
                    <a:ext uri="{9D8B030D-6E8A-4147-A177-3AD203B41FA5}">
                      <a16:colId xmlns:a16="http://schemas.microsoft.com/office/drawing/2014/main" val="1945368428"/>
                    </a:ext>
                  </a:extLst>
                </a:gridCol>
                <a:gridCol w="714366">
                  <a:extLst>
                    <a:ext uri="{9D8B030D-6E8A-4147-A177-3AD203B41FA5}">
                      <a16:colId xmlns:a16="http://schemas.microsoft.com/office/drawing/2014/main" val="1585243421"/>
                    </a:ext>
                  </a:extLst>
                </a:gridCol>
                <a:gridCol w="714366">
                  <a:extLst>
                    <a:ext uri="{9D8B030D-6E8A-4147-A177-3AD203B41FA5}">
                      <a16:colId xmlns:a16="http://schemas.microsoft.com/office/drawing/2014/main" val="3144683306"/>
                    </a:ext>
                  </a:extLst>
                </a:gridCol>
                <a:gridCol w="480573">
                  <a:extLst>
                    <a:ext uri="{9D8B030D-6E8A-4147-A177-3AD203B41FA5}">
                      <a16:colId xmlns:a16="http://schemas.microsoft.com/office/drawing/2014/main" val="1102348689"/>
                    </a:ext>
                  </a:extLst>
                </a:gridCol>
                <a:gridCol w="480573">
                  <a:extLst>
                    <a:ext uri="{9D8B030D-6E8A-4147-A177-3AD203B41FA5}">
                      <a16:colId xmlns:a16="http://schemas.microsoft.com/office/drawing/2014/main" val="3278027644"/>
                    </a:ext>
                  </a:extLst>
                </a:gridCol>
              </a:tblGrid>
              <a:tr h="1572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Номер строки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Остаток жалоб на начало отчетного  периода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Поступило жалоб за отчетный период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из них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Количество жалоб, несоответствующих требованиям ч.1  ст.ст.408, 409  УПК РК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Возвращено заявителю без рассмотрения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вынесено постановлений 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79119"/>
                  </a:ext>
                </a:extLst>
              </a:tr>
              <a:tr h="805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поступило из органов следствия, дознания, прокуратуры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поступило из других судов по территориальности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принятии жалобы к своему производству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 об отказе в принятии жалобы к своему производству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передаче жалобы по подследственности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 передаче жалобы по подсудности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b"/>
                </a:tc>
                <a:extLst>
                  <a:ext uri="{0D108BD9-81ED-4DB2-BD59-A6C34878D82A}">
                    <a16:rowId xmlns:a16="http://schemas.microsoft.com/office/drawing/2014/main" val="435991734"/>
                  </a:ext>
                </a:extLst>
              </a:tr>
              <a:tr h="157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1871799"/>
                  </a:ext>
                </a:extLst>
              </a:tr>
              <a:tr h="157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ВСЕГО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162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7131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4319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47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3062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356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1491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4751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487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86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3145073"/>
                  </a:ext>
                </a:extLst>
              </a:tr>
              <a:tr h="290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Понуждение к половому сношению, мужеложству, лесбиянству или иным действиям сексуального характера (ст.123 УК РК)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8929991"/>
                  </a:ext>
                </a:extLst>
              </a:tr>
              <a:tr h="199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Прочие дела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197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91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107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2591369"/>
                  </a:ext>
                </a:extLst>
              </a:tr>
            </a:tbl>
          </a:graphicData>
        </a:graphic>
      </p:graphicFrame>
      <p:sp>
        <p:nvSpPr>
          <p:cNvPr id="17" name="Text Box 1">
            <a:extLst>
              <a:ext uri="{FF2B5EF4-FFF2-40B4-BE49-F238E27FC236}">
                <a16:creationId xmlns:a16="http://schemas.microsoft.com/office/drawing/2014/main" id="{DB9C7AA1-296B-0749-A1E3-010A1CAD4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3699" y="7261933"/>
            <a:ext cx="93839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C3535B13-D9FC-814F-85FF-AA1F19D7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сведениям ГУ «Департамента по обеспечению деятельности судов при ВС РК» за 2013-2014 годы уголовные дела по статье 123 УК РК в суды не поступали, за 2015-2020 годы всего рассмотрено 16 уголовных дел, из них 8 с вынесением приговора и 8 прекращено.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2015-2 постановления судов Павлодарской и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Костанайской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по ст. 35 и 68 УПК;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2016-2 приговора суда ЮКО (1 год ограничения), 3 постановления судов 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Костанайской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Алматинской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по ст. 35 УПК;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2017-1 приговор суда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Алматинской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(1 год ограничения);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2018-3 приговора судов г Алматы, Павлодарской, Туркестанской областей (200 часов общественных работ, 1 год ограничения, 250 МРП), 1 постановление суда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Жамбылской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по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УПК;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2019- 1 приговор Военного суда (500 МРП), 2 постановления Павлодарской и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Жамбылской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по ст. 35 УПК;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2020-1 приговор суда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Акмолинской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(5 лет ЛС).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справки: из 8-ми приговоров правонарушения по 5ти делам совершены в отношении несовершеннолетних.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70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C00A8-D08A-9A42-9338-82DBED3C2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практика по 434 Кодекса об административных правонарушениях Республики Казахстан (Мелкое хулиганство). </a:t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1E4E19-7391-4A46-B239-7232B38BC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9543"/>
            <a:ext cx="10515600" cy="5117419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специализированного административного суда г. Усть-Каменогорска Восточно-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Казахстанскои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области от 23.01.2015 года, гр. Д. Х года рождения, привлечен к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ответственности по ч.1 ст.434 КоАП РК и подвергнут административному взысканию в виде административного штрафа в размере 10 /десяти/ месячных расчетных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Гр-н Д. 20.01.2015 года около 20 часов 30 минут, находясь магазине «А» расположенного по адресу ул. Х., то есть в общественном месте, нецензурно выражался в адрес продавца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С., оскорблял её, то есть нецензурная брань в общественных местах, оскорбительное приставание к физическим лицам и другие подобные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действия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выражающие неуважение к окружающим, нарушающие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порядок 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спокойствие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физических лиц, ответственность за которое предусмотрена ч.1 ст.434 КоАП- мелкое хулиганство. (</a:t>
            </a:r>
            <a:r>
              <a:rPr lang="en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https://office.sud.kz/taldau/generalization?code=3434&amp;lang=ru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 №1148-19-00-3/112 закрыто для публикации (</a:t>
            </a:r>
            <a:r>
              <a:rPr lang="e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office.sud.kz</a:t>
            </a:r>
            <a:r>
              <a:rPr lang="e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/lawsuit/</a:t>
            </a:r>
            <a:r>
              <a:rPr lang="e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lawsuitList.xhtml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 НП ВС РК от 12 января 2009 года № 3  «О судебной практике по делам о хулиганстве» В случаях, когда нецензурная брань в общественных местах, оскорбительное приставание к физическим лицам, осквернение жилых помещений, мест общего пользования и другие подобные действия, выражающие неуважение к окружающим, нарушающие общественный порядок и спокойствие физических лиц, сопровождались применением насилия либо угрозой его применения, а равно уничтожением или повреждением чужого имущества, такие действия выходят за рамки административного правонарушения и образуют состав уголовно наказуемого хулиганства.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69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9F81B5A-9A19-4748-B640-C515103807B4}"/>
              </a:ext>
            </a:extLst>
          </p:cNvPr>
          <p:cNvSpPr/>
          <p:nvPr/>
        </p:nvSpPr>
        <p:spPr>
          <a:xfrm>
            <a:off x="719328" y="751344"/>
            <a:ext cx="1099718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Оскорбительные приставания к физическим лицам</a:t>
            </a:r>
          </a:p>
          <a:p>
            <a:pPr algn="ctr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«Нередко мелкое хулиганство совершается в форме оскорбительного приставания к гражданам. Оскорбительное приставание к гражданам может рассматриваться как мелкое хулиганство лишь тогда, когда оно связано с нарушением общественного порядка и неуважением к обществу.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оскорбительным приставанием понимается назойливое поведение виновного, сопряженное с совершением действий, унижающих честь и достоинство граждан, например различные недостойные предложения, насильственное удержание за руки, срывание головного убора и т.п. Путем таких действий виновный стремится проявить свое неуважение к окружающим.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от оскорбительного приставания необходимо отличать безобидное обращение, в виде шуток и иные поступки, не выражающие пренебрежительного отношения к правилам общежития» </a:t>
            </a:r>
          </a:p>
          <a:p>
            <a:pPr algn="just"/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Рахимберлин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Нурсултан,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судья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Акмолинского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областного суда (</a:t>
            </a:r>
            <a:r>
              <a:rPr lang="en" sz="1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https://716.kz/posts/326-melkoe-huliganstvo-administrativnoe-pravonarushenie.html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74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2751</Words>
  <Application>Microsoft Macintosh PowerPoint</Application>
  <PresentationFormat>Широкоэкранный</PresentationFormat>
  <Paragraphs>308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Cyr</vt:lpstr>
      <vt:lpstr>Calibri</vt:lpstr>
      <vt:lpstr>Calibri Light</vt:lpstr>
      <vt:lpstr>Times New Roman</vt:lpstr>
      <vt:lpstr>Тема Office</vt:lpstr>
      <vt:lpstr>«Доказательство и доказывание по статьям Уголовного кодекса и Кодекса об административных правонарушениях Республики Казахстан, несущим в себе элементы харассмента (сексуального домогательства)» </vt:lpstr>
      <vt:lpstr>Диспозиции статей</vt:lpstr>
      <vt:lpstr>Судебная практика по ст. 123 Уголовного Кодекса Республики Казахстан (Понуждение к половому сношению, мужеложству, лесбиянству или иным действиям сексуального характера) </vt:lpstr>
      <vt:lpstr>Презентация PowerPoint</vt:lpstr>
      <vt:lpstr>Комитет по ликвидации дискриминации в отношении женщин http://docstore.ohchr.org/SelfServices/FilesHandler.ashx?enc=6QkG1d%2FPPRiCAqhKb7yhsglff%2FiazrVw%2BcyfdY9GxZ7jWkrPL8NBAS219PGHwyXtZHmL8oYsT8780gv2F0GxhqZhgrRxeMWAtO%2BwzaPs4%2FWNNIUiwUjilTfO4p0EE%2FdEGVzJoEZGJxHbGc2Fm4YT8w%3D%3D </vt:lpstr>
      <vt:lpstr>Статистика за 2018-2020 годы </vt:lpstr>
      <vt:lpstr>                 Согласно сведениям ГУ «Департамента по обеспечению деятельности судов при ВС РК» за 2013-2014 годы уголовные дела по статье 123 УК РК в суды не поступали, за 2015-2020 годы всего рассмотрено 16 уголовных дел, из них 8 с вынесением приговора и 8 прекращено.  2015-2 постановления судов Павлодарской и Костанайской областей по ст. 35 и 68 УПК; 2016-2 приговора суда ЮКО (1 год ограничения), 3 постановления судов  Костанайской и Алматинской областей по ст. 35 УПК; 2017-1 приговор суда Алматинской области (1 год ограничения); 2018-3 приговора судов г Алматы, Павлодарской, Туркестанской областей (200 часов общественных работ, 1 год ограничения, 250 МРП), 1 постановление суда Жамбылской области по ст 35 УПК; 2019- 1 приговор Военного суда (500 МРП), 2 постановления Павлодарской и Жамбылской областей по ст. 35 УПК; 2020-1 приговор суда Акмолинской области (5 лет ЛС). Для справки: из 8-ми приговоров правонарушения по 5ти делам совершены в отношении несовершеннолетних.  </vt:lpstr>
      <vt:lpstr>Судебная практика по 434 Кодекса об административных правонарушениях Республики Казахстан (Мелкое хулиганство).  </vt:lpstr>
      <vt:lpstr>Презентация PowerPoint</vt:lpstr>
      <vt:lpstr>Анализ законодательства</vt:lpstr>
      <vt:lpstr>Презентация PowerPoint</vt:lpstr>
      <vt:lpstr>Презентация PowerPoint</vt:lpstr>
      <vt:lpstr>Презентация PowerPoint</vt:lpstr>
      <vt:lpstr>Доказательства и доказывание </vt:lpstr>
      <vt:lpstr>Сбор доказательств (адвокатский запрос, акт опроса лиц, акт осмотра места, акт осмотра и (или) получения предмета, письменное заявление –согласие владельца помещения, предмета, обеспечение доказательств, заключение специалиста, список свидетелей, обращение в ПО, прокуратуру об установлении лиц, предоставление анкетных данных).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«Доказательство и доказывание по статьям Уголовного кодекса и Кодекса об административных правонарушениях Республики Казахстан, несущим в себе элементы харассмента (сексуального домогательства)» </dc:title>
  <dc:creator>Microsoft Office User</dc:creator>
  <cp:lastModifiedBy>Microsoft Office User</cp:lastModifiedBy>
  <cp:revision>75</cp:revision>
  <dcterms:created xsi:type="dcterms:W3CDTF">2021-03-03T11:07:12Z</dcterms:created>
  <dcterms:modified xsi:type="dcterms:W3CDTF">2021-03-04T20:24:47Z</dcterms:modified>
</cp:coreProperties>
</file>