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61" r:id="rId10"/>
    <p:sldId id="268" r:id="rId11"/>
    <p:sldId id="262" r:id="rId12"/>
    <p:sldId id="263" r:id="rId13"/>
    <p:sldId id="264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720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652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91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820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886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214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431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26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639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459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74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3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ru/documents/decl_conv/conventions/pactecon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binternet.ohchr.org/_layouts/15/treatybodyexternal/Download.aspx?symbolno=CCPR/C/21/Rev.1/Add.9&amp;Lang=ru" TargetMode="External"/><Relationship Id="rId2" Type="http://schemas.openxmlformats.org/officeDocument/2006/relationships/hyperlink" Target="https://www.refworld.org/cgi-bin/texis/vtx/rwmain/opendocpdf.pdf?reldoc=y&amp;docid=4933d0b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binternet.ohchr.org/_layouts/15/treatybodyexternal/Download.aspx?symbolno=CCPR/C/21/Rev.1/Add.11&amp;Lang=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w.org/news/2018/03/20/letter-senate-support-bill-reforming-compassionate-releas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applewebdata://3D62F732-EE5B-40AC-AA93-68357B03EC30/#_ftn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C13E7-EC45-E044-9358-BA1D21D02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i="1" dirty="0"/>
              <a:t>«Доступ и отказ в медицинской помощи лицам, ожидающим судебное разбирательство и содержащихся под стражей в период Covid-19»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99C344-DE08-C445-A83E-DBD3C3487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 АГКА Боханова Эльвира</a:t>
            </a:r>
          </a:p>
        </p:txBody>
      </p:sp>
    </p:spTree>
    <p:extLst>
      <p:ext uri="{BB962C8B-B14F-4D97-AF65-F5344CB8AC3E}">
        <p14:creationId xmlns:p14="http://schemas.microsoft.com/office/powerpoint/2010/main" val="129149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9791E4-A3C8-8D44-A741-850F2C26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5" y="336884"/>
            <a:ext cx="10723660" cy="61601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ПЕРЕНАСЕЛЕННОСТИ В УЧРЕЖДЕНИЯХ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Международный пакт об экономических, социальных и культурных правах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участниками которого является большинство государств, признает за каждым человеком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«наивысший достижимый уровень физического и психического здоровья»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обязывает правительства принимать эффективные меры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«предупреждения и лечения эпидемических, эндемических, профессиональных и иных болезней и борьбы с ними».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власти должны незамедлительно предпринять шаги для того, чтобы найти решение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перенаселенности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тюрьмах.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 стать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пожилых людей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людей, страдающих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тяжелыми или хроническими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заболеваниями, и других заключенных (включая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женщин), имеющих особые индивидуальные факторы риска инфицирования COVID-19.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98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9791E4-A3C8-8D44-A741-850F2C26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5" y="336884"/>
            <a:ext cx="9901989" cy="616016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ПЕРЕНАСЕЛЕННОСТИ В УЧРЕЖДЕНИЯХ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обязаны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лицам, лишенным свободы и находящимся на попечении государства,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здравоохранения на уровне не ниже среднего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стране и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полностью или частично отказывать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лишенным свободы.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здоровье тесно связано и зависит от осуществления других прав человека, предусмотренных в Международном билле о правах, включая права на питание, жилище, труд, образование, человеческое достоинство, жизнь, не дискриминацию, равенство, запрещение пыток, частную жизнь, доступ к информации, а также свободы ассоциации, собраний и передвижения. Эти и другие права и свободы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составными элементами права на здоровье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Экономическим и социальным советом ООН по правам человека в 1984 г.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Сиракузские принципы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принятые Комитетом ООН по правам человека замечания общего порядка о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свободе передвижения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о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чрезвычайном положении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содержат авторитетные рекомендации относительно принимаемых государством мер, которые сопровождаются ограничением прав и свобод в интересах охраны здоровья населения или в условиях чрезвычайного положения.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72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468A1-4483-7A4D-8B40-D15E04A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18" y="369594"/>
            <a:ext cx="9404723" cy="473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7F93F-D9DE-F748-B0D9-EC71BD25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31776"/>
            <a:ext cx="9998797" cy="54182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Государственные ведомства, занимающиеся вопросами тюрем и следственных и иммиграционных изоляторов, должны рассмотреть возможность сокращения контингента посредством освобождения под надзор или досрочно тех лиц, применительно к которым лишение свободы не является принципиальным. </a:t>
            </a:r>
          </a:p>
          <a:p>
            <a:pPr algn="just"/>
            <a:r>
              <a:rPr lang="ru-RU" dirty="0"/>
              <a:t>Например, речь может идти о тех, у кого скоро истекает срок заключения, о следственно арестованных по ненасильственным или нетяжким преступлениям либо о тех, чье дальнейшее содержание под стражей по схожим причинам не является необходимым или оправданным. </a:t>
            </a:r>
          </a:p>
          <a:p>
            <a:pPr algn="just"/>
            <a:r>
              <a:rPr lang="ru-RU" dirty="0"/>
              <a:t>Лица из группы риска, то есть </a:t>
            </a:r>
            <a:r>
              <a:rPr lang="ru-RU" dirty="0">
                <a:hlinkClick r:id="rId2"/>
              </a:rPr>
              <a:t>пожилые и имеющие заболевания</a:t>
            </a:r>
            <a:r>
              <a:rPr lang="ru-RU" dirty="0"/>
              <a:t>, чреватые осложнениями, также должны быть в числе кандидатов на освобождение в зависимости от того, способно ли учреждение, в котором они содержатся, обеспечить охрану их здоровья, включая гарантированный доступ к лечению, а также в зависимости от тяжести преступления и отбытого срока.</a:t>
            </a:r>
          </a:p>
        </p:txBody>
      </p:sp>
    </p:spTree>
    <p:extLst>
      <p:ext uri="{BB962C8B-B14F-4D97-AF65-F5344CB8AC3E}">
        <p14:creationId xmlns:p14="http://schemas.microsoft.com/office/powerpoint/2010/main" val="35700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857BAB-14E4-B74F-951E-F357D05A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3" y="288758"/>
            <a:ext cx="11305309" cy="6158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Адвокатские запросы, жалобы, ходатайства, обращения для сбора, проверки и анализа информации об обстоятельствах доступа и отказа в медицинской помощи (осуществляется самостоятельно или совместно с компетентными государственными органами, их должностными лицами и государственными служащими, ОМК), посещения компетентными органами мест принудительного содержания для проверки условий содержания лиц на предмет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численности подозреваемых и обвиняемых установленному лимиту наполнения следственного изолятора;</a:t>
            </a:r>
          </a:p>
          <a:p>
            <a:pPr marL="400050" lvl="1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санитарно-гигиенического состояния камер, установленным требованиям. </a:t>
            </a:r>
          </a:p>
          <a:p>
            <a:pPr marL="400050" lvl="1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установленным требованиям условий содержания инвалидов, женщин с детьми и несовершеннолетних;</a:t>
            </a:r>
          </a:p>
          <a:p>
            <a:pPr marL="400050" lvl="1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установленным требованиям материалов о водворении в карцер (рапорта сотрудников, протоколы дисциплинарных комиссий, решения начальника СИЗО, наличие перерыва между повторными водворениями в карцер);</a:t>
            </a:r>
          </a:p>
          <a:p>
            <a:pPr marL="400050" lvl="1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установленным требованиям порядка приема подозреваемых и обвиняемых в медико-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части;</a:t>
            </a:r>
          </a:p>
          <a:p>
            <a:pPr marL="400050" lvl="1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наличия в медико-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части необходимого количества медикаментов и СИЗ. </a:t>
            </a:r>
          </a:p>
          <a:p>
            <a:pPr marL="400050" lvl="1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реализация прав подозреваемых и обвиняемым на получение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высокотехнологичнои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помощи в медицинских учреждениях органов здравоохранения. </a:t>
            </a:r>
          </a:p>
          <a:p>
            <a:pPr marL="400050" lvl="1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установленным требованиям порядка постановки подозреваемых и обвиняемых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учет. </a:t>
            </a:r>
          </a:p>
        </p:txBody>
      </p:sp>
    </p:spTree>
    <p:extLst>
      <p:ext uri="{BB962C8B-B14F-4D97-AF65-F5344CB8AC3E}">
        <p14:creationId xmlns:p14="http://schemas.microsoft.com/office/powerpoint/2010/main" val="193551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3A896D-745F-A943-97C6-F7178EAE7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27" y="972373"/>
            <a:ext cx="4588821" cy="4787902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BC9A429-6248-6C4D-B503-237C5DED6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307" y="972373"/>
            <a:ext cx="5160844" cy="4787901"/>
          </a:xfrm>
        </p:spPr>
      </p:pic>
    </p:spTree>
    <p:extLst>
      <p:ext uri="{BB962C8B-B14F-4D97-AF65-F5344CB8AC3E}">
        <p14:creationId xmlns:p14="http://schemas.microsoft.com/office/powerpoint/2010/main" val="378404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AC6679-C3EC-FA4E-9374-08E33219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569" y="780553"/>
            <a:ext cx="4827886" cy="5498728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52D9DF7-9879-9745-8965-A72C88B1B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579" y="780553"/>
            <a:ext cx="5051640" cy="5447830"/>
          </a:xfrm>
        </p:spPr>
      </p:pic>
    </p:spTree>
    <p:extLst>
      <p:ext uri="{BB962C8B-B14F-4D97-AF65-F5344CB8AC3E}">
        <p14:creationId xmlns:p14="http://schemas.microsoft.com/office/powerpoint/2010/main" val="385764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6C4561-34DF-FF40-B485-25CE4EB4D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170" y="551543"/>
            <a:ext cx="4441031" cy="529771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15F1D0-3FC1-F04F-9F32-792796222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14" y="551544"/>
            <a:ext cx="4818743" cy="5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EE6194-85E6-AE44-B1AD-043A8A729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778" y="683836"/>
            <a:ext cx="4243004" cy="565733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0356DA-5841-0A4C-B923-EB5F7C859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16" y="683836"/>
            <a:ext cx="4074637" cy="55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D7E0B6-6718-E542-A17E-CA94C640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4" y="203198"/>
            <a:ext cx="11776364" cy="66040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РК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РК «О здоровье народа и системе здравоохранения»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УИК РК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УПК РК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«Об органах внутренних дел Республики Казахстан»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«О порядке и условиях содержания лиц в специальных учреждениях, специальных помещениях, обеспечивающих временную изоляцию от общества»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внутренних дел Республики Казахстан от 28 октября 2020 года № 745. Зарегистрирован в Министерстве юстиции Республики Казахстан 29 октября 2020 года № 21534 «Об утверждении Правил оказания медицинской помощи лицам, свобода которых ограничена, а также лицам, отбывающим наказание по приговору суда в местах лишения свободы, задержанным, заключенным под стражу и помещенным в специальные учреждения»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РК «О порядке рассмотрения обращений физических и юридических лиц»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МПГГП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пакт об экономических, социальных и культурных правах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Сиракузские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принципы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 общего порядка № 27 - Статья 12 (свобода передвижения)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 общего порядка № 29 - Статья 4 (отступления от обязательств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чрезвычайным положением)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*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8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F3CBA-3F6F-5C4D-A23C-C45B6549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0" y="481264"/>
            <a:ext cx="10736179" cy="6021135"/>
          </a:xfrm>
        </p:spPr>
        <p:txBody>
          <a:bodyPr/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ОСНОВНЫЕ ПОЛОЖЕНИЯ ОКАЗАНИЯ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Лицам, </a:t>
            </a:r>
            <a:r>
              <a:rPr lang="ru-RU" sz="23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содержащимся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учреждениях, следственных изоляторах (далее-СИ), медицинское обеспечение осуществляют 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лечебно-профилактические учреждения Уголовно-исполнительной системы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ЛПУ)… (п 31 Правил).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Лицам, содержащимся в учреждениях, СИ медицинская помощь оказывается согласно утвержденным стандартам в области здравоохранения в соответствии с подпунктом 3 статьи 195 Кодекса 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бюджетных средств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 32 Правил).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ч4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 УИК, осужденные оплачивают предоставляемые 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их желанию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лечебно-профилактические и иные дополнительные услуги. Дополнительные медицинские услуги сверх объема медицинской помощи, оказываемой в рамках ГОБМП и системе ОСМС (п 34 Правил).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7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78FED2-496B-8F4B-B9ED-D3CC2A72C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39" y="1468582"/>
            <a:ext cx="10764860" cy="4779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ли при поступлении в пенитенциарное учреждение проводить скрининг всех новоприбывших?</a:t>
            </a: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суток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в учреждении, СИ медицинским работником проводится предварительный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осмотр …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размещения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вновь прибывших в карантинном отделении (п 37 Правил).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287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BB87F-E358-D241-B264-DE1C92F4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9" y="544945"/>
            <a:ext cx="11278290" cy="58650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ЛИ НОВОПРИБЫВШИХ В УЧРЕЖДЕНИЯХ НЕОБХОДИМО ПОМЕЩАТЬ В КАРАНТИН?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Подозреваемые, обвиняемые, подсудимые и осужденные, прибывшие в учреждение, помещаются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карантинное отделение на срок до пятнадцати суток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 38 Правил).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две недели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прибытию в учреждение осужденные проходят в условиях карантинного отделения врачебный осмотр с целью выявления имеющихся заболеваний, оценки физического состояния, предварительного определения степени утраты трудоспособности (п 41 Правил).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6450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66A24A-8B0C-7340-85A7-4792F45F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1117600"/>
            <a:ext cx="11235915" cy="5130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В ПЕРИОД ВСПЫШКИ ЭПИДЕМИИ COVID-19: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возможность проведения бесконтактных посещений при использовании видеоконференцсвязи.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порой нарушается принцип конфиденциальности беседы с подзащитным.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29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37325-BC93-2E4C-B764-33A09AB9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1167198" cy="60496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достаточной ли степени учреждения обеспечены средствами индивидуальной защиты?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лекарственными средствами и медицинскими изделиями медицинского кабинета осуществляется в соответствии с Казахстанским национальным лекарственным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уполномоченным органом в области здравоохранения (п 8 Правил).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2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5BF7B7-FF4B-1849-8C30-466AB797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4" y="517236"/>
            <a:ext cx="10861963" cy="5991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ли изолировать людей, находящихся в учреждениях, если у них проявляются симптомы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инфекции?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медицинской помощи лицам, содержащимся в специальных учреждениях, медицинские работники осуществляют: 3)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лиц, нуждающихся в стационарном лечении (п 9 Правил).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подозрением на наличие инфекционного заболевания сразу после осмотра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изолируются от здоровых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отдельно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установления диагноза. В учреждении оборудуется медицинский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изолятор на 1-2 койки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умывальником и туалетом для временной изоляции и оказания неотложной медицинской помощи больным и лицам с подозрением на инфекционное заболевание. Площадь на 1 койку должна составлять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 метров (п 16 Правил).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в специальном учреждении больных с подозрением на наличие особо опасного инфекционного заболевания, а также лиц, нуждающихся в неотложной медицинской помощи, медицинский работник (в случае его отсутствия - дежурный по специальному учреждению)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вызывает бригаду скорой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(п.17 Правил).</a:t>
            </a:r>
          </a:p>
        </p:txBody>
      </p:sp>
    </p:spTree>
    <p:extLst>
      <p:ext uri="{BB962C8B-B14F-4D97-AF65-F5344CB8AC3E}">
        <p14:creationId xmlns:p14="http://schemas.microsoft.com/office/powerpoint/2010/main" val="426265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66F36F-A8F0-C44F-91F8-B15F2CCD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2" y="673768"/>
            <a:ext cx="10891011" cy="55946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здоровья осужденных должна быть актуальна для всего общества в целом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обеспечить соблюдение прав всех людей, затронутых вспышкой COVID-19, поэтому надлежит принять все меры общественного здравоохранения без каких бы то ни было проявлений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положениям международного законодательства о защите прав человека,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обязано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все необходимое для того, чтобы качество медицинской помощи людям, находящимся в тюрьмах и в других местах содержания под стражей, отвечало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минимум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стандартам, которые применяются к системе  гражданского здравоохранения,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какой-либо дискриминации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людей, находящихся в тюрьмах и местах содержания под стражей, на основе их правового статуса.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05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1014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«Доступ и отказ в медицинской помощи лицам, ожидающим судебное разбирательство и содержащихся под стражей в период Covid-19»  </vt:lpstr>
      <vt:lpstr>PowerPoint Presentation</vt:lpstr>
      <vt:lpstr> КАКИЕ ОСНОВНЫЕ ПОЛОЖЕНИЯ ОКАЗАНИЯ  МЕДИЦИНСКОЙ ПОМОЩИ?   Лицам, содержащимся в учреждениях, следственных изоляторах (далее-СИ), медицинское обеспечение осуществляют лечебно-профилактические учреждения Уголовно-исполнительной системы (далее – ЛПУ)… (п 31 Правил).  Лицам, содержащимся в учреждениях, СИ медицинская помощь оказывается согласно утвержденным стандартам в области здравоохранения в соответствии с подпунктом 3 статьи 195 Кодекса за счет бюджетных средств (п 32 Правил).  В соответствии с ч4 ст 115 УИК, осужденные оплачивают предоставляемые по их желанию лечебно-профилактические и иные дополнительные услуги. Дополнительные медицинские услуги сверх объема медицинской помощи, оказываемой в рамках ГОБМП и системе ОСМС (п 34 Правил).  </vt:lpstr>
      <vt:lpstr>PowerPoint Presentation</vt:lpstr>
      <vt:lpstr>ВСЕХ ЛИ НОВОПРИБЫВШИХ В УЧРЕЖДЕНИЯХ НЕОБХОДИМО ПОМЕЩАТЬ В КАРАНТИН?  Подозреваемые, обвиняемые, подсудимые и осужденные, прибывшие в учреждение, помещаются в карантинное отделение на срок до пятнадцати суток  (п 38 Правил).  В первые две недели по прибытию в учреждение осужденные проходят в условиях карантинного отделения врачебный осмотр с целью выявления имеющихся заболеваний, оценки физического состояния, предварительного определения степени утраты трудоспособности (п 41 Правил).</vt:lpstr>
      <vt:lpstr>PowerPoint Presentation</vt:lpstr>
      <vt:lpstr>В достаточной ли степени учреждения обеспечены средствами индивидуальной защиты?  Обеспечение лекарственными средствами и медицинскими изделиями медицинского кабинета осуществляется в соответствии с Казахстанским национальным лекарственным формуляром, утвержденным уполномоченным органом в области здравоохранения (п 8 Правил). </vt:lpstr>
      <vt:lpstr>PowerPoint Presentation</vt:lpstr>
      <vt:lpstr>PowerPoint Presentation</vt:lpstr>
      <vt:lpstr>PowerPoint Presentation</vt:lpstr>
      <vt:lpstr>PowerPoint Presentation</vt:lpstr>
      <vt:lpstr>РЕКОМЕНДАЦИИ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ww</cp:lastModifiedBy>
  <cp:revision>16</cp:revision>
  <dcterms:created xsi:type="dcterms:W3CDTF">2021-02-16T08:31:22Z</dcterms:created>
  <dcterms:modified xsi:type="dcterms:W3CDTF">2021-02-17T08:01:17Z</dcterms:modified>
</cp:coreProperties>
</file>