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  <p:sldId id="265" r:id="rId9"/>
    <p:sldId id="258" r:id="rId10"/>
    <p:sldId id="261" r:id="rId11"/>
    <p:sldId id="276" r:id="rId12"/>
    <p:sldId id="260" r:id="rId13"/>
    <p:sldId id="277" r:id="rId14"/>
    <p:sldId id="259" r:id="rId15"/>
    <p:sldId id="278" r:id="rId16"/>
    <p:sldId id="271" r:id="rId17"/>
    <p:sldId id="272" r:id="rId18"/>
    <p:sldId id="264" r:id="rId19"/>
    <p:sldId id="273" r:id="rId20"/>
    <p:sldId id="274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CE8F56-B52A-48C8-A2B8-AE64309F2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6F073C3-30E4-48E6-BDC1-FA96DFD6E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C8578B-F361-4AC0-B221-90534C18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9739CB-B4A8-4874-93B5-1D287B5E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7478FC-5F54-4A27-A5E9-FD0B0365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A216E9-3E90-4B27-87EF-2816B59C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FE627B4-62C7-42DA-8F86-5467DFE22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DD4C01-1555-48F7-A900-124AE309B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BEA7C2-946A-4CEF-84CD-33CF6F74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DAE05A-9EF3-4829-B2B7-E8D1C4B6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3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E3D3DE3-8427-44B7-BD29-5F94E9C0E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4BD3F95-74B7-4AA7-ABD9-506A7C7F4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B9EC25-0AEC-4FAF-8F86-8D2D8CCC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BB62D4-D517-4DF4-9957-AD02F3BA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900AD8-09D3-4911-B513-003BE140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1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B47790-206C-44DE-87F9-4BA5F8D8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025CAB-BB61-4D82-BC54-443C9C835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2419A5-FDCB-4BEA-8DAA-109E3E73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AA4895-D60B-4A91-8361-BE47A52A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F607E7-F9F4-4C60-AD45-79B12D48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6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C7E4FF-21C9-4831-95BA-8D305C788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9153AD-FDF6-4D34-81C4-118E1E732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6F56A3-3EAB-46B9-8C7B-B9EE2005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613A73-78A8-4726-B840-DF667728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986407-4A3F-4257-AC04-03FF8150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5905B2-0EAB-4877-AA89-05B8BBDB7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295B6D-1AD7-44EF-840B-7E14E4DC7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4CD2B1E-2E71-4092-887C-55FC24470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1203F5-592A-435B-AAC9-79AE2948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9666FC0-9F1C-4575-AEB6-762E9C0B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A8505DD-524A-4D45-9592-4A3EDCA3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C46C53-E79A-4F17-AB5D-67A041086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B89808-1818-4F10-ABF7-68462C3F6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5274D1E-E8B1-406E-A598-3ED95A918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ED07913-62CF-42FC-994E-1F71AA09D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8DCB771-BF40-44E7-A65D-38DFF4ECE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752A466-6DBB-4A77-A204-882A40B7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A9957DE-BFE8-4C28-AB2A-89B889C6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24B3F80-184E-4BDD-8FB5-E13BFEBB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4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C294B4-E90A-4F7E-8C34-C61B5937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D36529D-6C9D-4230-A84A-C9552D85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4C2C9E5-CA98-4CEA-BBAF-56CE7554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F23F8B8-A33E-4C26-AFE7-438E01F04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8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559FFDC-58B7-4E05-9DC6-FB458183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ECD587A-A60B-4BB5-AD99-80038966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EAE2EC2-63A5-48A0-8B96-DE491BE1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7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4C5D4-96FD-4B2D-9D1A-C12718DB5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BB0BB3-D451-4AB9-BC5C-2E442D8DB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853461-C6E8-41D3-A393-336B2668F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635FAC-6669-4753-938C-3703309B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352AFB8-41BA-4E07-9B47-BE2AF9D4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C7289BF-1F6B-474B-9624-90F940F4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0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0C76ED-09C0-45EB-BDD0-E6DE38BD5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97BEF5E-EFF0-45A6-8A81-ECCE0AA81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8E265C4-9603-4EC2-898C-22D9EDD49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B21ABD9-584E-4ED8-96FF-45D30720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6566AF3-F1FA-4CAD-954E-031304A0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008469B-B614-4E72-8FE7-90E8B84D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7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F8224C3-8AA6-43AD-A28F-E3C9AD57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0AD1B9-DA89-4CFF-BA0B-5A2AA2EAA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1D8624-65A5-4873-8F94-4CA961156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7200-20D8-4CD2-B9C7-A375BEF8022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245879-ED64-4794-8B0C-9761A4645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88A652-E048-41DF-BE55-ECC37170C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156F8-1A71-4A46-9688-C3ADCDD0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5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kkassiyet.wordpress.com/2020/04/22/rm-un-israil-2024-2011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kkassiyet.wordpress.com/2020/04/22/rm-un-israil-2024-201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kassiyet.wordpress.com/2020/04/30/rm-toirzhonabdussamatov-444/" TargetMode="External"/><Relationship Id="rId2" Type="http://schemas.openxmlformats.org/officeDocument/2006/relationships/hyperlink" Target="https://kkassiyet.wordpress.com/2020/04/22/rm-un-israil-2024-201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kkassiyet.wordpress.com/2020/04/22/rm-un-belousova-45-2012/" TargetMode="External"/><Relationship Id="rId2" Type="http://schemas.openxmlformats.org/officeDocument/2006/relationships/hyperlink" Target="https://kkassiyet.wordpress.com/2020/04/22/rm-un-israil-2024-2011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ud.gov.kz/system/files_force/cat_497_2012_r._bayramov.pdf?download=1" TargetMode="External"/><Relationship Id="rId2" Type="http://schemas.openxmlformats.org/officeDocument/2006/relationships/hyperlink" Target="https://bureau.kz/sudebnaya_praktika/article_6515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kazhigulova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kaz/docs/Z010000220_#z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kassiyet.wordpress.com/intdocs/undocs/decisionsuncom/" TargetMode="External"/><Relationship Id="rId2" Type="http://schemas.openxmlformats.org/officeDocument/2006/relationships/hyperlink" Target="https://sud.gov.kz/rus/content/resheniya-komitetov-oon-v-otnoshenii-respubliki-kazahsta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7AA4F5-9A21-41C5-A1AA-3C70C3371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БҰҰ </a:t>
            </a:r>
            <a:r>
              <a:rPr lang="ru-RU" b="1" dirty="0" err="1"/>
              <a:t>Комитеттеріне</a:t>
            </a:r>
            <a:r>
              <a:rPr lang="ru-RU" b="1" dirty="0"/>
              <a:t> </a:t>
            </a:r>
            <a:r>
              <a:rPr lang="ru-RU" b="1" dirty="0" err="1"/>
              <a:t>жеке</a:t>
            </a:r>
            <a:r>
              <a:rPr lang="ru-RU" b="1" dirty="0"/>
              <a:t> </a:t>
            </a:r>
            <a:r>
              <a:rPr lang="ru-RU" b="1" dirty="0" err="1"/>
              <a:t>шағымдар</a:t>
            </a:r>
            <a:r>
              <a:rPr lang="ru-RU" b="1" dirty="0"/>
              <a:t>: </a:t>
            </a:r>
            <a:r>
              <a:rPr lang="ru-RU" b="1" dirty="0" err="1"/>
              <a:t>Қазақстанның</a:t>
            </a:r>
            <a:r>
              <a:rPr lang="ru-RU" b="1" dirty="0"/>
              <a:t> </a:t>
            </a:r>
            <a:r>
              <a:rPr lang="ru-RU" b="1" dirty="0" err="1"/>
              <a:t>құқықтық</a:t>
            </a:r>
            <a:r>
              <a:rPr lang="ru-RU" b="1" dirty="0"/>
              <a:t> </a:t>
            </a:r>
            <a:r>
              <a:rPr lang="ru-RU" b="1" dirty="0" err="1"/>
              <a:t>негіздері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 smtClean="0"/>
              <a:t>тәжірибесі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25F0685-9139-4ACD-AAEA-343DBA36B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720" y="4079875"/>
            <a:ext cx="9607572" cy="165576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Халида Ажигулова</a:t>
            </a:r>
          </a:p>
          <a:p>
            <a:r>
              <a:rPr lang="ru-RU" dirty="0" err="1" smtClean="0"/>
              <a:t>Құқық</a:t>
            </a:r>
            <a:r>
              <a:rPr lang="ru-RU" dirty="0" smtClean="0"/>
              <a:t> </a:t>
            </a:r>
            <a:r>
              <a:rPr lang="ru-RU" dirty="0" err="1" smtClean="0"/>
              <a:t>докторы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/>
              <a:t>PhD)</a:t>
            </a:r>
          </a:p>
          <a:p>
            <a:r>
              <a:rPr lang="kk-KZ" dirty="0"/>
              <a:t>Босқындар және көші-қон құқығы жөніндегі халықаралық судьялар қауымдастығының </a:t>
            </a:r>
            <a:r>
              <a:rPr lang="kk-KZ" dirty="0" smtClean="0"/>
              <a:t>ассоциацияланған мүшесі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3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D1EAC8-3440-46B0-A771-D21AE5DA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18" y="112734"/>
            <a:ext cx="10515600" cy="901548"/>
          </a:xfrm>
        </p:spPr>
        <p:txBody>
          <a:bodyPr>
            <a:noAutofit/>
          </a:bodyPr>
          <a:lstStyle/>
          <a:p>
            <a:r>
              <a:rPr lang="ru-RU" sz="2800" dirty="0" err="1"/>
              <a:t>Шешімді</a:t>
            </a:r>
            <a:r>
              <a:rPr lang="ru-RU" sz="2800" dirty="0"/>
              <a:t> </a:t>
            </a:r>
            <a:r>
              <a:rPr lang="ru-RU" sz="2800" dirty="0" err="1"/>
              <a:t>орындау</a:t>
            </a:r>
            <a:r>
              <a:rPr lang="ru-RU" sz="2800" dirty="0"/>
              <a:t> </a:t>
            </a:r>
            <a:r>
              <a:rPr lang="ru-RU" sz="2800" dirty="0" err="1"/>
              <a:t>тәжірибесі</a:t>
            </a:r>
            <a:r>
              <a:rPr lang="ru-RU" sz="2800" dirty="0"/>
              <a:t>: Кейс 1</a:t>
            </a:r>
            <a:r>
              <a:rPr lang="en-US" sz="2800" dirty="0">
                <a:hlinkClick r:id="rId2"/>
              </a:rPr>
              <a:t> https://kkassiyet.wordpress.com/2020/04/22/rm-un-israil-2024-2011/</a:t>
            </a:r>
            <a:endParaRPr lang="en-US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AF441F68-9B78-4CD0-B470-3481AA32E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401669"/>
              </p:ext>
            </p:extLst>
          </p:nvPr>
        </p:nvGraphicFramePr>
        <p:xfrm>
          <a:off x="536948" y="1732001"/>
          <a:ext cx="11423738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8719">
                  <a:extLst>
                    <a:ext uri="{9D8B030D-6E8A-4147-A177-3AD203B41FA5}">
                      <a16:colId xmlns="" xmlns:a16="http://schemas.microsoft.com/office/drawing/2014/main" val="3971000956"/>
                    </a:ext>
                  </a:extLst>
                </a:gridCol>
                <a:gridCol w="6025019">
                  <a:extLst>
                    <a:ext uri="{9D8B030D-6E8A-4147-A177-3AD203B41FA5}">
                      <a16:colId xmlns="" xmlns:a16="http://schemas.microsoft.com/office/drawing/2014/main" val="2126688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АҚК</a:t>
                      </a:r>
                      <a:r>
                        <a:rPr lang="kk-KZ" baseline="0" dirty="0" smtClean="0"/>
                        <a:t> ұсыныстары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Орындалды немесе орындалған</a:t>
                      </a:r>
                      <a:r>
                        <a:rPr lang="kk-KZ" baseline="0" dirty="0" smtClean="0"/>
                        <a:t> жоқ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39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Тиісті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компенсацияны қоса алғанда, автордың құқықтық қорғаудың тиімді құралына құқығын қамтамасыз ету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Ешқандай да 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компенсацияны қоса алғанда, автордың құқықтық қорғаудың тиімді құралына құқығы қамтамасыз етілген жоқ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0185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Қабылдау елімен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ынтымақтастықта болу негізінде автордың жағдайын бақылап отыру үшін тиімді шаралар қабылдау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Ешқандай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қабылдау елімен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ынтымақтастықта болу негізінде автордың жағдайын бақылап отыру үшін тиімді шаралар қабылданғандығы туралы ақпарат жоқ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8532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Комитетке автордың жағдайы туралы ақпаратты жүйелі түрде беріп отыру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 жылғы үкіметтің берген ақпаратына сәйкес,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Қазақстанның Қытайдағы елшілігінің мәліметіне сәйкес, автор 2014 жылы түрмеден босатылған. Оның ары қарайғы тағдыры белгісіз.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8990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714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D1EAC8-3440-46B0-A771-D21AE5DA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137" y="391703"/>
            <a:ext cx="10515600" cy="901548"/>
          </a:xfrm>
        </p:spPr>
        <p:txBody>
          <a:bodyPr>
            <a:noAutofit/>
          </a:bodyPr>
          <a:lstStyle/>
          <a:p>
            <a:r>
              <a:rPr lang="ru-RU" sz="2800" dirty="0" err="1"/>
              <a:t>Шешімді</a:t>
            </a:r>
            <a:r>
              <a:rPr lang="ru-RU" sz="2800" dirty="0"/>
              <a:t> </a:t>
            </a:r>
            <a:r>
              <a:rPr lang="ru-RU" sz="2800" dirty="0" err="1"/>
              <a:t>орындау</a:t>
            </a:r>
            <a:r>
              <a:rPr lang="ru-RU" sz="2800" dirty="0"/>
              <a:t> </a:t>
            </a:r>
            <a:r>
              <a:rPr lang="ru-RU" sz="2800" dirty="0" err="1"/>
              <a:t>тәжірибесі</a:t>
            </a:r>
            <a:r>
              <a:rPr lang="ru-RU" sz="2800" b="1" dirty="0"/>
              <a:t>:</a:t>
            </a:r>
            <a:r>
              <a:rPr lang="en-US" sz="2800" b="1" dirty="0">
                <a:hlinkClick r:id="rId2"/>
              </a:rPr>
              <a:t> </a:t>
            </a:r>
            <a:r>
              <a:rPr lang="en-US" sz="2800" dirty="0">
                <a:hlinkClick r:id="rId2"/>
              </a:rPr>
              <a:t>https://kkassiyet.wordpress.com/2020/04/22/rm-un-israil-2024-2011/</a:t>
            </a:r>
            <a:endParaRPr lang="en-US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AF441F68-9B78-4CD0-B470-3481AA32E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362583"/>
              </p:ext>
            </p:extLst>
          </p:nvPr>
        </p:nvGraphicFramePr>
        <p:xfrm>
          <a:off x="400137" y="1935201"/>
          <a:ext cx="11391726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6707">
                  <a:extLst>
                    <a:ext uri="{9D8B030D-6E8A-4147-A177-3AD203B41FA5}">
                      <a16:colId xmlns="" xmlns:a16="http://schemas.microsoft.com/office/drawing/2014/main" val="3971000956"/>
                    </a:ext>
                  </a:extLst>
                </a:gridCol>
                <a:gridCol w="6025019">
                  <a:extLst>
                    <a:ext uri="{9D8B030D-6E8A-4147-A177-3AD203B41FA5}">
                      <a16:colId xmlns="" xmlns:a16="http://schemas.microsoft.com/office/drawing/2014/main" val="2126688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АҚК</a:t>
                      </a:r>
                      <a:r>
                        <a:rPr lang="kk-KZ" baseline="0" dirty="0" smtClean="0"/>
                        <a:t> ұсыныстары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Орындалды немесе орындалған</a:t>
                      </a:r>
                      <a:r>
                        <a:rPr lang="kk-KZ" baseline="0" dirty="0" smtClean="0"/>
                        <a:t> жоқ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39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Болашақта мұндай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құқықбұзушылықтарды болдырмау.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Осы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істен кейін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 осындай жағдайларға тап болған шетел азаматтарын ұстап беру тәжірибесі орын алды.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5930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 күн ішінде қатысушы-мемлекеттен</a:t>
                      </a:r>
                      <a:r>
                        <a:rPr lang="kk-KZ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Комитеттің Ұйғарымы бекіткен талаптардың орындалуы үшін қабылданған шаралар туралы ақпарат алу.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Мұндай ақпарат берілген уақыт шеңберінде берілген жоқ. Ақпарат тек 2014</a:t>
                      </a:r>
                      <a:r>
                        <a:rPr lang="kk-KZ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жылдың қарашасында берілді.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668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Комиттің Ұйғарымын мемлекеттің ресми тілдеріне аударып, қоғамға тарату.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Ұйғарым қазақ тіліне аударылмаған және Қазақстан Республикасының мемлекеттік органдарының ресми сайттарында жарияланбаған.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842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14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9A8D2-582A-422B-80D2-0D4EC5F6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816" y="775433"/>
            <a:ext cx="10515600" cy="1325563"/>
          </a:xfrm>
        </p:spPr>
        <p:txBody>
          <a:bodyPr>
            <a:noAutofit/>
          </a:bodyPr>
          <a:lstStyle/>
          <a:p>
            <a:r>
              <a:rPr lang="ru-RU" sz="3000" b="1" dirty="0" err="1"/>
              <a:t>Шағымдану</a:t>
            </a:r>
            <a:r>
              <a:rPr lang="ru-RU" sz="3000" b="1" dirty="0"/>
              <a:t> </a:t>
            </a:r>
            <a:r>
              <a:rPr lang="ru-RU" sz="3000" b="1" dirty="0" err="1"/>
              <a:t>тәжірибесі</a:t>
            </a:r>
            <a:r>
              <a:rPr lang="ru-RU" sz="3000" b="1" dirty="0"/>
              <a:t>: Кейс 2</a:t>
            </a:r>
            <a:br>
              <a:rPr lang="ru-RU" sz="3000" b="1" dirty="0"/>
            </a:br>
            <a:r>
              <a:rPr lang="ru-RU" sz="3000" b="1" dirty="0" err="1"/>
              <a:t>Тоиржон</a:t>
            </a:r>
            <a:r>
              <a:rPr lang="ru-RU" sz="3000" b="1" dirty="0"/>
              <a:t> </a:t>
            </a:r>
            <a:r>
              <a:rPr lang="ru-RU" sz="3000" b="1" dirty="0" err="1"/>
              <a:t>Абдусаматова</a:t>
            </a:r>
            <a:r>
              <a:rPr lang="ru-RU" sz="3000" b="1" dirty="0"/>
              <a:t> </a:t>
            </a:r>
            <a:r>
              <a:rPr lang="ru-RU" sz="3000" b="1" dirty="0" err="1"/>
              <a:t>және</a:t>
            </a:r>
            <a:r>
              <a:rPr lang="ru-RU" sz="3000" b="1" dirty="0"/>
              <a:t> 28 </a:t>
            </a:r>
            <a:r>
              <a:rPr lang="ru-RU" sz="3000" b="1" dirty="0" err="1"/>
              <a:t>арызданушылардың</a:t>
            </a:r>
            <a:r>
              <a:rPr lang="ru-RU" sz="3000" b="1" dirty="0"/>
              <a:t> </a:t>
            </a:r>
            <a:r>
              <a:rPr lang="ru-RU" sz="3000" b="1" dirty="0" err="1"/>
              <a:t>ісі</a:t>
            </a:r>
            <a:r>
              <a:rPr lang="ru-RU" sz="3000" b="1" dirty="0"/>
              <a:t> (</a:t>
            </a:r>
            <a:r>
              <a:rPr lang="ru-RU" sz="3000" b="1" dirty="0" err="1"/>
              <a:t>Азаптауға</a:t>
            </a:r>
            <a:r>
              <a:rPr lang="ru-RU" sz="3000" b="1" dirty="0"/>
              <a:t> </a:t>
            </a:r>
            <a:r>
              <a:rPr lang="ru-RU" sz="3000" b="1" dirty="0" err="1"/>
              <a:t>қарсы</a:t>
            </a:r>
            <a:r>
              <a:rPr lang="ru-RU" sz="3000" b="1" dirty="0"/>
              <a:t> комитет 444/2010</a:t>
            </a:r>
            <a:r>
              <a:rPr lang="ru-RU" sz="3000" b="1" dirty="0" smtClean="0"/>
              <a:t>)</a:t>
            </a:r>
            <a:br>
              <a:rPr lang="ru-RU" sz="3000" b="1" dirty="0" smtClean="0"/>
            </a:br>
            <a:endParaRPr lang="en-US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BA6568-E357-46CC-82B0-6AD8A38DE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8" y="235316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Өзбекстанның</a:t>
            </a:r>
            <a:r>
              <a:rPr lang="ru-RU" dirty="0"/>
              <a:t> 27 </a:t>
            </a:r>
            <a:r>
              <a:rPr lang="ru-RU" dirty="0" err="1"/>
              <a:t>азаматы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Тәжікстанның</a:t>
            </a:r>
            <a:r>
              <a:rPr lang="ru-RU" dirty="0"/>
              <a:t> 2 </a:t>
            </a:r>
            <a:r>
              <a:rPr lang="ru-RU" dirty="0" err="1"/>
              <a:t>азаматы</a:t>
            </a:r>
            <a:endParaRPr lang="ru-RU" dirty="0"/>
          </a:p>
          <a:p>
            <a:r>
              <a:rPr lang="ru-RU" dirty="0"/>
              <a:t>2005-2010 </a:t>
            </a:r>
            <a:r>
              <a:rPr lang="ru-RU" dirty="0" err="1"/>
              <a:t>жж</a:t>
            </a:r>
            <a:r>
              <a:rPr lang="ru-RU" dirty="0"/>
              <a:t>. </a:t>
            </a:r>
            <a:r>
              <a:rPr lang="ru-RU" dirty="0" err="1"/>
              <a:t>Аралығында</a:t>
            </a:r>
            <a:r>
              <a:rPr lang="ru-RU" dirty="0"/>
              <a:t> БҰҰ БЖКБ-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мандатты</a:t>
            </a:r>
            <a:r>
              <a:rPr lang="ru-RU" dirty="0"/>
              <a:t> </a:t>
            </a:r>
            <a:r>
              <a:rPr lang="ru-RU" dirty="0" err="1"/>
              <a:t>босқындары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танылған</a:t>
            </a:r>
            <a:endParaRPr lang="ru-RU" dirty="0"/>
          </a:p>
          <a:p>
            <a:r>
              <a:rPr lang="ru-RU" dirty="0"/>
              <a:t>2010 ж. </a:t>
            </a:r>
            <a:r>
              <a:rPr lang="ru-RU" dirty="0" err="1"/>
              <a:t>маусымы</a:t>
            </a:r>
            <a:r>
              <a:rPr lang="ru-RU" dirty="0"/>
              <a:t> – </a:t>
            </a:r>
            <a:r>
              <a:rPr lang="ru-RU" dirty="0" err="1"/>
              <a:t>Өзбекстанның</a:t>
            </a:r>
            <a:r>
              <a:rPr lang="ru-RU" dirty="0"/>
              <a:t> </a:t>
            </a:r>
            <a:r>
              <a:rPr lang="ru-RU" dirty="0" err="1"/>
              <a:t>экстрадициялау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сұрауымен</a:t>
            </a:r>
            <a:r>
              <a:rPr lang="ru-RU" dirty="0"/>
              <a:t> </a:t>
            </a:r>
            <a:r>
              <a:rPr lang="ru-RU" dirty="0" err="1"/>
              <a:t>ұсталған</a:t>
            </a:r>
            <a:endParaRPr lang="ru-RU" dirty="0"/>
          </a:p>
          <a:p>
            <a:r>
              <a:rPr lang="ru-RU" dirty="0"/>
              <a:t>2010 ж. </a:t>
            </a:r>
            <a:r>
              <a:rPr lang="ru-RU" dirty="0" err="1"/>
              <a:t>желтоқсаны</a:t>
            </a:r>
            <a:r>
              <a:rPr lang="ru-RU" dirty="0"/>
              <a:t> – </a:t>
            </a:r>
            <a:r>
              <a:rPr lang="ru-RU" dirty="0" err="1"/>
              <a:t>Азаптауға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комитетке</a:t>
            </a:r>
            <a:r>
              <a:rPr lang="ru-RU" dirty="0"/>
              <a:t> </a:t>
            </a:r>
            <a:r>
              <a:rPr lang="ru-RU" dirty="0" err="1"/>
              <a:t>шағым</a:t>
            </a:r>
            <a:endParaRPr lang="ru-RU" dirty="0"/>
          </a:p>
          <a:p>
            <a:r>
              <a:rPr lang="ru-RU" dirty="0"/>
              <a:t>2010 ж. </a:t>
            </a:r>
            <a:r>
              <a:rPr lang="ru-RU" dirty="0" err="1"/>
              <a:t>желтоқсаны</a:t>
            </a:r>
            <a:r>
              <a:rPr lang="ru-RU" dirty="0"/>
              <a:t>, 2011 ж. </a:t>
            </a:r>
            <a:r>
              <a:rPr lang="ru-RU" dirty="0" err="1"/>
              <a:t>қаңтары</a:t>
            </a:r>
            <a:r>
              <a:rPr lang="ru-RU" dirty="0"/>
              <a:t> – </a:t>
            </a:r>
            <a:r>
              <a:rPr lang="ru-RU" dirty="0" err="1"/>
              <a:t>Комитеттің</a:t>
            </a:r>
            <a:r>
              <a:rPr lang="ru-RU" dirty="0"/>
              <a:t> </a:t>
            </a:r>
            <a:r>
              <a:rPr lang="ru-RU" dirty="0" err="1"/>
              <a:t>экстрадицияламау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өтініштері</a:t>
            </a:r>
            <a:endParaRPr lang="ru-RU" dirty="0"/>
          </a:p>
          <a:p>
            <a:r>
              <a:rPr lang="ru-RU" dirty="0"/>
              <a:t>2011 ж. </a:t>
            </a:r>
            <a:r>
              <a:rPr lang="ru-RU" dirty="0" err="1"/>
              <a:t>маусымы</a:t>
            </a:r>
            <a:r>
              <a:rPr lang="ru-RU" dirty="0"/>
              <a:t> – </a:t>
            </a:r>
            <a:r>
              <a:rPr lang="ru-RU" dirty="0" err="1"/>
              <a:t>Өзбекстанға</a:t>
            </a:r>
            <a:r>
              <a:rPr lang="ru-RU" dirty="0"/>
              <a:t> </a:t>
            </a:r>
            <a:r>
              <a:rPr lang="ru-RU" dirty="0" err="1"/>
              <a:t>экстрадициялау</a:t>
            </a:r>
            <a:endParaRPr lang="ru-RU" dirty="0"/>
          </a:p>
          <a:p>
            <a:r>
              <a:rPr lang="ru-RU" dirty="0"/>
              <a:t>2012 </a:t>
            </a:r>
            <a:r>
              <a:rPr lang="ru-RU" dirty="0" err="1"/>
              <a:t>маусымы</a:t>
            </a:r>
            <a:r>
              <a:rPr lang="ru-RU" dirty="0"/>
              <a:t>. –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</a:t>
            </a:r>
            <a:r>
              <a:rPr lang="ru-RU" dirty="0"/>
              <a:t> </a:t>
            </a:r>
            <a:r>
              <a:rPr lang="ru-RU" dirty="0" err="1"/>
              <a:t>Конвенциның</a:t>
            </a:r>
            <a:r>
              <a:rPr lang="ru-RU" dirty="0"/>
              <a:t> 3-бабын (</a:t>
            </a:r>
            <a:r>
              <a:rPr lang="ru-RU" dirty="0" err="1"/>
              <a:t>мәжбүрлі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қайтаруға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бермеу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22-бабын (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Комитетпен</a:t>
            </a:r>
            <a:r>
              <a:rPr lang="ru-RU" dirty="0"/>
              <a:t> </a:t>
            </a:r>
            <a:r>
              <a:rPr lang="ru-RU" dirty="0" err="1"/>
              <a:t>адал</a:t>
            </a:r>
            <a:r>
              <a:rPr lang="ru-RU" dirty="0"/>
              <a:t> </a:t>
            </a:r>
            <a:r>
              <a:rPr lang="ru-RU" dirty="0" err="1"/>
              <a:t>ниетте</a:t>
            </a:r>
            <a:r>
              <a:rPr lang="ru-RU" dirty="0"/>
              <a:t> </a:t>
            </a:r>
            <a:r>
              <a:rPr lang="ru-RU" dirty="0" err="1"/>
              <a:t>ынтымақтастықта</a:t>
            </a:r>
            <a:r>
              <a:rPr lang="ru-RU" dirty="0"/>
              <a:t> болу </a:t>
            </a:r>
            <a:r>
              <a:rPr lang="ru-RU" dirty="0" err="1"/>
              <a:t>міндеті</a:t>
            </a:r>
            <a:r>
              <a:rPr lang="ru-RU" dirty="0"/>
              <a:t>) </a:t>
            </a:r>
            <a:r>
              <a:rPr lang="ru-RU" dirty="0" err="1"/>
              <a:t>бұзды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танылды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66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D1EAC8-3440-46B0-A771-D21AE5DA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18" y="295614"/>
            <a:ext cx="10515600" cy="901548"/>
          </a:xfrm>
        </p:spPr>
        <p:txBody>
          <a:bodyPr>
            <a:noAutofit/>
          </a:bodyPr>
          <a:lstStyle/>
          <a:p>
            <a:r>
              <a:rPr lang="ru-RU" sz="2400" b="1" dirty="0" err="1"/>
              <a:t>Шешімді</a:t>
            </a:r>
            <a:r>
              <a:rPr lang="ru-RU" sz="2400" b="1" dirty="0"/>
              <a:t> </a:t>
            </a:r>
            <a:r>
              <a:rPr lang="ru-RU" sz="2400" b="1" dirty="0" err="1"/>
              <a:t>орындау</a:t>
            </a:r>
            <a:r>
              <a:rPr lang="ru-RU" sz="2400" b="1" dirty="0"/>
              <a:t> </a:t>
            </a:r>
            <a:r>
              <a:rPr lang="ru-RU" sz="2400" b="1" dirty="0" err="1"/>
              <a:t>тәжірибесі</a:t>
            </a:r>
            <a:r>
              <a:rPr lang="ru-RU" sz="2400" b="1" dirty="0"/>
              <a:t>: Кейс 2</a:t>
            </a:r>
            <a:r>
              <a:rPr lang="en-US" sz="2400" b="1" dirty="0">
                <a:hlinkClick r:id="rId2"/>
              </a:rPr>
              <a:t> </a:t>
            </a:r>
            <a:r>
              <a:rPr lang="en-US" sz="2400" dirty="0">
                <a:hlinkClick r:id="rId3"/>
              </a:rPr>
              <a:t>https://kkassiyet.wordpress.com/2020/04/30/rm-toirzhonabdussamatov-444/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AF441F68-9B78-4CD0-B470-3481AA32E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329844"/>
              </p:ext>
            </p:extLst>
          </p:nvPr>
        </p:nvGraphicFramePr>
        <p:xfrm>
          <a:off x="695194" y="1813281"/>
          <a:ext cx="1080161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8278">
                  <a:extLst>
                    <a:ext uri="{9D8B030D-6E8A-4147-A177-3AD203B41FA5}">
                      <a16:colId xmlns="" xmlns:a16="http://schemas.microsoft.com/office/drawing/2014/main" val="3971000956"/>
                    </a:ext>
                  </a:extLst>
                </a:gridCol>
                <a:gridCol w="5593334">
                  <a:extLst>
                    <a:ext uri="{9D8B030D-6E8A-4147-A177-3AD203B41FA5}">
                      <a16:colId xmlns="" xmlns:a16="http://schemas.microsoft.com/office/drawing/2014/main" val="2126688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Комитеттің ұсыныстары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Орындалды немесе орындалған</a:t>
                      </a:r>
                      <a:r>
                        <a:rPr lang="kk-KZ" baseline="0" dirty="0" smtClean="0"/>
                        <a:t> жоқ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39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Арызданушыларды Қазақстанға қайтаруды қоса алғанда,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оларға тиісті өтемақы төлеу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Ұйғарымның талаптарының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орындалуы үшін қатысушы-мемлекетпен қабылданған шаралар туралы ақпаратты 90 күн ішінде алу.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Қазақстан Республикасы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арызданушыларға ешқандай да өтемақы берген жоқ және оларды Қазақстанға қайтарған жоқ.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0185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727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9A8D2-582A-422B-80D2-0D4EC5F6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Шағымдану</a:t>
            </a:r>
            <a:r>
              <a:rPr lang="ru-RU" b="1" dirty="0"/>
              <a:t> </a:t>
            </a:r>
            <a:r>
              <a:rPr lang="ru-RU" b="1" dirty="0" err="1"/>
              <a:t>тәжірибесі</a:t>
            </a:r>
            <a:r>
              <a:rPr lang="ru-RU" b="1" dirty="0"/>
              <a:t>: Кейс </a:t>
            </a:r>
            <a:r>
              <a:rPr lang="ru-RU" b="1" dirty="0" smtClean="0"/>
              <a:t>3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Анна </a:t>
            </a:r>
            <a:r>
              <a:rPr lang="ru-RU" dirty="0" err="1" smtClean="0"/>
              <a:t>Белоусованың</a:t>
            </a:r>
            <a:r>
              <a:rPr lang="ru-RU" dirty="0" smtClean="0"/>
              <a:t> </a:t>
            </a:r>
            <a:r>
              <a:rPr lang="ru-RU" dirty="0" err="1" smtClean="0"/>
              <a:t>ісі</a:t>
            </a:r>
            <a:r>
              <a:rPr lang="ru-RU" dirty="0" smtClean="0"/>
              <a:t> </a:t>
            </a:r>
            <a:r>
              <a:rPr lang="ru-RU" dirty="0"/>
              <a:t>(КЛДЖ №45/2012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BA6568-E357-46CC-82B0-6AD8A38DE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Қазақстан</a:t>
            </a:r>
            <a:r>
              <a:rPr lang="ru-RU" dirty="0" smtClean="0"/>
              <a:t> </a:t>
            </a:r>
            <a:r>
              <a:rPr lang="ru-RU" dirty="0" err="1" smtClean="0"/>
              <a:t>азаматы</a:t>
            </a:r>
            <a:endParaRPr lang="ru-RU" dirty="0"/>
          </a:p>
          <a:p>
            <a:r>
              <a:rPr lang="ru-RU" dirty="0" smtClean="0"/>
              <a:t>2011 ж. </a:t>
            </a:r>
            <a:r>
              <a:rPr lang="ru-RU" dirty="0" err="1" smtClean="0"/>
              <a:t>қаңтары</a:t>
            </a:r>
            <a:r>
              <a:rPr lang="ru-RU" dirty="0"/>
              <a:t>: </a:t>
            </a:r>
            <a:r>
              <a:rPr lang="ru-RU" dirty="0" err="1" smtClean="0"/>
              <a:t>мектеп</a:t>
            </a:r>
            <a:r>
              <a:rPr lang="ru-RU" dirty="0" smtClean="0"/>
              <a:t> </a:t>
            </a:r>
            <a:r>
              <a:rPr lang="ru-RU" dirty="0" err="1"/>
              <a:t>директорының</a:t>
            </a:r>
            <a:r>
              <a:rPr lang="ru-RU" dirty="0"/>
              <a:t>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 smtClean="0"/>
              <a:t>қудалауы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заңсыз</a:t>
            </a:r>
            <a:r>
              <a:rPr lang="ru-RU" dirty="0"/>
              <a:t> </a:t>
            </a:r>
            <a:r>
              <a:rPr lang="ru-RU" dirty="0" err="1" smtClean="0"/>
              <a:t>әрекеттерді</a:t>
            </a:r>
            <a:r>
              <a:rPr lang="ru-RU" dirty="0" smtClean="0"/>
              <a:t> </a:t>
            </a:r>
            <a:r>
              <a:rPr lang="ru-RU" dirty="0" err="1" smtClean="0"/>
              <a:t>жасауы</a:t>
            </a:r>
            <a:endParaRPr lang="ru-RU" dirty="0"/>
          </a:p>
          <a:p>
            <a:r>
              <a:rPr lang="ru-RU" dirty="0"/>
              <a:t>2012: </a:t>
            </a:r>
            <a:r>
              <a:rPr lang="ru-RU" dirty="0" smtClean="0"/>
              <a:t>КЛДЖ-да </a:t>
            </a:r>
            <a:r>
              <a:rPr lang="ru-RU" dirty="0" err="1" smtClean="0"/>
              <a:t>шағымның</a:t>
            </a:r>
            <a:r>
              <a:rPr lang="ru-RU" dirty="0" smtClean="0"/>
              <a:t> </a:t>
            </a:r>
            <a:r>
              <a:rPr lang="ru-RU" dirty="0" err="1" smtClean="0"/>
              <a:t>тіркелуі</a:t>
            </a:r>
            <a:endParaRPr lang="ru-RU" dirty="0"/>
          </a:p>
          <a:p>
            <a:pPr algn="l"/>
            <a:r>
              <a:rPr lang="ru-RU" dirty="0" smtClean="0"/>
              <a:t>2015 </a:t>
            </a:r>
            <a:r>
              <a:rPr lang="ru-RU" dirty="0" err="1" smtClean="0"/>
              <a:t>шілдесі</a:t>
            </a:r>
            <a:r>
              <a:rPr lang="ru-RU" dirty="0" smtClean="0"/>
              <a:t>: </a:t>
            </a:r>
            <a:r>
              <a:rPr lang="ru-RU" dirty="0" err="1" smtClean="0"/>
              <a:t>шешімнің</a:t>
            </a:r>
            <a:r>
              <a:rPr lang="ru-RU" dirty="0" smtClean="0"/>
              <a:t> </a:t>
            </a:r>
            <a:r>
              <a:rPr lang="ru-RU" dirty="0" err="1" smtClean="0"/>
              <a:t>шығуы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err="1"/>
              <a:t>Әйелдерге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кемсітушіліктің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нысандарын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конвенцияның</a:t>
            </a:r>
            <a:r>
              <a:rPr lang="ru-RU" dirty="0"/>
              <a:t> 1 (</a:t>
            </a:r>
            <a:r>
              <a:rPr lang="en-US" dirty="0"/>
              <a:t>e), 2 (a), 5 (1 (a), f) </a:t>
            </a:r>
            <a:r>
              <a:rPr lang="ru-RU" dirty="0" err="1"/>
              <a:t>және</a:t>
            </a:r>
            <a:r>
              <a:rPr lang="ru-RU" dirty="0"/>
              <a:t> 11 </a:t>
            </a:r>
            <a:r>
              <a:rPr lang="ru-RU" dirty="0" err="1" smtClean="0"/>
              <a:t>баптарының</a:t>
            </a:r>
            <a:r>
              <a:rPr lang="ru-RU" dirty="0" smtClean="0"/>
              <a:t> </a:t>
            </a:r>
            <a:r>
              <a:rPr lang="ru-RU" dirty="0" err="1" smtClean="0"/>
              <a:t>бұзылғандығы</a:t>
            </a:r>
            <a:r>
              <a:rPr lang="ru-RU" dirty="0" smtClean="0"/>
              <a:t> </a:t>
            </a:r>
            <a:r>
              <a:rPr lang="ru-RU" dirty="0" err="1"/>
              <a:t>танылды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09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D1EAC8-3440-46B0-A771-D21AE5DA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137" y="391703"/>
            <a:ext cx="11115104" cy="901548"/>
          </a:xfrm>
        </p:spPr>
        <p:txBody>
          <a:bodyPr>
            <a:noAutofit/>
          </a:bodyPr>
          <a:lstStyle/>
          <a:p>
            <a:r>
              <a:rPr lang="ru-RU" sz="2800" b="1" dirty="0" err="1"/>
              <a:t>Шешімді</a:t>
            </a:r>
            <a:r>
              <a:rPr lang="ru-RU" sz="2800" b="1" dirty="0"/>
              <a:t> </a:t>
            </a:r>
            <a:r>
              <a:rPr lang="ru-RU" sz="2800" b="1" dirty="0" err="1"/>
              <a:t>орындау</a:t>
            </a:r>
            <a:r>
              <a:rPr lang="ru-RU" sz="2800" b="1" dirty="0"/>
              <a:t> </a:t>
            </a:r>
            <a:r>
              <a:rPr lang="ru-RU" sz="2800" b="1" dirty="0" err="1" smtClean="0"/>
              <a:t>тәжірибесі</a:t>
            </a:r>
            <a:r>
              <a:rPr lang="ru-RU" sz="2800" b="1" dirty="0" smtClean="0"/>
              <a:t>: </a:t>
            </a:r>
            <a:r>
              <a:rPr lang="ru-RU" sz="2800" b="1" dirty="0"/>
              <a:t>Кейс 3</a:t>
            </a:r>
            <a:r>
              <a:rPr lang="en-US" sz="2800" b="1" dirty="0">
                <a:hlinkClick r:id="rId2"/>
              </a:rPr>
              <a:t> </a:t>
            </a:r>
            <a:r>
              <a:rPr lang="en-US" sz="3200" dirty="0">
                <a:hlinkClick r:id="rId3"/>
              </a:rPr>
              <a:t>https://kkassiyet.wordpress.com/2020/04/22/rm-un-belousova-45-2012/</a:t>
            </a:r>
            <a:endParaRPr lang="en-US" sz="28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AF441F68-9B78-4CD0-B470-3481AA32E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755070"/>
              </p:ext>
            </p:extLst>
          </p:nvPr>
        </p:nvGraphicFramePr>
        <p:xfrm>
          <a:off x="400137" y="1594238"/>
          <a:ext cx="11391726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992">
                  <a:extLst>
                    <a:ext uri="{9D8B030D-6E8A-4147-A177-3AD203B41FA5}">
                      <a16:colId xmlns="" xmlns:a16="http://schemas.microsoft.com/office/drawing/2014/main" val="3971000956"/>
                    </a:ext>
                  </a:extLst>
                </a:gridCol>
                <a:gridCol w="3825734">
                  <a:extLst>
                    <a:ext uri="{9D8B030D-6E8A-4147-A177-3AD203B41FA5}">
                      <a16:colId xmlns="" xmlns:a16="http://schemas.microsoft.com/office/drawing/2014/main" val="2126688490"/>
                    </a:ext>
                  </a:extLst>
                </a:gridCol>
              </a:tblGrid>
              <a:tr h="575524">
                <a:tc>
                  <a:txBody>
                    <a:bodyPr/>
                    <a:lstStyle/>
                    <a:p>
                      <a:r>
                        <a:rPr lang="kk-KZ" dirty="0" smtClean="0"/>
                        <a:t>КЛДЖ ұсыныстары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Орындалды немесе орындалған</a:t>
                      </a:r>
                      <a:r>
                        <a:rPr lang="kk-KZ" baseline="0" dirty="0" smtClean="0"/>
                        <a:t> жоқ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391591"/>
                  </a:ext>
                </a:extLst>
              </a:tr>
              <a:tr h="1093674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Автордың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Конвенцияда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көзделген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құқықтарының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бұзылуы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нәтижесінде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келтірілген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моральдық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материалдық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залалдың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орнын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толтыруды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соның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барабар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қаржылық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өтеуді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қамтамасыз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етуді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сондай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ақ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келесілер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өтемақыны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қоса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алғанда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жылдың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қыркүйегі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 2012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жылдың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қыркүйегі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аралығында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Перцевка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ауылындағы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бастауыш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мектеп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жабылған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кезде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табысынан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айырылғаны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үшін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ii)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сот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шығындары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автордың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А.-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ға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қатысты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көптеген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шағымдарына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байланысты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шеккен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шығындары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сондай-ақ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А.-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ның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азаматтық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талап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қоюына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байланысты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келтірілген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шығындар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үшін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iii)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жыныстық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қудалау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бопсалау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әрекеттерінен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зардап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шеккені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сондай-ақ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автордың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А.-дан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мәжбүрлі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көпшілік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кешірім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сұрағаны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соның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салдарынан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депрессия мен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жарақаттан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кейінгі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күйзелістен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зардап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шеккені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k-K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2016 ж. </a:t>
                      </a:r>
                      <a:r>
                        <a:rPr lang="ru-RU" sz="1600" dirty="0" err="1" smtClean="0"/>
                        <a:t>маусымы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/>
                        <a:t>– </a:t>
                      </a:r>
                      <a:r>
                        <a:rPr lang="ru-RU" sz="1600" dirty="0" smtClean="0"/>
                        <a:t>Рудный </a:t>
                      </a:r>
                      <a:r>
                        <a:rPr lang="ru-RU" sz="1600" dirty="0" err="1" smtClean="0"/>
                        <a:t>қалалық</a:t>
                      </a:r>
                      <a:r>
                        <a:rPr lang="ru-RU" sz="1600" dirty="0" smtClean="0"/>
                        <a:t> соты, </a:t>
                      </a:r>
                      <a:r>
                        <a:rPr lang="ru-RU" sz="1600" dirty="0" err="1" smtClean="0"/>
                        <a:t>білім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басқармасына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қарсы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шағым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/>
                        <a:t>– </a:t>
                      </a:r>
                      <a:r>
                        <a:rPr lang="ru-RU" sz="1600" b="1" dirty="0" err="1" smtClean="0"/>
                        <a:t>шағым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baseline="0" dirty="0" err="1" smtClean="0"/>
                        <a:t>қанағаттандырылған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baseline="0" dirty="0" err="1" smtClean="0"/>
                        <a:t>жоқ</a:t>
                      </a:r>
                      <a:endParaRPr lang="ru-RU" sz="1600" b="1" dirty="0"/>
                    </a:p>
                    <a:p>
                      <a:r>
                        <a:rPr lang="ru-RU" sz="1600" b="1" dirty="0" smtClean="0"/>
                        <a:t>2016 </a:t>
                      </a:r>
                      <a:r>
                        <a:rPr lang="ru-RU" sz="1600" b="1" dirty="0" err="1" smtClean="0"/>
                        <a:t>шілдесі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/>
                        <a:t>– </a:t>
                      </a:r>
                      <a:r>
                        <a:rPr lang="ru-RU" sz="1600" b="1" dirty="0" err="1" smtClean="0"/>
                        <a:t>областық</a:t>
                      </a:r>
                      <a:r>
                        <a:rPr lang="ru-RU" sz="1600" b="1" dirty="0" smtClean="0"/>
                        <a:t> сот</a:t>
                      </a:r>
                      <a:endParaRPr lang="ru-RU" sz="1600" b="1" dirty="0"/>
                    </a:p>
                    <a:p>
                      <a:r>
                        <a:rPr lang="ru-RU" sz="1600" b="1" dirty="0" smtClean="0"/>
                        <a:t>2017 </a:t>
                      </a:r>
                      <a:r>
                        <a:rPr lang="ru-RU" sz="1600" b="1" dirty="0" err="1" smtClean="0"/>
                        <a:t>наурызы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/>
                        <a:t>– </a:t>
                      </a:r>
                      <a:r>
                        <a:rPr lang="ru-RU" sz="1600" b="1" dirty="0" smtClean="0"/>
                        <a:t>ҚР ЖС</a:t>
                      </a:r>
                      <a:endParaRPr lang="ru-RU" sz="1600" b="1" dirty="0"/>
                    </a:p>
                    <a:p>
                      <a:endParaRPr lang="ru-RU" sz="16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2017 </a:t>
                      </a:r>
                      <a:r>
                        <a:rPr lang="ru-RU" sz="1600" b="1" dirty="0" err="1" smtClean="0"/>
                        <a:t>шілдесі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/>
                        <a:t>-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Астана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қаласы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Сарыарқа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аудандық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соты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600" b="0" baseline="0" dirty="0" err="1" smtClean="0"/>
                        <a:t>қанағаттандырылған</a:t>
                      </a:r>
                      <a:r>
                        <a:rPr lang="ru-RU" sz="1600" b="0" baseline="0" dirty="0" smtClean="0"/>
                        <a:t> </a:t>
                      </a:r>
                      <a:r>
                        <a:rPr lang="ru-RU" sz="1600" b="0" baseline="0" dirty="0" err="1" smtClean="0"/>
                        <a:t>жоқ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(АПК 76-бабы)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қазаны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Астана соты 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600" b="0" baseline="0" dirty="0" err="1" smtClean="0"/>
                        <a:t>қанағаттандырылған</a:t>
                      </a:r>
                      <a:r>
                        <a:rPr lang="ru-RU" sz="1600" b="0" baseline="0" dirty="0" smtClean="0"/>
                        <a:t> </a:t>
                      </a:r>
                      <a:r>
                        <a:rPr lang="ru-RU" sz="1600" b="0" baseline="0" dirty="0" err="1" smtClean="0"/>
                        <a:t>жоқ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ақпаны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ҚР ЖС </a:t>
                      </a:r>
                      <a:r>
                        <a:rPr lang="ru-RU" sz="16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шешімді</a:t>
                      </a:r>
                      <a:r>
                        <a:rPr lang="ru-RU" sz="16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жойды</a:t>
                      </a:r>
                      <a:endParaRPr lang="ru-RU" sz="16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dirty="0"/>
                    </a:p>
                    <a:p>
                      <a:r>
                        <a:rPr lang="ru-RU" sz="1600" b="1" dirty="0" smtClean="0"/>
                        <a:t>2018 </a:t>
                      </a:r>
                      <a:r>
                        <a:rPr lang="ru-RU" sz="1600" b="1" dirty="0" err="1" smtClean="0"/>
                        <a:t>мамыры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/>
                        <a:t>– </a:t>
                      </a:r>
                      <a:r>
                        <a:rPr lang="ru-RU" sz="1600" b="1" dirty="0" smtClean="0"/>
                        <a:t>2018 </a:t>
                      </a:r>
                      <a:r>
                        <a:rPr lang="ru-RU" sz="1600" b="1" dirty="0" err="1" smtClean="0"/>
                        <a:t>шілдесі</a:t>
                      </a:r>
                      <a:r>
                        <a:rPr lang="ru-RU" sz="1600" b="1" dirty="0" smtClean="0"/>
                        <a:t>: </a:t>
                      </a:r>
                      <a:r>
                        <a:rPr lang="ru-RU" sz="1600" b="1" dirty="0" err="1" smtClean="0"/>
                        <a:t>шешімді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орындаудың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механизмінің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болмауына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байланысты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барлық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инстанцияларда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қанағаттандырылмауы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593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799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8F0AD0-4521-4E50-9B4B-F6EA52BFB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77" y="2766218"/>
            <a:ext cx="1114085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БҰҰ </a:t>
            </a:r>
            <a:r>
              <a:rPr lang="ru-RU" b="1" dirty="0" err="1">
                <a:solidFill>
                  <a:srgbClr val="002060"/>
                </a:solidFill>
              </a:rPr>
              <a:t>Комитеттерінің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қанша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шешімі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шағымданушыларға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өтемақы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төлеу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бойынша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ұсыныстары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орындалды</a:t>
            </a:r>
            <a:r>
              <a:rPr lang="ru-RU" b="1" dirty="0" smtClean="0">
                <a:solidFill>
                  <a:srgbClr val="002060"/>
                </a:solidFill>
              </a:rPr>
              <a:t>?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8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2913DE-C29C-4402-B470-68DA0D53F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6770"/>
            <a:ext cx="10515600" cy="4351338"/>
          </a:xfrm>
        </p:spPr>
        <p:txBody>
          <a:bodyPr/>
          <a:lstStyle/>
          <a:p>
            <a:r>
              <a:rPr lang="ru-RU" dirty="0"/>
              <a:t>Александр Герасимов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 smtClean="0"/>
              <a:t>ісі</a:t>
            </a:r>
            <a:r>
              <a:rPr lang="ru-RU" dirty="0" smtClean="0"/>
              <a:t> (</a:t>
            </a:r>
            <a:r>
              <a:rPr lang="en-US" dirty="0"/>
              <a:t>No2-7843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Қостанай</a:t>
            </a:r>
            <a:r>
              <a:rPr lang="ru-RU" dirty="0"/>
              <a:t> </a:t>
            </a:r>
            <a:r>
              <a:rPr lang="ru-RU" dirty="0" err="1"/>
              <a:t>қалалық</a:t>
            </a:r>
            <a:r>
              <a:rPr lang="ru-RU" dirty="0"/>
              <a:t> </a:t>
            </a:r>
            <a:r>
              <a:rPr lang="ru-RU" dirty="0" err="1"/>
              <a:t>сотының</a:t>
            </a:r>
            <a:r>
              <a:rPr lang="ru-RU" dirty="0"/>
              <a:t> </a:t>
            </a:r>
            <a:r>
              <a:rPr lang="ru-RU" dirty="0" err="1" smtClean="0"/>
              <a:t>шешімі</a:t>
            </a:r>
            <a:r>
              <a:rPr lang="ru-RU" dirty="0" smtClean="0"/>
              <a:t> </a:t>
            </a:r>
            <a:r>
              <a:rPr lang="ru-RU" dirty="0"/>
              <a:t>/ 2013 ж // </a:t>
            </a:r>
            <a:r>
              <a:rPr lang="ru-RU" dirty="0" err="1" smtClean="0"/>
              <a:t>Электронды</a:t>
            </a:r>
            <a:r>
              <a:rPr lang="ru-RU" dirty="0" smtClean="0"/>
              <a:t> </a:t>
            </a:r>
            <a:r>
              <a:rPr lang="ru-RU" dirty="0" err="1" smtClean="0"/>
              <a:t>қайнар</a:t>
            </a:r>
            <a:r>
              <a:rPr lang="ru-RU" dirty="0" smtClean="0"/>
              <a:t> </a:t>
            </a:r>
            <a:r>
              <a:rPr lang="ru-RU" dirty="0" err="1" smtClean="0"/>
              <a:t>көз</a:t>
            </a:r>
            <a:r>
              <a:rPr lang="ru-RU" dirty="0" smtClean="0"/>
              <a:t>: </a:t>
            </a:r>
            <a:r>
              <a:rPr lang="ru-RU" dirty="0">
                <a:hlinkClick r:id="rId2"/>
              </a:rPr>
              <a:t>https://bureau.kz/sudebnaya_praktika/article_6515/</a:t>
            </a:r>
            <a:r>
              <a:rPr lang="ru-RU" dirty="0"/>
              <a:t>)</a:t>
            </a:r>
          </a:p>
          <a:p>
            <a:r>
              <a:rPr lang="ru-RU" dirty="0" err="1"/>
              <a:t>Расим</a:t>
            </a:r>
            <a:r>
              <a:rPr lang="ru-RU" dirty="0"/>
              <a:t> </a:t>
            </a:r>
            <a:r>
              <a:rPr lang="ru-RU" dirty="0" err="1"/>
              <a:t>Байрамовтың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ісі</a:t>
            </a:r>
            <a:r>
              <a:rPr lang="ru-RU" dirty="0"/>
              <a:t>, </a:t>
            </a:r>
            <a:r>
              <a:rPr lang="ru-RU" dirty="0" smtClean="0"/>
              <a:t>№ </a:t>
            </a:r>
            <a:r>
              <a:rPr lang="ru-RU" dirty="0"/>
              <a:t>497/2012 </a:t>
            </a:r>
            <a:r>
              <a:rPr lang="ru-RU" dirty="0" err="1" smtClean="0"/>
              <a:t>Хабарлама</a:t>
            </a:r>
            <a:r>
              <a:rPr lang="ru-RU" dirty="0" smtClean="0"/>
              <a:t> // </a:t>
            </a:r>
            <a:r>
              <a:rPr lang="ru-RU" dirty="0" err="1" smtClean="0"/>
              <a:t>Электронды</a:t>
            </a:r>
            <a:r>
              <a:rPr lang="ru-RU" dirty="0" smtClean="0"/>
              <a:t> </a:t>
            </a:r>
            <a:r>
              <a:rPr lang="ru-RU" dirty="0" err="1" smtClean="0"/>
              <a:t>қайнар</a:t>
            </a:r>
            <a:r>
              <a:rPr lang="ru-RU" dirty="0" smtClean="0"/>
              <a:t> </a:t>
            </a:r>
            <a:r>
              <a:rPr lang="ru-RU" dirty="0" err="1" smtClean="0"/>
              <a:t>көз</a:t>
            </a:r>
            <a:r>
              <a:rPr lang="ru-RU" dirty="0" smtClean="0"/>
              <a:t>: </a:t>
            </a:r>
            <a:r>
              <a:rPr lang="ru-RU" dirty="0">
                <a:hlinkClick r:id="rId3"/>
              </a:rPr>
              <a:t>http://sud.gov.kz/system/files_force/cat_497_2012_r._</a:t>
            </a:r>
            <a:r>
              <a:rPr lang="ru-RU" dirty="0" smtClean="0">
                <a:hlinkClick r:id="rId3"/>
              </a:rPr>
              <a:t>bayramov.pdf?download=1</a:t>
            </a:r>
            <a:r>
              <a:rPr lang="ru-RU" dirty="0" smtClean="0"/>
              <a:t> </a:t>
            </a:r>
            <a:endParaRPr lang="ru-RU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FBF6D19C-31B3-4B1A-86D9-46EE857CA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БҰҰ </a:t>
            </a:r>
            <a:r>
              <a:rPr lang="ru-RU" b="1" dirty="0" err="1">
                <a:solidFill>
                  <a:srgbClr val="002060"/>
                </a:solidFill>
              </a:rPr>
              <a:t>Комитеттерінің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қанша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шешімі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шағымданушыларға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өтемақы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төлеу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бойынша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ұсыныстары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орындалды</a:t>
            </a:r>
            <a:r>
              <a:rPr lang="ru-RU" b="1" dirty="0">
                <a:solidFill>
                  <a:srgbClr val="002060"/>
                </a:solidFill>
              </a:rPr>
              <a:t>?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51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A8D064-4B0F-4C57-9E68-B2ED4E0F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Қорытынды</a:t>
            </a:r>
            <a:r>
              <a:rPr lang="ru-RU" dirty="0"/>
              <a:t>: </a:t>
            </a:r>
            <a:r>
              <a:rPr lang="ru-RU" dirty="0" err="1"/>
              <a:t>заңнамадағы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 smtClean="0"/>
              <a:t>кемшіліктер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A5A06F-9BBB-4400-92F9-59EB4779D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Шағымдану</a:t>
            </a:r>
            <a:r>
              <a:rPr lang="ru-RU" dirty="0"/>
              <a:t> </a:t>
            </a:r>
            <a:r>
              <a:rPr lang="ru-RU" dirty="0" err="1"/>
              <a:t>құқығы</a:t>
            </a:r>
            <a:r>
              <a:rPr lang="ru-RU" dirty="0"/>
              <a:t> бар,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Комитеттердің</a:t>
            </a:r>
            <a:r>
              <a:rPr lang="ru-RU" dirty="0"/>
              <a:t> </a:t>
            </a:r>
            <a:r>
              <a:rPr lang="ru-RU" dirty="0" err="1"/>
              <a:t>шешімдерін</a:t>
            </a:r>
            <a:r>
              <a:rPr lang="ru-RU" dirty="0"/>
              <a:t> </a:t>
            </a:r>
            <a:r>
              <a:rPr lang="ru-RU" dirty="0" err="1"/>
              <a:t>орындаудың</a:t>
            </a:r>
            <a:r>
              <a:rPr lang="ru-RU" dirty="0"/>
              <a:t> (</a:t>
            </a:r>
            <a:r>
              <a:rPr lang="ru-RU" dirty="0" err="1"/>
              <a:t>өтемақы</a:t>
            </a:r>
            <a:r>
              <a:rPr lang="ru-RU" dirty="0"/>
              <a:t> </a:t>
            </a:r>
            <a:r>
              <a:rPr lang="ru-RU" dirty="0" err="1"/>
              <a:t>төлеуге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)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.</a:t>
            </a:r>
          </a:p>
          <a:p>
            <a:r>
              <a:rPr lang="ru-RU" dirty="0"/>
              <a:t>2. БҰҰ </a:t>
            </a:r>
            <a:r>
              <a:rPr lang="ru-RU" dirty="0" err="1"/>
              <a:t>Комитеттерінің</a:t>
            </a:r>
            <a:r>
              <a:rPr lang="ru-RU" dirty="0"/>
              <a:t> </a:t>
            </a:r>
            <a:r>
              <a:rPr lang="ru-RU" dirty="0" err="1"/>
              <a:t>шешімдерінің</a:t>
            </a:r>
            <a:r>
              <a:rPr lang="ru-RU" dirty="0"/>
              <a:t> «</a:t>
            </a:r>
            <a:r>
              <a:rPr lang="ru-RU" dirty="0" err="1"/>
              <a:t>преюдициалды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» </a:t>
            </a:r>
            <a:r>
              <a:rPr lang="ru-RU" dirty="0" err="1"/>
              <a:t>жоқ</a:t>
            </a:r>
            <a:r>
              <a:rPr lang="ru-RU" dirty="0"/>
              <a:t>. </a:t>
            </a:r>
          </a:p>
          <a:p>
            <a:r>
              <a:rPr lang="ru-RU" dirty="0"/>
              <a:t>3. ҚР </a:t>
            </a:r>
            <a:r>
              <a:rPr lang="ru-RU" dirty="0" err="1"/>
              <a:t>соттарының</a:t>
            </a:r>
            <a:r>
              <a:rPr lang="ru-RU" dirty="0"/>
              <a:t> </a:t>
            </a:r>
            <a:r>
              <a:rPr lang="ru-RU" dirty="0" err="1"/>
              <a:t>пайымдауынша</a:t>
            </a:r>
            <a:r>
              <a:rPr lang="ru-RU" dirty="0"/>
              <a:t>, БҰҰ </a:t>
            </a:r>
            <a:r>
              <a:rPr lang="ru-RU" dirty="0" err="1"/>
              <a:t>Комитеттерінің</a:t>
            </a:r>
            <a:r>
              <a:rPr lang="ru-RU" dirty="0"/>
              <a:t> </a:t>
            </a:r>
            <a:r>
              <a:rPr lang="ru-RU" dirty="0" err="1"/>
              <a:t>шешімдері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міндеттілігі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Азаматтық</a:t>
            </a:r>
            <a:r>
              <a:rPr lang="ru-RU" dirty="0"/>
              <a:t> </a:t>
            </a:r>
            <a:r>
              <a:rPr lang="ru-RU" dirty="0" err="1"/>
              <a:t>процестік</a:t>
            </a:r>
            <a:r>
              <a:rPr lang="ru-RU" dirty="0"/>
              <a:t> </a:t>
            </a:r>
            <a:r>
              <a:rPr lang="ru-RU" dirty="0" err="1"/>
              <a:t>кодекстің</a:t>
            </a:r>
            <a:r>
              <a:rPr lang="ru-RU" dirty="0"/>
              <a:t> 76-бабындағы «</a:t>
            </a:r>
            <a:r>
              <a:rPr lang="ru-RU" dirty="0" err="1"/>
              <a:t>Дәлелдеуден</a:t>
            </a:r>
            <a:r>
              <a:rPr lang="ru-RU" dirty="0"/>
              <a:t> </a:t>
            </a:r>
            <a:r>
              <a:rPr lang="ru-RU" dirty="0" err="1"/>
              <a:t>босату</a:t>
            </a:r>
            <a:r>
              <a:rPr lang="ru-RU" dirty="0"/>
              <a:t> </a:t>
            </a:r>
            <a:r>
              <a:rPr lang="ru-RU" dirty="0" err="1"/>
              <a:t>негіздерінің</a:t>
            </a:r>
            <a:r>
              <a:rPr lang="ru-RU" dirty="0"/>
              <a:t>» </a:t>
            </a:r>
            <a:r>
              <a:rPr lang="ru-RU" dirty="0" err="1"/>
              <a:t>қатарына</a:t>
            </a:r>
            <a:r>
              <a:rPr lang="ru-RU" dirty="0"/>
              <a:t> </a:t>
            </a:r>
            <a:r>
              <a:rPr lang="ru-RU" dirty="0" err="1"/>
              <a:t>кірмейді</a:t>
            </a:r>
            <a:r>
              <a:rPr lang="ru-RU" dirty="0"/>
              <a:t>. </a:t>
            </a:r>
            <a:r>
              <a:rPr lang="en-US" dirty="0"/>
              <a:t>Pact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Servanda</a:t>
            </a:r>
            <a:r>
              <a:rPr lang="kk-KZ" dirty="0"/>
              <a:t> (шарттар орындалуы тиіс) мен ҚР нормативтік құқықтық актілері арасында қарама қайшылық бар ма?</a:t>
            </a:r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Адал</a:t>
            </a:r>
            <a:r>
              <a:rPr lang="ru-RU" dirty="0"/>
              <a:t> </a:t>
            </a:r>
            <a:r>
              <a:rPr lang="ru-RU" dirty="0" err="1"/>
              <a:t>ниетте</a:t>
            </a:r>
            <a:r>
              <a:rPr lang="ru-RU" dirty="0"/>
              <a:t> </a:t>
            </a:r>
            <a:r>
              <a:rPr lang="ru-RU" dirty="0" err="1"/>
              <a:t>ынтымақтастықтың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06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489F15-BC55-4332-BBC2-BA320789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987" y="2319185"/>
            <a:ext cx="10515600" cy="1325563"/>
          </a:xfrm>
        </p:spPr>
        <p:txBody>
          <a:bodyPr/>
          <a:lstStyle/>
          <a:p>
            <a:pPr algn="ctr"/>
            <a:r>
              <a:rPr lang="kk-KZ" b="1" dirty="0">
                <a:solidFill>
                  <a:schemeClr val="tx2"/>
                </a:solidFill>
              </a:rPr>
              <a:t>БҰҰ Комитеттеріне жеке шағымдар беру іске тұрарлықтай ма</a:t>
            </a:r>
            <a:r>
              <a:rPr lang="en-US" b="1" dirty="0">
                <a:solidFill>
                  <a:schemeClr val="tx2"/>
                </a:solidFill>
              </a:rPr>
              <a:t>?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53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6B578-D420-4E45-B420-9CCD13DF1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760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err="1">
                <a:solidFill>
                  <a:srgbClr val="002060"/>
                </a:solidFill>
              </a:rPr>
              <a:t>Шешімдерге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шағымдану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және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орындаудың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құқықтық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негіздері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2FE545-1CD9-48E5-816A-F4B8DDA21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206"/>
            <a:ext cx="10515600" cy="476306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1800" b="1" i="0" u="none" strike="noStrike" baseline="0" dirty="0" smtClean="0"/>
              <a:t>1969 ж. </a:t>
            </a:r>
            <a:r>
              <a:rPr lang="ru-RU" sz="1800" b="1" i="0" u="none" strike="noStrike" baseline="0" dirty="0" err="1" smtClean="0"/>
              <a:t>Халықаралық</a:t>
            </a:r>
            <a:r>
              <a:rPr lang="ru-RU" sz="1800" b="1" i="0" u="none" strike="noStrike" baseline="0" dirty="0" smtClean="0"/>
              <a:t> </a:t>
            </a:r>
            <a:r>
              <a:rPr lang="ru-RU" sz="1800" b="1" i="0" u="none" strike="noStrike" baseline="0" dirty="0" err="1" smtClean="0"/>
              <a:t>шарттар</a:t>
            </a:r>
            <a:r>
              <a:rPr lang="ru-RU" sz="1800" b="1" i="0" u="none" strike="noStrike" baseline="0" dirty="0" smtClean="0"/>
              <a:t> </a:t>
            </a:r>
            <a:r>
              <a:rPr lang="ru-RU" sz="1800" b="1" i="0" u="none" strike="noStrike" baseline="0" dirty="0" err="1" smtClean="0"/>
              <a:t>құқығы</a:t>
            </a:r>
            <a:r>
              <a:rPr lang="ru-RU" sz="1800" b="1" i="0" u="none" strike="noStrike" baseline="0" dirty="0" smtClean="0"/>
              <a:t> </a:t>
            </a:r>
            <a:r>
              <a:rPr lang="ru-RU" sz="1800" b="1" i="0" u="none" strike="noStrike" baseline="0" dirty="0" err="1" smtClean="0"/>
              <a:t>туралы</a:t>
            </a:r>
            <a:r>
              <a:rPr lang="ru-RU" sz="1800" b="1" i="0" u="none" strike="noStrike" baseline="0" dirty="0" smtClean="0"/>
              <a:t> Вена </a:t>
            </a:r>
            <a:r>
              <a:rPr lang="ru-RU" sz="1800" b="1" i="0" u="none" strike="noStrike" baseline="0" dirty="0" err="1" smtClean="0"/>
              <a:t>конвенциясы</a:t>
            </a:r>
            <a:r>
              <a:rPr lang="ru-RU" sz="1800" b="1" i="0" u="none" strike="noStrike" baseline="0" dirty="0" smtClean="0"/>
              <a:t> : (ҚР 1993 </a:t>
            </a:r>
            <a:r>
              <a:rPr lang="ru-RU" sz="1800" b="1" i="0" u="none" strike="noStrike" baseline="0" dirty="0" err="1" smtClean="0"/>
              <a:t>жылы</a:t>
            </a:r>
            <a:r>
              <a:rPr lang="ru-RU" sz="1800" b="1" i="0" u="none" strike="noStrike" baseline="0" dirty="0" smtClean="0"/>
              <a:t> </a:t>
            </a:r>
            <a:r>
              <a:rPr lang="ru-RU" sz="1800" b="1" i="0" u="none" strike="noStrike" baseline="0" dirty="0" err="1" smtClean="0"/>
              <a:t>қосылды</a:t>
            </a:r>
            <a:r>
              <a:rPr lang="ru-RU" sz="1800" b="1" i="0" u="none" strike="noStrike" baseline="0" dirty="0" smtClean="0"/>
              <a:t>): </a:t>
            </a:r>
            <a:r>
              <a:rPr lang="en-US" sz="1800" b="1" i="0" u="none" strike="noStrike" baseline="0" dirty="0" smtClean="0"/>
              <a:t> </a:t>
            </a:r>
            <a:r>
              <a:rPr lang="ru-RU" sz="1800" b="1" i="0" u="none" strike="noStrike" baseline="0" dirty="0" smtClean="0"/>
              <a:t>«</a:t>
            </a:r>
            <a:r>
              <a:rPr lang="ru-RU" sz="1800" b="0" i="0" dirty="0" smtClean="0">
                <a:solidFill>
                  <a:srgbClr val="000000"/>
                </a:solidFill>
                <a:effectLst/>
              </a:rPr>
              <a:t>26-бап. </a:t>
            </a:r>
            <a:r>
              <a:rPr lang="ru-RU" sz="1800" b="1" i="0" dirty="0" err="1">
                <a:solidFill>
                  <a:srgbClr val="000000"/>
                </a:solidFill>
                <a:effectLst/>
              </a:rPr>
              <a:t>Раста</a:t>
            </a:r>
            <a:r>
              <a:rPr lang="ru-RU" sz="1800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1800" b="1" i="0" dirty="0" err="1">
                <a:solidFill>
                  <a:srgbClr val="000000"/>
                </a:solidFill>
                <a:effectLst/>
              </a:rPr>
              <a:t>sunt</a:t>
            </a:r>
            <a:r>
              <a:rPr lang="ru-RU" sz="1800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1800" b="1" i="0" dirty="0" err="1" smtClean="0">
                <a:solidFill>
                  <a:srgbClr val="000000"/>
                </a:solidFill>
                <a:effectLst/>
              </a:rPr>
              <a:t>servanda</a:t>
            </a:r>
            <a:r>
              <a:rPr lang="ru-RU" sz="1800" b="1" i="0" dirty="0" smtClean="0">
                <a:solidFill>
                  <a:srgbClr val="000000"/>
                </a:solidFill>
                <a:effectLst/>
              </a:rPr>
              <a:t>. </a:t>
            </a:r>
            <a:r>
              <a:rPr lang="ru-RU" sz="1800" dirty="0" smtClean="0">
                <a:solidFill>
                  <a:srgbClr val="000000"/>
                </a:solidFill>
              </a:rPr>
              <a:t>«</a:t>
            </a:r>
            <a:r>
              <a:rPr lang="ru-RU" sz="1800" dirty="0" err="1">
                <a:solidFill>
                  <a:srgbClr val="000000"/>
                </a:solidFill>
              </a:rPr>
              <a:t>Әрбір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жарамды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шарт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оның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қатысушылары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үшін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міндетті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және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олар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</a:rPr>
              <a:t>адал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орындалуы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dirty="0" err="1">
                <a:solidFill>
                  <a:srgbClr val="000000"/>
                </a:solidFill>
              </a:rPr>
              <a:t>керек</a:t>
            </a:r>
            <a:r>
              <a:rPr lang="ru-RU" sz="1800" dirty="0" smtClean="0">
                <a:solidFill>
                  <a:srgbClr val="000000"/>
                </a:solidFill>
              </a:rPr>
              <a:t>.»</a:t>
            </a:r>
            <a:endParaRPr lang="ru-RU" sz="1800" b="1" i="0" u="none" strike="noStrike" baseline="0" dirty="0"/>
          </a:p>
          <a:p>
            <a:pPr marL="457200" indent="-457200">
              <a:buAutoNum type="arabicPeriod"/>
            </a:pPr>
            <a:r>
              <a:rPr lang="ru-RU" sz="1800" b="1" dirty="0" smtClean="0"/>
              <a:t>1995 ж. ҚР </a:t>
            </a:r>
            <a:r>
              <a:rPr lang="ru-RU" sz="1800" b="1" dirty="0" err="1" smtClean="0"/>
              <a:t>Конституциясы</a:t>
            </a:r>
            <a:r>
              <a:rPr lang="ru-RU" sz="1800" b="1" dirty="0" smtClean="0"/>
              <a:t> (4(3)-</a:t>
            </a:r>
            <a:r>
              <a:rPr lang="ru-RU" sz="1800" b="1" dirty="0" err="1" smtClean="0"/>
              <a:t>бап</a:t>
            </a:r>
            <a:r>
              <a:rPr lang="ru-RU" sz="1800" b="1" dirty="0" smtClean="0"/>
              <a:t>: </a:t>
            </a:r>
            <a:r>
              <a:rPr lang="ru-RU" sz="1800" dirty="0" smtClean="0"/>
              <a:t>«</a:t>
            </a:r>
            <a:r>
              <a:rPr lang="ru-RU" sz="1800" dirty="0"/>
              <a:t>Республика </a:t>
            </a:r>
            <a:r>
              <a:rPr lang="ru-RU" sz="1800" dirty="0" err="1"/>
              <a:t>бекіткен</a:t>
            </a:r>
            <a:r>
              <a:rPr lang="ru-RU" sz="1800" dirty="0"/>
              <a:t> </a:t>
            </a:r>
            <a:r>
              <a:rPr lang="ru-RU" sz="1800" dirty="0" err="1"/>
              <a:t>халықаралық</a:t>
            </a:r>
            <a:r>
              <a:rPr lang="ru-RU" sz="1800" dirty="0"/>
              <a:t> </a:t>
            </a:r>
            <a:r>
              <a:rPr lang="ru-RU" sz="1800" dirty="0" err="1"/>
              <a:t>шарттардың</a:t>
            </a:r>
            <a:r>
              <a:rPr lang="ru-RU" sz="1800" dirty="0"/>
              <a:t> Республика </a:t>
            </a:r>
            <a:r>
              <a:rPr lang="ru-RU" sz="1800" dirty="0" err="1"/>
              <a:t>заңдарынан</a:t>
            </a:r>
            <a:r>
              <a:rPr lang="ru-RU" sz="1800" dirty="0"/>
              <a:t> </a:t>
            </a:r>
            <a:r>
              <a:rPr lang="ru-RU" sz="1800" dirty="0" err="1"/>
              <a:t>басымдығы</a:t>
            </a:r>
            <a:r>
              <a:rPr lang="ru-RU" sz="1800" dirty="0"/>
              <a:t> </a:t>
            </a:r>
            <a:r>
              <a:rPr lang="ru-RU" sz="1800" dirty="0" err="1"/>
              <a:t>болады</a:t>
            </a:r>
            <a:r>
              <a:rPr lang="ru-RU" sz="1800" dirty="0"/>
              <a:t>. </a:t>
            </a:r>
            <a:r>
              <a:rPr lang="ru-RU" sz="1800" dirty="0" err="1"/>
              <a:t>Қазақстан</a:t>
            </a:r>
            <a:r>
              <a:rPr lang="ru-RU" sz="1800" dirty="0"/>
              <a:t> </a:t>
            </a:r>
            <a:r>
              <a:rPr lang="ru-RU" sz="1800" dirty="0" err="1"/>
              <a:t>қатысушысы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табылатын</a:t>
            </a:r>
            <a:r>
              <a:rPr lang="ru-RU" sz="1800" dirty="0"/>
              <a:t> </a:t>
            </a:r>
            <a:r>
              <a:rPr lang="ru-RU" sz="1800" dirty="0" err="1"/>
              <a:t>халықаралық</a:t>
            </a:r>
            <a:r>
              <a:rPr lang="ru-RU" sz="1800" dirty="0"/>
              <a:t> </a:t>
            </a:r>
            <a:r>
              <a:rPr lang="ru-RU" sz="1800" dirty="0" err="1"/>
              <a:t>шарттардың</a:t>
            </a:r>
            <a:r>
              <a:rPr lang="ru-RU" sz="1800" dirty="0"/>
              <a:t> </a:t>
            </a:r>
            <a:r>
              <a:rPr lang="ru-RU" sz="1800" dirty="0" err="1"/>
              <a:t>Қазақстан</a:t>
            </a:r>
            <a:r>
              <a:rPr lang="ru-RU" sz="1800" dirty="0"/>
              <a:t> </a:t>
            </a:r>
            <a:r>
              <a:rPr lang="ru-RU" sz="1800" dirty="0" err="1"/>
              <a:t>Республикасының</a:t>
            </a:r>
            <a:r>
              <a:rPr lang="ru-RU" sz="1800" dirty="0"/>
              <a:t> </a:t>
            </a:r>
            <a:r>
              <a:rPr lang="ru-RU" sz="1800" dirty="0" err="1"/>
              <a:t>аумағында</a:t>
            </a:r>
            <a:r>
              <a:rPr lang="ru-RU" sz="1800" dirty="0"/>
              <a:t> </a:t>
            </a:r>
            <a:r>
              <a:rPr lang="ru-RU" sz="1800" dirty="0" err="1"/>
              <a:t>қолданылу</a:t>
            </a:r>
            <a:r>
              <a:rPr lang="ru-RU" sz="1800" dirty="0"/>
              <a:t> </a:t>
            </a:r>
            <a:r>
              <a:rPr lang="ru-RU" sz="1800" dirty="0" err="1"/>
              <a:t>тәртібі</a:t>
            </a:r>
            <a:r>
              <a:rPr lang="ru-RU" sz="1800" dirty="0"/>
              <a:t> мен </a:t>
            </a:r>
            <a:r>
              <a:rPr lang="ru-RU" sz="1800" dirty="0" err="1"/>
              <a:t>талаптары</a:t>
            </a:r>
            <a:r>
              <a:rPr lang="ru-RU" sz="1800" dirty="0"/>
              <a:t> </a:t>
            </a:r>
            <a:r>
              <a:rPr lang="ru-RU" sz="1800" dirty="0" err="1"/>
              <a:t>Республиканың</a:t>
            </a:r>
            <a:r>
              <a:rPr lang="ru-RU" sz="1800" dirty="0"/>
              <a:t> </a:t>
            </a:r>
            <a:r>
              <a:rPr lang="ru-RU" sz="1800" dirty="0" err="1"/>
              <a:t>заңнамасында</a:t>
            </a:r>
            <a:r>
              <a:rPr lang="ru-RU" sz="1800" dirty="0"/>
              <a:t> </a:t>
            </a:r>
            <a:r>
              <a:rPr lang="ru-RU" sz="1800" dirty="0" err="1"/>
              <a:t>айқындалады</a:t>
            </a:r>
            <a:r>
              <a:rPr lang="ru-RU" sz="1800" dirty="0"/>
              <a:t>.</a:t>
            </a:r>
            <a:r>
              <a:rPr lang="ru-RU" sz="1800" b="0" i="0" dirty="0" smtClean="0">
                <a:solidFill>
                  <a:srgbClr val="333333"/>
                </a:solidFill>
                <a:effectLst/>
              </a:rPr>
              <a:t>»</a:t>
            </a:r>
            <a:endParaRPr lang="ru-RU" sz="1800" b="0" i="0" dirty="0">
              <a:solidFill>
                <a:srgbClr val="333333"/>
              </a:solidFill>
              <a:effectLst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kk-KZ" sz="1800" b="1" dirty="0"/>
              <a:t>«</a:t>
            </a:r>
            <a:r>
              <a:rPr lang="ru-RU" sz="1800" b="1" dirty="0" err="1"/>
              <a:t>Қазақстан</a:t>
            </a:r>
            <a:r>
              <a:rPr lang="ru-RU" sz="1800" b="1" dirty="0"/>
              <a:t> </a:t>
            </a:r>
            <a:r>
              <a:rPr lang="ru-RU" sz="1800" b="1" dirty="0" err="1"/>
              <a:t>Республикасының</a:t>
            </a:r>
            <a:r>
              <a:rPr lang="ru-RU" sz="1800" b="1" dirty="0"/>
              <a:t> </a:t>
            </a:r>
            <a:r>
              <a:rPr lang="ru-RU" sz="1800" b="1" dirty="0" err="1"/>
              <a:t>халықаралық</a:t>
            </a:r>
            <a:r>
              <a:rPr lang="ru-RU" sz="1800" b="1" dirty="0"/>
              <a:t> </a:t>
            </a:r>
            <a:r>
              <a:rPr lang="ru-RU" sz="1800" b="1" dirty="0" err="1"/>
              <a:t>шарттары</a:t>
            </a:r>
            <a:r>
              <a:rPr lang="ru-RU" sz="1800" b="1" dirty="0"/>
              <a:t> </a:t>
            </a:r>
            <a:r>
              <a:rPr lang="ru-RU" sz="1800" b="1" dirty="0" err="1"/>
              <a:t>туралы</a:t>
            </a:r>
            <a:r>
              <a:rPr lang="kk-KZ" sz="1800" b="1" dirty="0"/>
              <a:t>» </a:t>
            </a:r>
            <a:r>
              <a:rPr lang="ru-RU" sz="1800" b="1" dirty="0" err="1"/>
              <a:t>Қазақстан</a:t>
            </a:r>
            <a:r>
              <a:rPr lang="ru-RU" sz="1800" b="1" dirty="0"/>
              <a:t> </a:t>
            </a:r>
            <a:r>
              <a:rPr lang="ru-RU" sz="1800" b="1" dirty="0" err="1"/>
              <a:t>Республикасының</a:t>
            </a:r>
            <a:r>
              <a:rPr lang="ru-RU" sz="1800" b="1" dirty="0"/>
              <a:t> 2005 </a:t>
            </a:r>
            <a:r>
              <a:rPr lang="ru-RU" sz="1800" b="1" dirty="0" err="1"/>
              <a:t>жылғы</a:t>
            </a:r>
            <a:r>
              <a:rPr lang="ru-RU" sz="1800" b="1" dirty="0"/>
              <a:t> 30 </a:t>
            </a:r>
            <a:r>
              <a:rPr lang="ru-RU" sz="1800" b="1" dirty="0" err="1"/>
              <a:t>мамырдағы</a:t>
            </a:r>
            <a:r>
              <a:rPr lang="ru-RU" sz="1800" b="1" dirty="0"/>
              <a:t> N 54 </a:t>
            </a:r>
            <a:r>
              <a:rPr lang="ru-RU" sz="1800" b="1" dirty="0" err="1"/>
              <a:t>Заңы</a:t>
            </a:r>
            <a:r>
              <a:rPr lang="ru-RU" sz="1800" b="1" i="0" dirty="0" smtClean="0">
                <a:solidFill>
                  <a:srgbClr val="000000"/>
                </a:solidFill>
                <a:effectLst/>
              </a:rPr>
              <a:t> </a:t>
            </a:r>
            <a:r>
              <a:rPr lang="ru-RU" sz="1800" b="0" i="0" dirty="0" smtClean="0">
                <a:solidFill>
                  <a:srgbClr val="000000"/>
                </a:solidFill>
                <a:effectLst/>
              </a:rPr>
              <a:t>(20(1)-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</a:rPr>
              <a:t>бап</a:t>
            </a:r>
            <a:r>
              <a:rPr lang="ru-RU" sz="1800" b="0" i="0" dirty="0" smtClean="0">
                <a:solidFill>
                  <a:srgbClr val="000000"/>
                </a:solidFill>
                <a:effectLst/>
              </a:rPr>
              <a:t>: «</a:t>
            </a:r>
            <a:r>
              <a:rPr lang="ru-RU" sz="1800" dirty="0" err="1"/>
              <a:t>Қазақстан</a:t>
            </a:r>
            <a:r>
              <a:rPr lang="ru-RU" sz="1800" dirty="0"/>
              <a:t> </a:t>
            </a:r>
            <a:r>
              <a:rPr lang="ru-RU" sz="1800" dirty="0" err="1"/>
              <a:t>Республикасы</a:t>
            </a:r>
            <a:r>
              <a:rPr lang="ru-RU" sz="1800" dirty="0"/>
              <a:t> </a:t>
            </a:r>
            <a:r>
              <a:rPr lang="ru-RU" sz="1800" dirty="0" err="1"/>
              <a:t>ратификациялаған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қолданыстағы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табылатын</a:t>
            </a:r>
            <a:r>
              <a:rPr lang="ru-RU" sz="1800" dirty="0"/>
              <a:t> </a:t>
            </a:r>
            <a:r>
              <a:rPr lang="ru-RU" sz="1800" dirty="0" err="1"/>
              <a:t>Қазақстан</a:t>
            </a:r>
            <a:r>
              <a:rPr lang="ru-RU" sz="1800" dirty="0"/>
              <a:t> </a:t>
            </a:r>
            <a:r>
              <a:rPr lang="ru-RU" sz="1800" dirty="0" err="1"/>
              <a:t>Республикасының</a:t>
            </a:r>
            <a:r>
              <a:rPr lang="ru-RU" sz="1800" dirty="0"/>
              <a:t> </a:t>
            </a:r>
            <a:r>
              <a:rPr lang="ru-RU" sz="1800" dirty="0" err="1"/>
              <a:t>халықаралық</a:t>
            </a:r>
            <a:r>
              <a:rPr lang="ru-RU" sz="1800" dirty="0"/>
              <a:t> </a:t>
            </a:r>
            <a:r>
              <a:rPr lang="ru-RU" sz="1800" dirty="0" err="1"/>
              <a:t>шарттарының</a:t>
            </a:r>
            <a:r>
              <a:rPr lang="ru-RU" sz="1800" dirty="0"/>
              <a:t>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ru-RU" sz="1800" dirty="0" err="1"/>
              <a:t>заңдары</a:t>
            </a:r>
            <a:r>
              <a:rPr lang="ru-RU" sz="1800" dirty="0"/>
              <a:t> </a:t>
            </a:r>
            <a:r>
              <a:rPr lang="ru-RU" sz="1800" dirty="0" err="1"/>
              <a:t>алдында</a:t>
            </a:r>
            <a:r>
              <a:rPr lang="ru-RU" sz="1800" dirty="0"/>
              <a:t> </a:t>
            </a:r>
            <a:r>
              <a:rPr lang="ru-RU" sz="1800" dirty="0" err="1"/>
              <a:t>басымдығы</a:t>
            </a:r>
            <a:r>
              <a:rPr lang="ru-RU" sz="1800" dirty="0"/>
              <a:t> </a:t>
            </a:r>
            <a:r>
              <a:rPr lang="ru-RU" sz="1800" dirty="0" err="1"/>
              <a:t>болады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халықаралық</a:t>
            </a:r>
            <a:r>
              <a:rPr lang="ru-RU" sz="1800" dirty="0"/>
              <a:t> </a:t>
            </a:r>
            <a:r>
              <a:rPr lang="ru-RU" sz="1800" dirty="0" err="1"/>
              <a:t>шарттан</a:t>
            </a:r>
            <a:r>
              <a:rPr lang="ru-RU" sz="1800" dirty="0"/>
              <a:t> оны </a:t>
            </a:r>
            <a:r>
              <a:rPr lang="ru-RU" sz="1800" dirty="0" err="1"/>
              <a:t>қолдану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заң</a:t>
            </a:r>
            <a:r>
              <a:rPr lang="ru-RU" sz="1800" dirty="0"/>
              <a:t> </a:t>
            </a:r>
            <a:r>
              <a:rPr lang="ru-RU" sz="1800" dirty="0" err="1"/>
              <a:t>шығару</a:t>
            </a:r>
            <a:r>
              <a:rPr lang="ru-RU" sz="1800" dirty="0"/>
              <a:t> </a:t>
            </a:r>
            <a:r>
              <a:rPr lang="ru-RU" sz="1800" dirty="0" err="1"/>
              <a:t>талап</a:t>
            </a:r>
            <a:r>
              <a:rPr lang="ru-RU" sz="1800" dirty="0"/>
              <a:t> </a:t>
            </a:r>
            <a:r>
              <a:rPr lang="ru-RU" sz="1800" dirty="0" err="1"/>
              <a:t>етілетін</a:t>
            </a:r>
            <a:r>
              <a:rPr lang="ru-RU" sz="1800" dirty="0"/>
              <a:t> </a:t>
            </a:r>
            <a:r>
              <a:rPr lang="ru-RU" sz="1800" dirty="0" err="1"/>
              <a:t>жағдайлардан</a:t>
            </a:r>
            <a:r>
              <a:rPr lang="ru-RU" sz="1800" dirty="0"/>
              <a:t> </a:t>
            </a:r>
            <a:r>
              <a:rPr lang="ru-RU" sz="1800" dirty="0" err="1"/>
              <a:t>басқа</a:t>
            </a:r>
            <a:r>
              <a:rPr lang="ru-RU" sz="1800" dirty="0"/>
              <a:t> </a:t>
            </a:r>
            <a:r>
              <a:rPr lang="ru-RU" sz="1800" dirty="0" err="1"/>
              <a:t>кезде</a:t>
            </a:r>
            <a:r>
              <a:rPr lang="ru-RU" sz="1800" dirty="0"/>
              <a:t> </a:t>
            </a:r>
            <a:r>
              <a:rPr lang="ru-RU" sz="1800" dirty="0" err="1"/>
              <a:t>тікелей</a:t>
            </a:r>
            <a:r>
              <a:rPr lang="ru-RU" sz="1800" dirty="0"/>
              <a:t> </a:t>
            </a:r>
            <a:r>
              <a:rPr lang="ru-RU" sz="1800" dirty="0" err="1"/>
              <a:t>қолданылады</a:t>
            </a:r>
            <a:r>
              <a:rPr lang="ru-RU" sz="1800" dirty="0"/>
              <a:t>.</a:t>
            </a:r>
            <a:r>
              <a:rPr lang="ru-RU" sz="1800" b="0" i="1" dirty="0" smtClean="0">
                <a:solidFill>
                  <a:srgbClr val="000000"/>
                </a:solidFill>
                <a:effectLst/>
              </a:rPr>
              <a:t>»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kk-KZ" sz="1800" dirty="0"/>
              <a:t>«</a:t>
            </a:r>
            <a:r>
              <a:rPr lang="ru-RU" sz="1800" dirty="0" err="1"/>
              <a:t>Қазақстан</a:t>
            </a:r>
            <a:r>
              <a:rPr lang="ru-RU" sz="1800" dirty="0"/>
              <a:t> </a:t>
            </a:r>
            <a:r>
              <a:rPr lang="ru-RU" sz="1800" dirty="0" err="1"/>
              <a:t>Республикасы</a:t>
            </a:r>
            <a:r>
              <a:rPr lang="ru-RU" sz="1800" dirty="0"/>
              <a:t> </a:t>
            </a:r>
            <a:r>
              <a:rPr lang="ru-RU" sz="1800" dirty="0" err="1"/>
              <a:t>Конституциясының</a:t>
            </a:r>
            <a:r>
              <a:rPr lang="ru-RU" sz="1800" dirty="0"/>
              <a:t> 4-бабының </a:t>
            </a:r>
            <a:r>
              <a:rPr lang="ru-RU" sz="1800" dirty="0" err="1"/>
              <a:t>нормаларын</a:t>
            </a:r>
            <a:r>
              <a:rPr lang="ru-RU" sz="1800" dirty="0"/>
              <a:t> </a:t>
            </a:r>
            <a:r>
              <a:rPr lang="ru-RU" sz="1800" dirty="0" err="1"/>
              <a:t>халықаралық</a:t>
            </a:r>
            <a:r>
              <a:rPr lang="ru-RU" sz="1800" dirty="0"/>
              <a:t> </a:t>
            </a:r>
            <a:r>
              <a:rPr lang="ru-RU" sz="1800" dirty="0" err="1"/>
              <a:t>ұйымдар</a:t>
            </a:r>
            <a:r>
              <a:rPr lang="ru-RU" sz="1800" dirty="0"/>
              <a:t> мен </a:t>
            </a:r>
            <a:r>
              <a:rPr lang="ru-RU" sz="1800" dirty="0" err="1"/>
              <a:t>олардың</a:t>
            </a:r>
            <a:r>
              <a:rPr lang="ru-RU" sz="1800" dirty="0"/>
              <a:t> </a:t>
            </a:r>
            <a:r>
              <a:rPr lang="ru-RU" sz="1800" dirty="0" err="1"/>
              <a:t>органдарының</a:t>
            </a:r>
            <a:r>
              <a:rPr lang="ru-RU" sz="1800" dirty="0"/>
              <a:t> </a:t>
            </a:r>
            <a:r>
              <a:rPr lang="ru-RU" sz="1800" dirty="0" err="1"/>
              <a:t>шешімдерін</a:t>
            </a:r>
            <a:r>
              <a:rPr lang="ru-RU" sz="1800" dirty="0"/>
              <a:t> </a:t>
            </a:r>
            <a:r>
              <a:rPr lang="ru-RU" sz="1800" dirty="0" err="1"/>
              <a:t>орындау</a:t>
            </a:r>
            <a:r>
              <a:rPr lang="ru-RU" sz="1800" dirty="0"/>
              <a:t> </a:t>
            </a:r>
            <a:r>
              <a:rPr lang="ru-RU" sz="1800" dirty="0" err="1"/>
              <a:t>тәртібіне</a:t>
            </a:r>
            <a:r>
              <a:rPr lang="ru-RU" sz="1800" dirty="0"/>
              <a:t> </a:t>
            </a:r>
            <a:r>
              <a:rPr lang="ru-RU" sz="1800" dirty="0" err="1"/>
              <a:t>қатысты</a:t>
            </a:r>
            <a:r>
              <a:rPr lang="ru-RU" sz="1800" dirty="0"/>
              <a:t> </a:t>
            </a:r>
            <a:r>
              <a:rPr lang="ru-RU" sz="1800" dirty="0" err="1"/>
              <a:t>қолданыста</a:t>
            </a:r>
            <a:r>
              <a:rPr lang="ru-RU" sz="1800" dirty="0"/>
              <a:t> </a:t>
            </a:r>
            <a:r>
              <a:rPr lang="ru-RU" sz="1800" dirty="0" err="1"/>
              <a:t>ресми</a:t>
            </a:r>
            <a:r>
              <a:rPr lang="ru-RU" sz="1800" dirty="0"/>
              <a:t> </a:t>
            </a:r>
            <a:r>
              <a:rPr lang="ru-RU" sz="1800" dirty="0" err="1"/>
              <a:t>түсіндіру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kk-KZ" sz="1800" dirty="0"/>
              <a:t>» </a:t>
            </a:r>
            <a:r>
              <a:rPr lang="ru-RU" sz="1800" b="1" dirty="0" err="1"/>
              <a:t>Қазақстан</a:t>
            </a:r>
            <a:r>
              <a:rPr lang="ru-RU" sz="1800" b="1" dirty="0"/>
              <a:t> </a:t>
            </a:r>
            <a:r>
              <a:rPr lang="ru-RU" sz="1800" b="1" dirty="0" err="1"/>
              <a:t>Республикасы</a:t>
            </a:r>
            <a:r>
              <a:rPr lang="ru-RU" sz="1800" b="1" dirty="0"/>
              <a:t> </a:t>
            </a:r>
            <a:r>
              <a:rPr lang="ru-RU" sz="1800" b="1" dirty="0" err="1"/>
              <a:t>Конституциялық</a:t>
            </a:r>
            <a:r>
              <a:rPr lang="ru-RU" sz="1800" b="1" dirty="0"/>
              <a:t> </a:t>
            </a:r>
            <a:r>
              <a:rPr lang="ru-RU" sz="1800" b="1" dirty="0" err="1"/>
              <a:t>Кеңесінің</a:t>
            </a:r>
            <a:r>
              <a:rPr lang="ru-RU" sz="1800" b="1" dirty="0"/>
              <a:t> 2009 </a:t>
            </a:r>
            <a:r>
              <a:rPr lang="ru-RU" sz="1800" b="1" dirty="0" err="1"/>
              <a:t>жылғы</a:t>
            </a:r>
            <a:r>
              <a:rPr lang="ru-RU" sz="1800" b="1" dirty="0"/>
              <a:t> 5 </a:t>
            </a:r>
            <a:r>
              <a:rPr lang="ru-RU" sz="1800" b="1" dirty="0" err="1"/>
              <a:t>қарашадағы</a:t>
            </a:r>
            <a:r>
              <a:rPr lang="ru-RU" sz="1800" b="1" dirty="0"/>
              <a:t> N 6 </a:t>
            </a:r>
            <a:r>
              <a:rPr lang="ru-RU" sz="1800" b="1" dirty="0" err="1"/>
              <a:t>Нормативтік</a:t>
            </a:r>
            <a:r>
              <a:rPr lang="ru-RU" sz="1800" b="1" dirty="0"/>
              <a:t> </a:t>
            </a:r>
            <a:r>
              <a:rPr lang="ru-RU" sz="1800" b="1" dirty="0" err="1"/>
              <a:t>қаулысы</a:t>
            </a:r>
            <a:r>
              <a:rPr lang="ru-RU" sz="1800" b="1" dirty="0"/>
              <a:t> </a:t>
            </a:r>
            <a:endParaRPr lang="ru-RU" sz="1800" b="1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kk-KZ" sz="1800" dirty="0"/>
              <a:t>«</a:t>
            </a:r>
            <a:r>
              <a:rPr lang="ru-RU" sz="1800" dirty="0" err="1"/>
              <a:t>Қазақстан</a:t>
            </a:r>
            <a:r>
              <a:rPr lang="ru-RU" sz="1800" dirty="0"/>
              <a:t> </a:t>
            </a:r>
            <a:r>
              <a:rPr lang="ru-RU" sz="1800" dirty="0" err="1"/>
              <a:t>Республикасы</a:t>
            </a:r>
            <a:r>
              <a:rPr lang="ru-RU" sz="1800" dirty="0"/>
              <a:t> </a:t>
            </a:r>
            <a:r>
              <a:rPr lang="ru-RU" sz="1800" dirty="0" err="1"/>
              <a:t>халықаралық</a:t>
            </a:r>
            <a:r>
              <a:rPr lang="ru-RU" sz="1800" dirty="0"/>
              <a:t> </a:t>
            </a:r>
            <a:r>
              <a:rPr lang="ru-RU" sz="1800" dirty="0" err="1"/>
              <a:t>шарттарының</a:t>
            </a:r>
            <a:r>
              <a:rPr lang="ru-RU" sz="1800" dirty="0"/>
              <a:t> </a:t>
            </a:r>
            <a:r>
              <a:rPr lang="ru-RU" sz="1800" dirty="0" err="1"/>
              <a:t>нормаларын</a:t>
            </a:r>
            <a:r>
              <a:rPr lang="ru-RU" sz="1800" dirty="0"/>
              <a:t> </a:t>
            </a:r>
            <a:r>
              <a:rPr lang="ru-RU" sz="1800" dirty="0" err="1"/>
              <a:t>қолдану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kk-KZ" sz="1800" dirty="0"/>
              <a:t>» </a:t>
            </a:r>
            <a:r>
              <a:rPr lang="ru-RU" sz="1800" b="1" dirty="0" err="1"/>
              <a:t>Қазақстан</a:t>
            </a:r>
            <a:r>
              <a:rPr lang="ru-RU" sz="1800" b="1" dirty="0"/>
              <a:t> </a:t>
            </a:r>
            <a:r>
              <a:rPr lang="ru-RU" sz="1800" b="1" dirty="0" err="1"/>
              <a:t>Республикасы</a:t>
            </a:r>
            <a:r>
              <a:rPr lang="ru-RU" sz="1800" b="1" dirty="0"/>
              <a:t> </a:t>
            </a:r>
            <a:r>
              <a:rPr lang="ru-RU" sz="1800" b="1" dirty="0" err="1"/>
              <a:t>Жоғарғы</a:t>
            </a:r>
            <a:r>
              <a:rPr lang="ru-RU" sz="1800" b="1" dirty="0"/>
              <a:t> </a:t>
            </a:r>
            <a:r>
              <a:rPr lang="ru-RU" sz="1800" b="1" dirty="0" err="1"/>
              <a:t>Сотының</a:t>
            </a:r>
            <a:r>
              <a:rPr lang="ru-RU" sz="1800" b="1" dirty="0"/>
              <a:t> 2008 </a:t>
            </a:r>
            <a:r>
              <a:rPr lang="ru-RU" sz="1800" b="1" dirty="0" err="1"/>
              <a:t>жылғы</a:t>
            </a:r>
            <a:r>
              <a:rPr lang="ru-RU" sz="1800" b="1" dirty="0"/>
              <a:t> 10 </a:t>
            </a:r>
            <a:r>
              <a:rPr lang="ru-RU" sz="1800" b="1" dirty="0" err="1"/>
              <a:t>шілдедегі</a:t>
            </a:r>
            <a:r>
              <a:rPr lang="ru-RU" sz="1800" b="1" dirty="0"/>
              <a:t> N 1 </a:t>
            </a:r>
            <a:r>
              <a:rPr lang="ru-RU" sz="1800" b="1" dirty="0" err="1"/>
              <a:t>Нормативтік</a:t>
            </a:r>
            <a:r>
              <a:rPr lang="ru-RU" sz="1800" b="1" dirty="0"/>
              <a:t> </a:t>
            </a:r>
            <a:r>
              <a:rPr lang="ru-RU" sz="1800" b="1" dirty="0" err="1" smtClean="0"/>
              <a:t>қаулысы</a:t>
            </a:r>
            <a:r>
              <a:rPr lang="ru-RU" sz="1800" dirty="0" smtClean="0"/>
              <a:t>.</a:t>
            </a:r>
            <a:endParaRPr lang="ru-RU" sz="180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80651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28C84B-555B-4D08-83EF-1F63AAD6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363538" indent="-363538" algn="just">
              <a:buAutoNum type="arabicPeriod"/>
            </a:pPr>
            <a:r>
              <a:rPr lang="ru-RU" dirty="0"/>
              <a:t>БҰҰ </a:t>
            </a:r>
            <a:r>
              <a:rPr lang="ru-RU" dirty="0" err="1"/>
              <a:t>Комитеттерінің</a:t>
            </a:r>
            <a:r>
              <a:rPr lang="ru-RU" dirty="0"/>
              <a:t> </a:t>
            </a:r>
            <a:r>
              <a:rPr lang="ru-RU" dirty="0" err="1"/>
              <a:t>шешімдерінің</a:t>
            </a:r>
            <a:r>
              <a:rPr lang="ru-RU" dirty="0"/>
              <a:t> тек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 да бар.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заңнаманы</a:t>
            </a:r>
            <a:r>
              <a:rPr lang="ru-RU" dirty="0"/>
              <a:t> </a:t>
            </a:r>
            <a:r>
              <a:rPr lang="ru-RU" dirty="0" err="1"/>
              <a:t>реформалауда</a:t>
            </a:r>
            <a:r>
              <a:rPr lang="ru-RU" dirty="0"/>
              <a:t> </a:t>
            </a:r>
            <a:r>
              <a:rPr lang="ru-RU" dirty="0" err="1"/>
              <a:t>адвокациялық</a:t>
            </a:r>
            <a:r>
              <a:rPr lang="ru-RU" dirty="0"/>
              <a:t> </a:t>
            </a:r>
            <a:r>
              <a:rPr lang="ru-RU" dirty="0" err="1"/>
              <a:t>стратегиялау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pPr marL="363538" indent="-363538">
              <a:buNone/>
            </a:pPr>
            <a:r>
              <a:rPr lang="ru-RU" dirty="0"/>
              <a:t>2. </a:t>
            </a:r>
            <a:r>
              <a:rPr lang="ru-RU" dirty="0" err="1"/>
              <a:t>Орындау</a:t>
            </a:r>
            <a:r>
              <a:rPr lang="ru-RU" dirty="0"/>
              <a:t>/</a:t>
            </a:r>
            <a:r>
              <a:rPr lang="ru-RU" dirty="0" err="1"/>
              <a:t>орындамау</a:t>
            </a:r>
            <a:r>
              <a:rPr lang="ru-RU" dirty="0"/>
              <a:t> </a:t>
            </a:r>
            <a:r>
              <a:rPr lang="ru-RU" dirty="0" err="1"/>
              <a:t>қатысушы-мемлекеттің</a:t>
            </a:r>
            <a:r>
              <a:rPr lang="ru-RU" dirty="0"/>
              <a:t> </a:t>
            </a:r>
            <a:r>
              <a:rPr lang="ru-RU" dirty="0" err="1"/>
              <a:t>репутациясына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  <a:p>
            <a:pPr marL="363538" indent="-363538" algn="just">
              <a:buNone/>
            </a:pPr>
            <a:r>
              <a:rPr lang="ru-RU" dirty="0"/>
              <a:t>3. </a:t>
            </a:r>
            <a:r>
              <a:rPr lang="ru-RU" dirty="0" err="1"/>
              <a:t>Аршидин</a:t>
            </a:r>
            <a:r>
              <a:rPr lang="ru-RU" dirty="0"/>
              <a:t> </a:t>
            </a:r>
            <a:r>
              <a:rPr lang="ru-RU" dirty="0" err="1"/>
              <a:t>Исраил</a:t>
            </a:r>
            <a:r>
              <a:rPr lang="ru-RU" dirty="0"/>
              <a:t> мен </a:t>
            </a:r>
            <a:r>
              <a:rPr lang="ru-RU" dirty="0" err="1"/>
              <a:t>Тоиржон</a:t>
            </a:r>
            <a:r>
              <a:rPr lang="ru-RU" dirty="0"/>
              <a:t> </a:t>
            </a:r>
            <a:r>
              <a:rPr lang="ru-RU" dirty="0" err="1"/>
              <a:t>Абдусаматовтың</a:t>
            </a:r>
            <a:r>
              <a:rPr lang="ru-RU" dirty="0"/>
              <a:t> </a:t>
            </a:r>
            <a:r>
              <a:rPr lang="ru-RU" dirty="0" err="1"/>
              <a:t>істері</a:t>
            </a:r>
            <a:r>
              <a:rPr lang="ru-RU" dirty="0"/>
              <a:t> </a:t>
            </a:r>
            <a:r>
              <a:rPr lang="ru-RU" dirty="0" err="1"/>
              <a:t>экстрадициялау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баспана</a:t>
            </a:r>
            <a:r>
              <a:rPr lang="ru-RU" dirty="0"/>
              <a:t> </a:t>
            </a:r>
            <a:r>
              <a:rPr lang="ru-RU" dirty="0" err="1"/>
              <a:t>сұрау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Қазақстанға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кеінгі</a:t>
            </a:r>
            <a:r>
              <a:rPr lang="ru-RU" dirty="0"/>
              <a:t> </a:t>
            </a:r>
            <a:r>
              <a:rPr lang="ru-RU" dirty="0" err="1"/>
              <a:t>істерге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етті</a:t>
            </a:r>
            <a:r>
              <a:rPr lang="ru-RU" dirty="0"/>
              <a:t>.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CCD868B-1517-4C9F-9BCD-FE435DA1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kk-KZ" b="1" dirty="0">
                <a:solidFill>
                  <a:schemeClr val="tx2"/>
                </a:solidFill>
              </a:rPr>
              <a:t>БҰҰ Комитеттеріне жеке шағымдар беру іске тұрарлықтай ма</a:t>
            </a:r>
            <a:r>
              <a:rPr lang="en-US" b="1" dirty="0">
                <a:solidFill>
                  <a:schemeClr val="tx2"/>
                </a:solidFill>
              </a:rPr>
              <a:t>?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00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89C9F3-6A54-4F50-BEEB-25DAD46E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33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err="1"/>
              <a:t>Назарларыңызға</a:t>
            </a:r>
            <a:r>
              <a:rPr lang="ru-RU" sz="6600" b="1" dirty="0"/>
              <a:t> </a:t>
            </a:r>
            <a:r>
              <a:rPr lang="ru-RU" sz="6600" b="1" dirty="0" err="1"/>
              <a:t>рахмет</a:t>
            </a:r>
            <a:r>
              <a:rPr lang="ru-RU" sz="6600" b="1" dirty="0"/>
              <a:t>!</a:t>
            </a:r>
            <a:br>
              <a:rPr lang="ru-RU" sz="6600" b="1" dirty="0"/>
            </a:br>
            <a:r>
              <a:rPr lang="ru-RU" sz="6600" b="1" dirty="0"/>
              <a:t/>
            </a:r>
            <a:br>
              <a:rPr lang="ru-RU" sz="6600" b="1" dirty="0"/>
            </a:br>
            <a:r>
              <a:rPr lang="ru-RU" sz="4800" b="1" dirty="0" err="1"/>
              <a:t>Байланыс</a:t>
            </a:r>
            <a:r>
              <a:rPr lang="ru-RU" sz="4800" b="1" dirty="0"/>
              <a:t>: </a:t>
            </a:r>
            <a:r>
              <a:rPr lang="en-US" sz="4800" b="1" dirty="0">
                <a:hlinkClick r:id="rId2"/>
              </a:rPr>
              <a:t>kazhigulova@gmail.com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>FB: facebook.com/</a:t>
            </a:r>
            <a:r>
              <a:rPr lang="en-US" sz="4800" b="1" dirty="0" err="1"/>
              <a:t>kazhigulova</a:t>
            </a:r>
            <a:r>
              <a:rPr lang="ru-RU" sz="4800" b="1"/>
              <a:t/>
            </a:r>
            <a:br>
              <a:rPr lang="ru-RU" sz="4800" b="1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765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C63207-C142-45E3-AC5B-0424E3A3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err="1">
                <a:solidFill>
                  <a:srgbClr val="002060"/>
                </a:solidFill>
              </a:rPr>
              <a:t>Шағым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берудің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заңнамалық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негіздері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A67634-981F-4639-A975-E5D6A520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 </a:t>
            </a:r>
          </a:p>
          <a:p>
            <a:endParaRPr lang="ru-RU" b="1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="" xmlns:a16="http://schemas.microsoft.com/office/drawing/2014/main" id="{A7E55F70-6A29-4284-A350-FAAA51C49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715669"/>
              </p:ext>
            </p:extLst>
          </p:nvPr>
        </p:nvGraphicFramePr>
        <p:xfrm>
          <a:off x="838200" y="1467949"/>
          <a:ext cx="10243506" cy="498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4502">
                  <a:extLst>
                    <a:ext uri="{9D8B030D-6E8A-4147-A177-3AD203B41FA5}">
                      <a16:colId xmlns="" xmlns:a16="http://schemas.microsoft.com/office/drawing/2014/main" val="3452465601"/>
                    </a:ext>
                  </a:extLst>
                </a:gridCol>
                <a:gridCol w="4590673">
                  <a:extLst>
                    <a:ext uri="{9D8B030D-6E8A-4147-A177-3AD203B41FA5}">
                      <a16:colId xmlns="" xmlns:a16="http://schemas.microsoft.com/office/drawing/2014/main" val="3158481874"/>
                    </a:ext>
                  </a:extLst>
                </a:gridCol>
                <a:gridCol w="2238331">
                  <a:extLst>
                    <a:ext uri="{9D8B030D-6E8A-4147-A177-3AD203B41FA5}">
                      <a16:colId xmlns="" xmlns:a16="http://schemas.microsoft.com/office/drawing/2014/main" val="3023301017"/>
                    </a:ext>
                  </a:extLst>
                </a:gridCol>
              </a:tblGrid>
              <a:tr h="56809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Комитеттің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атауы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Құжат</a:t>
                      </a:r>
                      <a:r>
                        <a:rPr lang="kk-KZ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Ратификациялау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мерзімі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1073704"/>
                  </a:ext>
                </a:extLst>
              </a:tr>
              <a:tr h="9805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/>
                        <a:t>Адам</a:t>
                      </a:r>
                      <a:r>
                        <a:rPr lang="kk-KZ" b="1" baseline="0" dirty="0" smtClean="0"/>
                        <a:t> құқықтары бойынша комитет</a:t>
                      </a:r>
                      <a:endParaRPr lang="ru-RU" b="1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АСҚХП 1-ші </a:t>
                      </a:r>
                      <a:r>
                        <a:rPr lang="ru-RU" dirty="0" err="1" smtClean="0"/>
                        <a:t>Факультативті</a:t>
                      </a:r>
                      <a:r>
                        <a:rPr lang="ru-RU" dirty="0" smtClean="0"/>
                        <a:t> протокол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 </a:t>
                      </a:r>
                      <a:r>
                        <a:rPr lang="ru-RU" dirty="0" err="1" smtClean="0"/>
                        <a:t>маусым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2011* </a:t>
                      </a:r>
                      <a:r>
                        <a:rPr lang="ru-RU" dirty="0" smtClean="0"/>
                        <a:t>ж.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1851803"/>
                  </a:ext>
                </a:extLst>
              </a:tr>
              <a:tr h="980549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Азаптауға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қарсы</a:t>
                      </a:r>
                      <a:r>
                        <a:rPr lang="ru-RU" b="1" dirty="0" smtClean="0"/>
                        <a:t> комитет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Азаптауға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қарсы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конвенцияның</a:t>
                      </a:r>
                      <a:r>
                        <a:rPr lang="ru-RU" dirty="0" smtClean="0"/>
                        <a:t> 22-бабы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 </a:t>
                      </a:r>
                      <a:r>
                        <a:rPr lang="ru-RU" dirty="0" err="1" smtClean="0"/>
                        <a:t>ақпан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2008 </a:t>
                      </a:r>
                      <a:r>
                        <a:rPr lang="ru-RU" dirty="0" smtClean="0"/>
                        <a:t>ж.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137313"/>
                  </a:ext>
                </a:extLst>
              </a:tr>
              <a:tr h="1400785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Әйелдерге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қарсы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дискриминацияны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жою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бойынша</a:t>
                      </a:r>
                      <a:r>
                        <a:rPr lang="ru-RU" b="1" dirty="0" smtClean="0"/>
                        <a:t> комитет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Әйелдерге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қатысты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дискриминацияның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барлық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түрлерін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жою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туралы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конвенцияға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Факультативті</a:t>
                      </a:r>
                      <a:r>
                        <a:rPr lang="ru-RU" dirty="0" smtClean="0"/>
                        <a:t> протокол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 </a:t>
                      </a:r>
                      <a:r>
                        <a:rPr lang="ru-RU" dirty="0" err="1" smtClean="0"/>
                        <a:t>тамыз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2001 </a:t>
                      </a:r>
                      <a:r>
                        <a:rPr lang="ru-RU" dirty="0" smtClean="0"/>
                        <a:t>ж.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6684334"/>
                  </a:ext>
                </a:extLst>
              </a:tr>
              <a:tr h="980549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Нәсілдік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дискриминацияға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қарсы</a:t>
                      </a:r>
                      <a:r>
                        <a:rPr lang="ru-RU" b="1" dirty="0" smtClean="0"/>
                        <a:t> конвенция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err="1" smtClean="0"/>
                        <a:t>Нәсілдік</a:t>
                      </a:r>
                      <a:r>
                        <a:rPr lang="ru-RU" b="0" dirty="0" smtClean="0"/>
                        <a:t> </a:t>
                      </a:r>
                      <a:r>
                        <a:rPr lang="ru-RU" b="0" dirty="0" err="1" smtClean="0"/>
                        <a:t>дискриминацияға</a:t>
                      </a:r>
                      <a:r>
                        <a:rPr lang="ru-RU" b="0" dirty="0" smtClean="0"/>
                        <a:t> </a:t>
                      </a:r>
                      <a:r>
                        <a:rPr lang="ru-RU" b="0" dirty="0" err="1" smtClean="0"/>
                        <a:t>қарсы</a:t>
                      </a:r>
                      <a:r>
                        <a:rPr lang="ru-RU" b="0" dirty="0" smtClean="0"/>
                        <a:t> </a:t>
                      </a:r>
                      <a:r>
                        <a:rPr lang="ru-RU" b="0" dirty="0" err="1" smtClean="0"/>
                        <a:t>конвенцияның</a:t>
                      </a:r>
                      <a:r>
                        <a:rPr lang="ru-RU" b="0" dirty="0" smtClean="0"/>
                        <a:t> 14-бабы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 </a:t>
                      </a:r>
                      <a:r>
                        <a:rPr lang="ru-RU" dirty="0" err="1" smtClean="0"/>
                        <a:t>мамыр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2008 </a:t>
                      </a:r>
                      <a:r>
                        <a:rPr lang="ru-RU" dirty="0" smtClean="0"/>
                        <a:t>ж.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1745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23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BC0848-DD26-403F-99D8-3C14DEA9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992" y="624833"/>
            <a:ext cx="10515600" cy="83891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Халықаралық</a:t>
            </a:r>
            <a:r>
              <a:rPr lang="ru-RU" b="1" dirty="0" smtClean="0"/>
              <a:t> </a:t>
            </a:r>
            <a:r>
              <a:rPr lang="ru-RU" b="1" dirty="0" err="1" smtClean="0"/>
              <a:t>шарттар</a:t>
            </a:r>
            <a:r>
              <a:rPr lang="ru-RU" b="1" dirty="0" smtClean="0"/>
              <a:t>: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4400" b="1" dirty="0" smtClean="0">
                <a:solidFill>
                  <a:srgbClr val="002060"/>
                </a:solidFill>
              </a:rPr>
              <a:t>АСҚХП-</a:t>
            </a:r>
            <a:r>
              <a:rPr lang="ru-RU" sz="4400" b="1" dirty="0" err="1" smtClean="0">
                <a:solidFill>
                  <a:srgbClr val="002060"/>
                </a:solidFill>
              </a:rPr>
              <a:t>ге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err="1" smtClean="0">
                <a:solidFill>
                  <a:srgbClr val="002060"/>
                </a:solidFill>
              </a:rPr>
              <a:t>Факультативті</a:t>
            </a:r>
            <a:r>
              <a:rPr lang="ru-RU" sz="4400" b="1" dirty="0" smtClean="0">
                <a:solidFill>
                  <a:srgbClr val="002060"/>
                </a:solidFill>
              </a:rPr>
              <a:t> протокол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B4F621-65E4-4A2E-898D-66756CEFB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66" y="1859952"/>
            <a:ext cx="11448789" cy="4998048"/>
          </a:xfrm>
        </p:spPr>
        <p:txBody>
          <a:bodyPr>
            <a:noAutofit/>
          </a:bodyPr>
          <a:lstStyle/>
          <a:p>
            <a:r>
              <a:rPr lang="ru-RU" sz="1800" dirty="0" smtClean="0"/>
              <a:t>1-бап.  «</a:t>
            </a:r>
            <a:r>
              <a:rPr lang="ru-RU" sz="1800" dirty="0"/>
              <a:t>Осы </a:t>
            </a:r>
            <a:r>
              <a:rPr lang="ru-RU" sz="1800" dirty="0" err="1"/>
              <a:t>Хаттаманың</a:t>
            </a:r>
            <a:r>
              <a:rPr lang="ru-RU" sz="1800" dirty="0"/>
              <a:t> </a:t>
            </a:r>
            <a:r>
              <a:rPr lang="ru-RU" sz="1800" dirty="0" err="1"/>
              <a:t>қатысушысы</a:t>
            </a:r>
            <a:r>
              <a:rPr lang="ru-RU" sz="1800" dirty="0"/>
              <a:t> </a:t>
            </a:r>
            <a:r>
              <a:rPr lang="ru-RU" sz="1800" dirty="0" err="1"/>
              <a:t>болатын</a:t>
            </a:r>
            <a:r>
              <a:rPr lang="ru-RU" sz="1800" dirty="0"/>
              <a:t> </a:t>
            </a:r>
            <a:r>
              <a:rPr lang="ru-RU" sz="1800" dirty="0" err="1"/>
              <a:t>Пактіге</a:t>
            </a:r>
            <a:r>
              <a:rPr lang="ru-RU" sz="1800" dirty="0"/>
              <a:t>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</a:t>
            </a:r>
            <a:r>
              <a:rPr lang="ru-RU" sz="1800" dirty="0"/>
              <a:t> </a:t>
            </a:r>
            <a:r>
              <a:rPr lang="ru-RU" sz="1800" dirty="0" err="1"/>
              <a:t>өзінің</a:t>
            </a:r>
            <a:r>
              <a:rPr lang="ru-RU" sz="1800" dirty="0"/>
              <a:t> </a:t>
            </a:r>
            <a:r>
              <a:rPr lang="ru-RU" sz="1800" dirty="0" err="1"/>
              <a:t>юрисдикциясына</a:t>
            </a:r>
            <a:r>
              <a:rPr lang="ru-RU" sz="1800" dirty="0"/>
              <a:t> </a:t>
            </a:r>
            <a:r>
              <a:rPr lang="ru-RU" sz="1800" dirty="0" err="1"/>
              <a:t>жататын</a:t>
            </a:r>
            <a:r>
              <a:rPr lang="ru-RU" sz="1800" dirty="0"/>
              <a:t> </a:t>
            </a:r>
            <a:r>
              <a:rPr lang="ru-RU" sz="1800" dirty="0" err="1"/>
              <a:t>заңды</a:t>
            </a:r>
            <a:r>
              <a:rPr lang="ru-RU" sz="1800" dirty="0"/>
              <a:t> </a:t>
            </a:r>
            <a:r>
              <a:rPr lang="ru-RU" sz="1800" dirty="0" err="1"/>
              <a:t>тұлғалардың</a:t>
            </a:r>
            <a:r>
              <a:rPr lang="ru-RU" sz="1800" dirty="0"/>
              <a:t> </a:t>
            </a:r>
            <a:r>
              <a:rPr lang="ru-RU" sz="1800" dirty="0" err="1"/>
              <a:t>Пактіде</a:t>
            </a:r>
            <a:r>
              <a:rPr lang="ru-RU" sz="1800" dirty="0"/>
              <a:t> </a:t>
            </a:r>
            <a:r>
              <a:rPr lang="ru-RU" sz="1800" dirty="0" err="1"/>
              <a:t>баяндалған</a:t>
            </a:r>
            <a:r>
              <a:rPr lang="ru-RU" sz="1800" dirty="0"/>
              <a:t> </a:t>
            </a:r>
            <a:r>
              <a:rPr lang="ru-RU" sz="1800" dirty="0" err="1"/>
              <a:t>қайсыбір</a:t>
            </a:r>
            <a:r>
              <a:rPr lang="ru-RU" sz="1800" dirty="0"/>
              <a:t> </a:t>
            </a:r>
            <a:r>
              <a:rPr lang="ru-RU" sz="1800" dirty="0" err="1"/>
              <a:t>құқықтарды</a:t>
            </a:r>
            <a:r>
              <a:rPr lang="ru-RU" sz="1800" dirty="0"/>
              <a:t> осы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мемлекеттің</a:t>
            </a:r>
            <a:r>
              <a:rPr lang="ru-RU" sz="1800" dirty="0"/>
              <a:t> </a:t>
            </a:r>
            <a:r>
              <a:rPr lang="ru-RU" sz="1800" dirty="0" err="1"/>
              <a:t>бұзғанының</a:t>
            </a:r>
            <a:r>
              <a:rPr lang="ru-RU" sz="1800" dirty="0"/>
              <a:t> </a:t>
            </a:r>
            <a:r>
              <a:rPr lang="ru-RU" sz="1800" dirty="0" err="1"/>
              <a:t>кұрбаны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табылатынына</a:t>
            </a:r>
            <a:r>
              <a:rPr lang="ru-RU" sz="1800" dirty="0"/>
              <a:t> </a:t>
            </a:r>
            <a:r>
              <a:rPr lang="ru-RU" sz="1800" dirty="0" err="1"/>
              <a:t>сендіретін</a:t>
            </a:r>
            <a:r>
              <a:rPr lang="ru-RU" sz="1800" dirty="0"/>
              <a:t> </a:t>
            </a:r>
            <a:r>
              <a:rPr lang="ru-RU" sz="1800" dirty="0" err="1"/>
              <a:t>хабарламаларын</a:t>
            </a:r>
            <a:r>
              <a:rPr lang="ru-RU" sz="1800" dirty="0"/>
              <a:t> </a:t>
            </a:r>
            <a:r>
              <a:rPr lang="ru-RU" sz="1800" dirty="0" err="1"/>
              <a:t>Комитеттің</a:t>
            </a:r>
            <a:r>
              <a:rPr lang="ru-RU" sz="1800" dirty="0"/>
              <a:t> </a:t>
            </a:r>
            <a:r>
              <a:rPr lang="ru-RU" sz="1800" dirty="0" err="1"/>
              <a:t>қабылдау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қарау</a:t>
            </a:r>
            <a:r>
              <a:rPr lang="ru-RU" sz="1800" dirty="0"/>
              <a:t> </a:t>
            </a:r>
            <a:r>
              <a:rPr lang="ru-RU" sz="1800" dirty="0" err="1"/>
              <a:t>кұзіретін</a:t>
            </a:r>
            <a:r>
              <a:rPr lang="ru-RU" sz="1800" dirty="0"/>
              <a:t> </a:t>
            </a:r>
            <a:r>
              <a:rPr lang="ru-RU" sz="1800" dirty="0" err="1"/>
              <a:t>таниды</a:t>
            </a:r>
            <a:r>
              <a:rPr lang="ru-RU" sz="1800" dirty="0"/>
              <a:t>. Комитет, </a:t>
            </a:r>
            <a:r>
              <a:rPr lang="ru-RU" sz="1800" dirty="0" err="1"/>
              <a:t>егер</a:t>
            </a:r>
            <a:r>
              <a:rPr lang="ru-RU" sz="1800" dirty="0"/>
              <a:t> </a:t>
            </a:r>
            <a:r>
              <a:rPr lang="ru-RU" sz="1800" dirty="0" err="1"/>
              <a:t>хабарлама</a:t>
            </a:r>
            <a:r>
              <a:rPr lang="ru-RU" sz="1800" dirty="0"/>
              <a:t> осы </a:t>
            </a:r>
            <a:r>
              <a:rPr lang="ru-RU" sz="1800" dirty="0" err="1"/>
              <a:t>Хаттаманың</a:t>
            </a:r>
            <a:r>
              <a:rPr lang="ru-RU" sz="1800" dirty="0"/>
              <a:t> </a:t>
            </a:r>
            <a:r>
              <a:rPr lang="ru-RU" sz="1800" dirty="0" err="1"/>
              <a:t>қатысушысы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табылмайтын</a:t>
            </a:r>
            <a:r>
              <a:rPr lang="ru-RU" sz="1800" dirty="0"/>
              <a:t>, </a:t>
            </a:r>
            <a:r>
              <a:rPr lang="ru-RU" sz="1800" dirty="0" err="1"/>
              <a:t>Пактіге</a:t>
            </a:r>
            <a:r>
              <a:rPr lang="ru-RU" sz="1800" dirty="0"/>
              <a:t>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мемлекетке</a:t>
            </a:r>
            <a:r>
              <a:rPr lang="ru-RU" sz="1800" dirty="0"/>
              <a:t> </a:t>
            </a:r>
            <a:r>
              <a:rPr lang="ru-RU" sz="1800" dirty="0" err="1"/>
              <a:t>қатысты</a:t>
            </a:r>
            <a:r>
              <a:rPr lang="ru-RU" sz="1800" dirty="0"/>
              <a:t> </a:t>
            </a:r>
            <a:r>
              <a:rPr lang="ru-RU" sz="1800" dirty="0" err="1"/>
              <a:t>болса</a:t>
            </a:r>
            <a:r>
              <a:rPr lang="ru-RU" sz="1800" dirty="0"/>
              <a:t>, </a:t>
            </a:r>
            <a:r>
              <a:rPr lang="ru-RU" sz="1800" dirty="0" err="1"/>
              <a:t>ондай</a:t>
            </a:r>
            <a:r>
              <a:rPr lang="ru-RU" sz="1800" dirty="0"/>
              <a:t> </a:t>
            </a:r>
            <a:r>
              <a:rPr lang="ru-RU" sz="1800" dirty="0" err="1"/>
              <a:t>хабарламаның</a:t>
            </a:r>
            <a:r>
              <a:rPr lang="ru-RU" sz="1800" dirty="0"/>
              <a:t> </a:t>
            </a:r>
            <a:r>
              <a:rPr lang="ru-RU" sz="1800" dirty="0" err="1"/>
              <a:t>бірде-бірін</a:t>
            </a:r>
            <a:r>
              <a:rPr lang="ru-RU" sz="1800" dirty="0"/>
              <a:t> </a:t>
            </a:r>
            <a:r>
              <a:rPr lang="ru-RU" sz="1800" dirty="0" err="1" smtClean="0"/>
              <a:t>қабылдамайды</a:t>
            </a:r>
            <a:r>
              <a:rPr lang="ru-RU" sz="1800" dirty="0" smtClean="0"/>
              <a:t>»</a:t>
            </a:r>
            <a:r>
              <a:rPr lang="ru-RU" sz="1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8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4бап:</a:t>
            </a:r>
            <a:endParaRPr lang="ru-RU" sz="18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800" dirty="0" smtClean="0"/>
              <a:t>1. 3-баптың </a:t>
            </a:r>
            <a:r>
              <a:rPr lang="ru-RU" sz="1800" dirty="0" err="1"/>
              <a:t>ережелері</a:t>
            </a:r>
            <a:r>
              <a:rPr lang="ru-RU" sz="1800" dirty="0"/>
              <a:t> </a:t>
            </a:r>
            <a:r>
              <a:rPr lang="ru-RU" sz="1800" dirty="0" err="1"/>
              <a:t>сақталған</a:t>
            </a:r>
            <a:r>
              <a:rPr lang="ru-RU" sz="1800" dirty="0"/>
              <a:t> </a:t>
            </a:r>
            <a:r>
              <a:rPr lang="ru-RU" sz="1800" dirty="0" err="1"/>
              <a:t>жағдайда</a:t>
            </a:r>
            <a:r>
              <a:rPr lang="ru-RU" sz="1800" dirty="0"/>
              <a:t> Комитет </a:t>
            </a:r>
            <a:r>
              <a:rPr lang="ru-RU" sz="1800" dirty="0" err="1"/>
              <a:t>өзіне</a:t>
            </a:r>
            <a:r>
              <a:rPr lang="ru-RU" sz="1800" dirty="0"/>
              <a:t> осы </a:t>
            </a:r>
            <a:r>
              <a:rPr lang="ru-RU" sz="1800" dirty="0" err="1"/>
              <a:t>Хаттамаға</a:t>
            </a:r>
            <a:r>
              <a:rPr lang="ru-RU" sz="1800" dirty="0"/>
              <a:t> </a:t>
            </a:r>
            <a:r>
              <a:rPr lang="ru-RU" sz="1800" dirty="0" err="1"/>
              <a:t>сәйкес</a:t>
            </a:r>
            <a:r>
              <a:rPr lang="ru-RU" sz="1800" dirty="0"/>
              <a:t> </a:t>
            </a:r>
            <a:r>
              <a:rPr lang="ru-RU" sz="1800" dirty="0" err="1"/>
              <a:t>тапсырылған</a:t>
            </a:r>
            <a:r>
              <a:rPr lang="ru-RU" sz="1800" dirty="0"/>
              <a:t>, </a:t>
            </a:r>
            <a:r>
              <a:rPr lang="ru-RU" sz="1800" dirty="0" err="1"/>
              <a:t>Пактінің</a:t>
            </a:r>
            <a:r>
              <a:rPr lang="ru-RU" sz="1800" dirty="0"/>
              <a:t> </a:t>
            </a:r>
            <a:r>
              <a:rPr lang="ru-RU" sz="1800" dirty="0" err="1"/>
              <a:t>қайсыбір</a:t>
            </a:r>
            <a:r>
              <a:rPr lang="ru-RU" sz="1800" dirty="0"/>
              <a:t> </a:t>
            </a:r>
            <a:r>
              <a:rPr lang="ru-RU" sz="1800" dirty="0" err="1"/>
              <a:t>ережелері</a:t>
            </a:r>
            <a:r>
              <a:rPr lang="ru-RU" sz="1800" dirty="0"/>
              <a:t> </a:t>
            </a:r>
            <a:r>
              <a:rPr lang="ru-RU" sz="1800" dirty="0" err="1"/>
              <a:t>бұзылды</a:t>
            </a:r>
            <a:r>
              <a:rPr lang="ru-RU" sz="1800" dirty="0"/>
              <a:t> </a:t>
            </a:r>
            <a:r>
              <a:rPr lang="ru-RU" sz="1800" dirty="0" err="1"/>
              <a:t>деп</a:t>
            </a:r>
            <a:r>
              <a:rPr lang="ru-RU" sz="1800" dirty="0"/>
              <a:t> </a:t>
            </a:r>
            <a:r>
              <a:rPr lang="ru-RU" sz="1800" dirty="0" err="1"/>
              <a:t>сендіретін</a:t>
            </a:r>
            <a:r>
              <a:rPr lang="ru-RU" sz="1800" dirty="0"/>
              <a:t> </a:t>
            </a:r>
            <a:r>
              <a:rPr lang="ru-RU" sz="1800" dirty="0" err="1"/>
              <a:t>кез</a:t>
            </a:r>
            <a:r>
              <a:rPr lang="ru-RU" sz="1800" dirty="0"/>
              <a:t> </a:t>
            </a:r>
            <a:r>
              <a:rPr lang="ru-RU" sz="1800" dirty="0" err="1"/>
              <a:t>келген</a:t>
            </a:r>
            <a:r>
              <a:rPr lang="ru-RU" sz="1800" dirty="0"/>
              <a:t> </a:t>
            </a:r>
            <a:r>
              <a:rPr lang="ru-RU" sz="1800" dirty="0" err="1"/>
              <a:t>хабарламаны</a:t>
            </a:r>
            <a:r>
              <a:rPr lang="ru-RU" sz="1800" dirty="0"/>
              <a:t> осы </a:t>
            </a:r>
            <a:r>
              <a:rPr lang="ru-RU" sz="1800" dirty="0" err="1"/>
              <a:t>Хаттамаға</a:t>
            </a:r>
            <a:r>
              <a:rPr lang="ru-RU" sz="1800" dirty="0"/>
              <a:t>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мемлекеттің</a:t>
            </a:r>
            <a:r>
              <a:rPr lang="ru-RU" sz="1800" dirty="0"/>
              <a:t> </a:t>
            </a:r>
            <a:r>
              <a:rPr lang="ru-RU" sz="1800" dirty="0" err="1"/>
              <a:t>назарына</a:t>
            </a:r>
            <a:r>
              <a:rPr lang="ru-RU" sz="1800" dirty="0"/>
              <a:t> </a:t>
            </a:r>
            <a:r>
              <a:rPr lang="ru-RU" sz="1800" dirty="0" err="1"/>
              <a:t>жеткізеді</a:t>
            </a:r>
            <a:r>
              <a:rPr lang="ru-RU" sz="1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8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1800" dirty="0" smtClean="0"/>
              <a:t>2. </a:t>
            </a:r>
            <a:r>
              <a:rPr lang="ru-RU" sz="1800" dirty="0" err="1" smtClean="0"/>
              <a:t>Хабарламаны</a:t>
            </a:r>
            <a:r>
              <a:rPr lang="ru-RU" sz="1800" dirty="0" smtClean="0"/>
              <a:t> </a:t>
            </a:r>
            <a:r>
              <a:rPr lang="ru-RU" sz="1800" dirty="0" err="1"/>
              <a:t>алған</a:t>
            </a:r>
            <a:r>
              <a:rPr lang="ru-RU" sz="1800" dirty="0"/>
              <a:t> </a:t>
            </a:r>
            <a:r>
              <a:rPr lang="ru-RU" sz="1800" dirty="0" err="1"/>
              <a:t>мемлекет</a:t>
            </a:r>
            <a:r>
              <a:rPr lang="ru-RU" sz="1800" dirty="0"/>
              <a:t> </a:t>
            </a:r>
            <a:r>
              <a:rPr lang="ru-RU" sz="1800" dirty="0" err="1"/>
              <a:t>алты</a:t>
            </a:r>
            <a:r>
              <a:rPr lang="ru-RU" sz="1800" dirty="0"/>
              <a:t> ай </a:t>
            </a:r>
            <a:r>
              <a:rPr lang="ru-RU" sz="1800" dirty="0" err="1"/>
              <a:t>ішінде</a:t>
            </a:r>
            <a:r>
              <a:rPr lang="ru-RU" sz="1800" dirty="0"/>
              <a:t> </a:t>
            </a:r>
            <a:r>
              <a:rPr lang="ru-RU" sz="1800" dirty="0" err="1"/>
              <a:t>Комитетке</a:t>
            </a:r>
            <a:r>
              <a:rPr lang="ru-RU" sz="1800" dirty="0"/>
              <a:t> осы </a:t>
            </a:r>
            <a:r>
              <a:rPr lang="ru-RU" sz="1800" dirty="0" err="1"/>
              <a:t>мәселені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, </a:t>
            </a:r>
            <a:r>
              <a:rPr lang="ru-RU" sz="1800" dirty="0" err="1"/>
              <a:t>егер</a:t>
            </a:r>
            <a:r>
              <a:rPr lang="ru-RU" sz="1800" dirty="0"/>
              <a:t> </a:t>
            </a:r>
            <a:r>
              <a:rPr lang="ru-RU" sz="1800" dirty="0" err="1"/>
              <a:t>ондайлар</a:t>
            </a:r>
            <a:r>
              <a:rPr lang="ru-RU" sz="1800" dirty="0"/>
              <a:t> </a:t>
            </a:r>
            <a:r>
              <a:rPr lang="ru-RU" sz="1800" dirty="0" err="1"/>
              <a:t>орын</a:t>
            </a:r>
            <a:r>
              <a:rPr lang="ru-RU" sz="1800" dirty="0"/>
              <a:t> </a:t>
            </a:r>
            <a:r>
              <a:rPr lang="ru-RU" sz="1800" dirty="0" err="1"/>
              <a:t>алған</a:t>
            </a:r>
            <a:r>
              <a:rPr lang="ru-RU" sz="1800" dirty="0"/>
              <a:t> </a:t>
            </a:r>
            <a:r>
              <a:rPr lang="ru-RU" sz="1800" dirty="0" err="1"/>
              <a:t>болса</a:t>
            </a:r>
            <a:r>
              <a:rPr lang="ru-RU" sz="1800" dirty="0"/>
              <a:t>, осы </a:t>
            </a:r>
            <a:r>
              <a:rPr lang="ru-RU" sz="1800" dirty="0" err="1"/>
              <a:t>мемлекет</a:t>
            </a:r>
            <a:r>
              <a:rPr lang="ru-RU" sz="1800" dirty="0"/>
              <a:t> </a:t>
            </a:r>
            <a:r>
              <a:rPr lang="ru-RU" sz="1800" dirty="0" err="1"/>
              <a:t>қабылдауы</a:t>
            </a:r>
            <a:r>
              <a:rPr lang="ru-RU" sz="1800" dirty="0"/>
              <a:t> </a:t>
            </a:r>
            <a:r>
              <a:rPr lang="ru-RU" sz="1800" dirty="0" err="1"/>
              <a:t>мүмкін</a:t>
            </a:r>
            <a:r>
              <a:rPr lang="ru-RU" sz="1800" dirty="0"/>
              <a:t> </a:t>
            </a:r>
            <a:r>
              <a:rPr lang="ru-RU" sz="1800" dirty="0" err="1"/>
              <a:t>кез</a:t>
            </a:r>
            <a:r>
              <a:rPr lang="ru-RU" sz="1800" dirty="0"/>
              <a:t> </a:t>
            </a:r>
            <a:r>
              <a:rPr lang="ru-RU" sz="1800" dirty="0" err="1"/>
              <a:t>келген</a:t>
            </a:r>
            <a:r>
              <a:rPr lang="ru-RU" sz="1800" dirty="0"/>
              <a:t> </a:t>
            </a:r>
            <a:r>
              <a:rPr lang="ru-RU" sz="1800" dirty="0" err="1"/>
              <a:t>шараларды</a:t>
            </a:r>
            <a:r>
              <a:rPr lang="ru-RU" sz="1800" dirty="0"/>
              <a:t> </a:t>
            </a:r>
            <a:r>
              <a:rPr lang="ru-RU" sz="1800" dirty="0" err="1"/>
              <a:t>түсіндіретін</a:t>
            </a:r>
            <a:r>
              <a:rPr lang="ru-RU" sz="1800" dirty="0"/>
              <a:t> </a:t>
            </a:r>
            <a:r>
              <a:rPr lang="ru-RU" sz="1800" dirty="0" err="1"/>
              <a:t>жазбаша</a:t>
            </a:r>
            <a:r>
              <a:rPr lang="ru-RU" sz="1800" dirty="0"/>
              <a:t> </a:t>
            </a:r>
            <a:r>
              <a:rPr lang="ru-RU" sz="1800" dirty="0" err="1"/>
              <a:t>түсініктемені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мәлімдемені</a:t>
            </a:r>
            <a:r>
              <a:rPr lang="ru-RU" sz="1800" dirty="0"/>
              <a:t> </a:t>
            </a:r>
            <a:r>
              <a:rPr lang="ru-RU" sz="1800" dirty="0" err="1"/>
              <a:t>тапсырады</a:t>
            </a:r>
            <a:r>
              <a:rPr lang="ru-RU" sz="1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ru-RU" sz="1800" dirty="0" smtClean="0"/>
              <a:t>5(4)-</a:t>
            </a:r>
            <a:r>
              <a:rPr lang="ru-RU" sz="1800" dirty="0" err="1" smtClean="0"/>
              <a:t>бап</a:t>
            </a:r>
            <a:r>
              <a:rPr lang="ru-RU" sz="1800" dirty="0" smtClean="0"/>
              <a:t>: Комитет </a:t>
            </a:r>
            <a:r>
              <a:rPr lang="ru-RU" sz="1800" dirty="0" err="1"/>
              <a:t>өз</a:t>
            </a:r>
            <a:r>
              <a:rPr lang="ru-RU" sz="1800" dirty="0"/>
              <a:t> </a:t>
            </a:r>
            <a:r>
              <a:rPr lang="ru-RU" sz="1800" dirty="0" err="1"/>
              <a:t>ұйғарымдарын</a:t>
            </a:r>
            <a:r>
              <a:rPr lang="ru-RU" sz="1800" dirty="0"/>
              <a:t> </a:t>
            </a:r>
            <a:r>
              <a:rPr lang="ru-RU" sz="1800" dirty="0" err="1"/>
              <a:t>тиісті</a:t>
            </a:r>
            <a:r>
              <a:rPr lang="ru-RU" sz="1800" dirty="0"/>
              <a:t>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мемлекетке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тұлғаға</a:t>
            </a:r>
            <a:r>
              <a:rPr lang="ru-RU" sz="1800" dirty="0"/>
              <a:t> </a:t>
            </a:r>
            <a:r>
              <a:rPr lang="ru-RU" sz="1800" dirty="0" err="1"/>
              <a:t>хабарлайды</a:t>
            </a:r>
            <a:r>
              <a:rPr lang="ru-RU" sz="1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ru-RU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9543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7E7417-457D-457E-B674-A14E051F0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Азаптауға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қарсы</a:t>
            </a:r>
            <a:r>
              <a:rPr lang="ru-RU" b="1" dirty="0" smtClean="0">
                <a:solidFill>
                  <a:srgbClr val="002060"/>
                </a:solidFill>
              </a:rPr>
              <a:t> конвенция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EF3EDB-7814-4771-820C-EEFC7EFDB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6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22-бап</a:t>
            </a:r>
            <a:endParaRPr lang="ru-RU" sz="2600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2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ru-RU" sz="2600" dirty="0"/>
              <a:t>Осы </a:t>
            </a:r>
            <a:r>
              <a:rPr lang="ru-RU" sz="2600" dirty="0" err="1"/>
              <a:t>Конвенцияның</a:t>
            </a:r>
            <a:r>
              <a:rPr lang="ru-RU" sz="2600" dirty="0"/>
              <a:t> </a:t>
            </a:r>
            <a:r>
              <a:rPr lang="ru-RU" sz="2600" dirty="0" err="1"/>
              <a:t>қатысушы</a:t>
            </a:r>
            <a:r>
              <a:rPr lang="ru-RU" sz="2600" dirty="0"/>
              <a:t> </a:t>
            </a:r>
            <a:r>
              <a:rPr lang="ru-RU" sz="2600" dirty="0" err="1"/>
              <a:t>мемлекеті</a:t>
            </a:r>
            <a:r>
              <a:rPr lang="ru-RU" sz="2600" dirty="0"/>
              <a:t> осы </a:t>
            </a:r>
            <a:r>
              <a:rPr lang="ru-RU" sz="2600" dirty="0" err="1"/>
              <a:t>бапқа</a:t>
            </a:r>
            <a:r>
              <a:rPr lang="ru-RU" sz="2600" dirty="0"/>
              <a:t> </a:t>
            </a:r>
            <a:r>
              <a:rPr lang="ru-RU" sz="2600" dirty="0" err="1"/>
              <a:t>сәйкес</a:t>
            </a:r>
            <a:r>
              <a:rPr lang="ru-RU" sz="2600" dirty="0"/>
              <a:t> </a:t>
            </a:r>
            <a:r>
              <a:rPr lang="ru-RU" sz="2600" dirty="0" err="1"/>
              <a:t>кез-келген</a:t>
            </a:r>
            <a:r>
              <a:rPr lang="ru-RU" sz="2600" dirty="0"/>
              <a:t> </a:t>
            </a:r>
            <a:r>
              <a:rPr lang="ru-RU" sz="2600" dirty="0" err="1"/>
              <a:t>уақытта</a:t>
            </a:r>
            <a:r>
              <a:rPr lang="ru-RU" sz="2600" dirty="0"/>
              <a:t> </a:t>
            </a:r>
            <a:r>
              <a:rPr lang="ru-RU" sz="2600" dirty="0" err="1"/>
              <a:t>Қатысушы</a:t>
            </a:r>
            <a:r>
              <a:rPr lang="ru-RU" sz="2600" dirty="0"/>
              <a:t> </a:t>
            </a:r>
            <a:r>
              <a:rPr lang="ru-RU" sz="2600" dirty="0" err="1"/>
              <a:t>мемлекетпен</a:t>
            </a:r>
            <a:r>
              <a:rPr lang="ru-RU" sz="2600" dirty="0"/>
              <a:t> Конвенция </a:t>
            </a:r>
            <a:r>
              <a:rPr lang="ru-RU" sz="2600" dirty="0" err="1"/>
              <a:t>ережелерінің</a:t>
            </a:r>
            <a:r>
              <a:rPr lang="ru-RU" sz="2600" dirty="0"/>
              <a:t> </a:t>
            </a:r>
            <a:r>
              <a:rPr lang="ru-RU" sz="2600" dirty="0" err="1"/>
              <a:t>бұзылуына</a:t>
            </a:r>
            <a:r>
              <a:rPr lang="ru-RU" sz="2600" dirty="0"/>
              <a:t> </a:t>
            </a:r>
            <a:r>
              <a:rPr lang="ru-RU" sz="2600" dirty="0" err="1"/>
              <a:t>құрбан</a:t>
            </a:r>
            <a:r>
              <a:rPr lang="ru-RU" sz="2600" dirty="0"/>
              <a:t> </a:t>
            </a:r>
            <a:r>
              <a:rPr lang="ru-RU" sz="2600" dirty="0" err="1"/>
              <a:t>болып</a:t>
            </a:r>
            <a:r>
              <a:rPr lang="ru-RU" sz="2600" dirty="0"/>
              <a:t> </a:t>
            </a:r>
            <a:r>
              <a:rPr lang="ru-RU" sz="2600" dirty="0" err="1"/>
              <a:t>табылатындығын</a:t>
            </a:r>
            <a:r>
              <a:rPr lang="ru-RU" sz="2600" dirty="0"/>
              <a:t> </a:t>
            </a:r>
            <a:r>
              <a:rPr lang="ru-RU" sz="2600" dirty="0" err="1"/>
              <a:t>мақұлдайтын</a:t>
            </a:r>
            <a:r>
              <a:rPr lang="ru-RU" sz="2600" dirty="0"/>
              <a:t> </a:t>
            </a:r>
            <a:r>
              <a:rPr lang="ru-RU" sz="2600" dirty="0" err="1"/>
              <a:t>оның</a:t>
            </a:r>
            <a:r>
              <a:rPr lang="ru-RU" sz="2600" dirty="0"/>
              <a:t> </a:t>
            </a:r>
            <a:r>
              <a:rPr lang="ru-RU" sz="2600" dirty="0" err="1"/>
              <a:t>заңи</a:t>
            </a:r>
            <a:r>
              <a:rPr lang="ru-RU" sz="2600" dirty="0"/>
              <a:t> </a:t>
            </a:r>
            <a:r>
              <a:rPr lang="ru-RU" sz="2600" dirty="0" err="1"/>
              <a:t>құзырындағы</a:t>
            </a:r>
            <a:r>
              <a:rPr lang="ru-RU" sz="2600" dirty="0"/>
              <a:t> </a:t>
            </a:r>
            <a:r>
              <a:rPr lang="ru-RU" sz="2600" dirty="0" err="1"/>
              <a:t>адамдардың</a:t>
            </a:r>
            <a:r>
              <a:rPr lang="ru-RU" sz="2600" dirty="0"/>
              <a:t> </a:t>
            </a:r>
            <a:r>
              <a:rPr lang="ru-RU" sz="2600" dirty="0" err="1"/>
              <a:t>хабарламаларын</a:t>
            </a:r>
            <a:r>
              <a:rPr lang="ru-RU" sz="2600" dirty="0"/>
              <a:t> не </a:t>
            </a:r>
            <a:r>
              <a:rPr lang="ru-RU" sz="2600" dirty="0" err="1"/>
              <a:t>олардың</a:t>
            </a:r>
            <a:r>
              <a:rPr lang="ru-RU" sz="2600" dirty="0"/>
              <a:t> </a:t>
            </a:r>
            <a:r>
              <a:rPr lang="ru-RU" sz="2600" dirty="0" err="1"/>
              <a:t>атынан</a:t>
            </a:r>
            <a:r>
              <a:rPr lang="ru-RU" sz="2600" dirty="0"/>
              <a:t> </a:t>
            </a:r>
            <a:r>
              <a:rPr lang="ru-RU" sz="2600" dirty="0" err="1"/>
              <a:t>түсетін</a:t>
            </a:r>
            <a:r>
              <a:rPr lang="ru-RU" sz="2600" dirty="0"/>
              <a:t> </a:t>
            </a:r>
            <a:r>
              <a:rPr lang="ru-RU" sz="2600" dirty="0" err="1"/>
              <a:t>сол</a:t>
            </a:r>
            <a:r>
              <a:rPr lang="ru-RU" sz="2600" dirty="0"/>
              <a:t> </a:t>
            </a:r>
            <a:r>
              <a:rPr lang="ru-RU" sz="2600" dirty="0" err="1"/>
              <a:t>сияқты</a:t>
            </a:r>
            <a:r>
              <a:rPr lang="ru-RU" sz="2600" dirty="0"/>
              <a:t> </a:t>
            </a:r>
            <a:r>
              <a:rPr lang="ru-RU" sz="2600" dirty="0" err="1"/>
              <a:t>хабарламаларды</a:t>
            </a:r>
            <a:r>
              <a:rPr lang="ru-RU" sz="2600" dirty="0"/>
              <a:t> </a:t>
            </a:r>
            <a:r>
              <a:rPr lang="ru-RU" sz="2600" dirty="0" err="1"/>
              <a:t>алу</a:t>
            </a:r>
            <a:r>
              <a:rPr lang="ru-RU" sz="2600" dirty="0"/>
              <a:t> </a:t>
            </a:r>
            <a:r>
              <a:rPr lang="ru-RU" sz="2600" dirty="0" err="1"/>
              <a:t>және</a:t>
            </a:r>
            <a:r>
              <a:rPr lang="ru-RU" sz="2600" dirty="0"/>
              <a:t> </a:t>
            </a:r>
            <a:r>
              <a:rPr lang="ru-RU" sz="2600" dirty="0" err="1"/>
              <a:t>қарау</a:t>
            </a:r>
            <a:r>
              <a:rPr lang="ru-RU" sz="2600" dirty="0"/>
              <a:t> Комитет </a:t>
            </a:r>
            <a:r>
              <a:rPr lang="ru-RU" sz="2600" dirty="0" err="1"/>
              <a:t>құзыретін</a:t>
            </a:r>
            <a:r>
              <a:rPr lang="ru-RU" sz="2600" dirty="0"/>
              <a:t> </a:t>
            </a:r>
            <a:r>
              <a:rPr lang="ru-RU" sz="2600" dirty="0" err="1"/>
              <a:t>танитындығын</a:t>
            </a:r>
            <a:r>
              <a:rPr lang="ru-RU" sz="2600" dirty="0"/>
              <a:t> </a:t>
            </a:r>
            <a:r>
              <a:rPr lang="ru-RU" sz="2600" dirty="0" err="1"/>
              <a:t>мәлімдей</a:t>
            </a:r>
            <a:r>
              <a:rPr lang="ru-RU" sz="2600" dirty="0"/>
              <a:t> </a:t>
            </a:r>
            <a:r>
              <a:rPr lang="ru-RU" sz="2600" dirty="0" err="1"/>
              <a:t>алады</a:t>
            </a:r>
            <a:r>
              <a:rPr lang="ru-RU" sz="2600" dirty="0"/>
              <a:t>. Комитет </a:t>
            </a:r>
            <a:r>
              <a:rPr lang="ru-RU" sz="2600" dirty="0" err="1"/>
              <a:t>егер</a:t>
            </a:r>
            <a:r>
              <a:rPr lang="ru-RU" sz="2600" dirty="0"/>
              <a:t> </a:t>
            </a:r>
            <a:r>
              <a:rPr lang="ru-RU" sz="2600" dirty="0" err="1"/>
              <a:t>олар</a:t>
            </a:r>
            <a:r>
              <a:rPr lang="ru-RU" sz="2600" dirty="0"/>
              <a:t> </a:t>
            </a:r>
            <a:r>
              <a:rPr lang="ru-RU" sz="2600" dirty="0" err="1"/>
              <a:t>мұндай</a:t>
            </a:r>
            <a:r>
              <a:rPr lang="ru-RU" sz="2600" dirty="0"/>
              <a:t> </a:t>
            </a:r>
            <a:r>
              <a:rPr lang="ru-RU" sz="2600" dirty="0" err="1"/>
              <a:t>өтінішті</a:t>
            </a:r>
            <a:r>
              <a:rPr lang="ru-RU" sz="2600" dirty="0"/>
              <a:t> </a:t>
            </a:r>
            <a:r>
              <a:rPr lang="ru-RU" sz="2600" dirty="0" err="1"/>
              <a:t>жасамаған</a:t>
            </a:r>
            <a:r>
              <a:rPr lang="ru-RU" sz="2600" dirty="0"/>
              <a:t> </a:t>
            </a:r>
            <a:r>
              <a:rPr lang="ru-RU" sz="2600" dirty="0" err="1"/>
              <a:t>Қатысушы</a:t>
            </a:r>
            <a:r>
              <a:rPr lang="ru-RU" sz="2600" dirty="0"/>
              <a:t> </a:t>
            </a:r>
            <a:r>
              <a:rPr lang="ru-RU" sz="2600" dirty="0" err="1"/>
              <a:t>мемлекетке</a:t>
            </a:r>
            <a:r>
              <a:rPr lang="ru-RU" sz="2600" dirty="0"/>
              <a:t> </a:t>
            </a:r>
            <a:r>
              <a:rPr lang="ru-RU" sz="2600" dirty="0" err="1"/>
              <a:t>жатпаса</a:t>
            </a:r>
            <a:r>
              <a:rPr lang="ru-RU" sz="2600" dirty="0"/>
              <a:t> </a:t>
            </a:r>
            <a:r>
              <a:rPr lang="ru-RU" sz="2600" dirty="0" err="1"/>
              <a:t>ешқандай</a:t>
            </a:r>
            <a:r>
              <a:rPr lang="ru-RU" sz="2600" dirty="0"/>
              <a:t> </a:t>
            </a:r>
            <a:r>
              <a:rPr lang="ru-RU" sz="2600" dirty="0" err="1"/>
              <a:t>өтініштерді</a:t>
            </a:r>
            <a:r>
              <a:rPr lang="ru-RU" sz="2600" dirty="0"/>
              <a:t> </a:t>
            </a:r>
            <a:r>
              <a:rPr lang="ru-RU" sz="2600" dirty="0" err="1"/>
              <a:t>қабылдамайды</a:t>
            </a:r>
            <a:r>
              <a:rPr lang="ru-RU" sz="26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;</a:t>
            </a:r>
            <a:endParaRPr lang="ru-RU" sz="26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7. </a:t>
            </a:r>
            <a:r>
              <a:rPr lang="ru-RU" sz="2600" dirty="0"/>
              <a:t>Комитет </a:t>
            </a:r>
            <a:r>
              <a:rPr lang="ru-RU" sz="2600" dirty="0" err="1"/>
              <a:t>өз</a:t>
            </a:r>
            <a:r>
              <a:rPr lang="ru-RU" sz="2600" dirty="0"/>
              <a:t> </a:t>
            </a:r>
            <a:r>
              <a:rPr lang="ru-RU" sz="2600" dirty="0" err="1"/>
              <a:t>пікірлерін</a:t>
            </a:r>
            <a:r>
              <a:rPr lang="ru-RU" sz="2600" dirty="0"/>
              <a:t> </a:t>
            </a:r>
            <a:r>
              <a:rPr lang="ru-RU" sz="2600" dirty="0" err="1"/>
              <a:t>тиісті</a:t>
            </a:r>
            <a:r>
              <a:rPr lang="ru-RU" sz="2600" dirty="0"/>
              <a:t> </a:t>
            </a:r>
            <a:r>
              <a:rPr lang="ru-RU" sz="2600" dirty="0" err="1"/>
              <a:t>Қатысушы</a:t>
            </a:r>
            <a:r>
              <a:rPr lang="ru-RU" sz="2600" dirty="0"/>
              <a:t> </a:t>
            </a:r>
            <a:r>
              <a:rPr lang="ru-RU" sz="2600" dirty="0" err="1"/>
              <a:t>мемлекетке</a:t>
            </a:r>
            <a:r>
              <a:rPr lang="ru-RU" sz="2600" dirty="0"/>
              <a:t> </a:t>
            </a:r>
            <a:r>
              <a:rPr lang="ru-RU" sz="2600" dirty="0" err="1"/>
              <a:t>және</a:t>
            </a:r>
            <a:r>
              <a:rPr lang="ru-RU" sz="2600" dirty="0"/>
              <a:t> осы </a:t>
            </a:r>
            <a:r>
              <a:rPr lang="ru-RU" sz="2600" dirty="0" err="1"/>
              <a:t>адамға</a:t>
            </a:r>
            <a:r>
              <a:rPr lang="ru-RU" sz="2600" dirty="0"/>
              <a:t> </a:t>
            </a:r>
            <a:r>
              <a:rPr lang="ru-RU" sz="2600" dirty="0" err="1"/>
              <a:t>ұсынады</a:t>
            </a:r>
            <a:r>
              <a:rPr lang="ru-RU" sz="26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93725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4A441C-9F1E-4FB1-8BA6-F724FF15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dirty="0" err="1"/>
              <a:t>Әйелдерге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кемсітушіліктің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 smtClean="0"/>
              <a:t>конвенцияны</a:t>
            </a:r>
            <a:r>
              <a:rPr lang="ru-RU" dirty="0" smtClean="0"/>
              <a:t> </a:t>
            </a:r>
            <a:r>
              <a:rPr lang="ru-RU" dirty="0" err="1" smtClean="0"/>
              <a:t>Факультативтік</a:t>
            </a:r>
            <a:r>
              <a:rPr lang="ru-RU" dirty="0" smtClean="0"/>
              <a:t> протокол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2E63EA-2064-49D0-865B-610C62E8C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4"/>
            <a:ext cx="10515600" cy="410699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1-бап: </a:t>
            </a:r>
            <a:r>
              <a:rPr lang="ru-RU" sz="1800" dirty="0"/>
              <a:t>Осы </a:t>
            </a:r>
            <a:r>
              <a:rPr lang="ru-RU" sz="1800" dirty="0" err="1"/>
              <a:t>Хаттамаға</a:t>
            </a:r>
            <a:r>
              <a:rPr lang="ru-RU" sz="1800" dirty="0"/>
              <a:t>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</a:t>
            </a:r>
            <a:r>
              <a:rPr lang="ru-RU" sz="1800" dirty="0"/>
              <a:t> («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</a:t>
            </a:r>
            <a:r>
              <a:rPr lang="ru-RU" sz="1800" dirty="0"/>
              <a:t>») </a:t>
            </a:r>
            <a:r>
              <a:rPr lang="ru-RU" sz="1800" dirty="0" err="1"/>
              <a:t>Әйелдерге</a:t>
            </a:r>
            <a:r>
              <a:rPr lang="ru-RU" sz="1800" dirty="0"/>
              <a:t> </a:t>
            </a:r>
            <a:r>
              <a:rPr lang="ru-RU" sz="1800" dirty="0" err="1"/>
              <a:t>қатысты</a:t>
            </a:r>
            <a:r>
              <a:rPr lang="ru-RU" sz="1800" dirty="0"/>
              <a:t> </a:t>
            </a:r>
            <a:r>
              <a:rPr lang="ru-RU" sz="1800" dirty="0" err="1"/>
              <a:t>кемс</a:t>
            </a:r>
            <a:r>
              <a:rPr lang="en-US" sz="1800" dirty="0" err="1"/>
              <a:t>i</a:t>
            </a:r>
            <a:r>
              <a:rPr lang="ru-RU" sz="1800" dirty="0"/>
              <a:t>туш</a:t>
            </a:r>
            <a:r>
              <a:rPr lang="en-US" sz="1800" dirty="0" err="1"/>
              <a:t>i</a:t>
            </a:r>
            <a:r>
              <a:rPr lang="ru-RU" sz="1800" dirty="0"/>
              <a:t>л</a:t>
            </a:r>
            <a:r>
              <a:rPr lang="en-US" sz="1800" dirty="0" err="1"/>
              <a:t>i</a:t>
            </a:r>
            <a:r>
              <a:rPr lang="ru-RU" sz="1800" dirty="0" err="1"/>
              <a:t>кт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жою</a:t>
            </a:r>
            <a:r>
              <a:rPr lang="ru-RU" sz="1800" dirty="0"/>
              <a:t> </a:t>
            </a:r>
            <a:r>
              <a:rPr lang="ru-RU" sz="1800" dirty="0" err="1"/>
              <a:t>жөніндегі</a:t>
            </a:r>
            <a:r>
              <a:rPr lang="ru-RU" sz="1800" dirty="0"/>
              <a:t> </a:t>
            </a:r>
            <a:r>
              <a:rPr lang="ru-RU" sz="1800" dirty="0" err="1"/>
              <a:t>комитетт</a:t>
            </a:r>
            <a:r>
              <a:rPr lang="en-US" sz="1800" dirty="0" err="1"/>
              <a:t>i</a:t>
            </a:r>
            <a:r>
              <a:rPr lang="ru-RU" sz="1800" dirty="0"/>
              <a:t>ң («Комитет») </a:t>
            </a:r>
            <a:r>
              <a:rPr lang="ru-RU" sz="1800" dirty="0">
                <a:hlinkClick r:id="rId2"/>
              </a:rPr>
              <a:t>2-бапқа</a:t>
            </a:r>
            <a:r>
              <a:rPr lang="ru-RU" sz="1800" dirty="0"/>
              <a:t> </a:t>
            </a:r>
            <a:r>
              <a:rPr lang="ru-RU" sz="1800" dirty="0" err="1"/>
              <a:t>сәйкес</a:t>
            </a:r>
            <a:r>
              <a:rPr lang="ru-RU" sz="1800" dirty="0"/>
              <a:t> </a:t>
            </a:r>
            <a:r>
              <a:rPr lang="ru-RU" sz="1800" dirty="0" err="1"/>
              <a:t>ұсынылатын</a:t>
            </a:r>
            <a:r>
              <a:rPr lang="ru-RU" sz="1800" dirty="0"/>
              <a:t> </a:t>
            </a:r>
            <a:r>
              <a:rPr lang="ru-RU" sz="1800" dirty="0" err="1"/>
              <a:t>хабарларды</a:t>
            </a:r>
            <a:r>
              <a:rPr lang="ru-RU" sz="1800" dirty="0"/>
              <a:t> </a:t>
            </a:r>
            <a:r>
              <a:rPr lang="ru-RU" sz="1800" dirty="0" err="1"/>
              <a:t>қабылдау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қарау</a:t>
            </a:r>
            <a:r>
              <a:rPr lang="ru-RU" sz="1800" dirty="0"/>
              <a:t> </a:t>
            </a:r>
            <a:r>
              <a:rPr lang="ru-RU" sz="1800" dirty="0" err="1"/>
              <a:t>құзырет</a:t>
            </a:r>
            <a:r>
              <a:rPr lang="en-US" sz="1800" dirty="0" err="1"/>
              <a:t>i</a:t>
            </a:r>
            <a:r>
              <a:rPr lang="ru-RU" sz="1800" dirty="0"/>
              <a:t>н </a:t>
            </a:r>
            <a:r>
              <a:rPr lang="ru-RU" sz="1800" dirty="0" err="1"/>
              <a:t>таниды</a:t>
            </a:r>
            <a:r>
              <a:rPr lang="ru-RU" sz="1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8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18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6-бап:</a:t>
            </a:r>
            <a:r>
              <a:rPr lang="ru-RU" sz="18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ru-RU" sz="1800" dirty="0"/>
              <a:t>Комитет </a:t>
            </a:r>
            <a:r>
              <a:rPr lang="ru-RU" sz="1800" dirty="0" err="1"/>
              <a:t>ти</a:t>
            </a:r>
            <a:r>
              <a:rPr lang="en-US" sz="1800" dirty="0" err="1"/>
              <a:t>i</a:t>
            </a:r>
            <a:r>
              <a:rPr lang="ru-RU" sz="1800" dirty="0" err="1"/>
              <a:t>ст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мемлекетт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атамай</a:t>
            </a:r>
            <a:r>
              <a:rPr lang="ru-RU" sz="1800" dirty="0"/>
              <a:t> </a:t>
            </a:r>
            <a:r>
              <a:rPr lang="ru-RU" sz="1800" dirty="0" err="1"/>
              <a:t>хабарды</a:t>
            </a:r>
            <a:r>
              <a:rPr lang="ru-RU" sz="1800" dirty="0"/>
              <a:t> </a:t>
            </a:r>
            <a:r>
              <a:rPr lang="ru-RU" sz="1800" dirty="0" err="1"/>
              <a:t>қабылдауға</a:t>
            </a:r>
            <a:r>
              <a:rPr lang="ru-RU" sz="1800" dirty="0"/>
              <a:t> </a:t>
            </a:r>
            <a:r>
              <a:rPr lang="ru-RU" sz="1800" dirty="0" err="1"/>
              <a:t>болмайды</a:t>
            </a:r>
            <a:r>
              <a:rPr lang="ru-RU" sz="1800" dirty="0"/>
              <a:t> </a:t>
            </a:r>
            <a:r>
              <a:rPr lang="ru-RU" sz="1800" dirty="0" err="1"/>
              <a:t>деп</a:t>
            </a:r>
            <a:r>
              <a:rPr lang="ru-RU" sz="1800" dirty="0"/>
              <a:t> </a:t>
            </a:r>
            <a:r>
              <a:rPr lang="ru-RU" sz="1800" dirty="0" err="1"/>
              <a:t>есептейт</a:t>
            </a:r>
            <a:r>
              <a:rPr lang="en-US" sz="1800" dirty="0" err="1"/>
              <a:t>i</a:t>
            </a:r>
            <a:r>
              <a:rPr lang="ru-RU" sz="1800" dirty="0"/>
              <a:t>н </a:t>
            </a:r>
            <a:r>
              <a:rPr lang="ru-RU" sz="1800" dirty="0" err="1"/>
              <a:t>жағдайларды</a:t>
            </a:r>
            <a:r>
              <a:rPr lang="ru-RU" sz="1800" dirty="0"/>
              <a:t> </a:t>
            </a:r>
            <a:r>
              <a:rPr lang="ru-RU" sz="1800" dirty="0" err="1"/>
              <a:t>қоспағанда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адам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адамдар</a:t>
            </a:r>
            <a:r>
              <a:rPr lang="ru-RU" sz="1800" dirty="0"/>
              <a:t> </a:t>
            </a:r>
            <a:r>
              <a:rPr lang="ru-RU" sz="1800" dirty="0" err="1"/>
              <a:t>атын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аттарын</a:t>
            </a:r>
            <a:r>
              <a:rPr lang="ru-RU" sz="1800" dirty="0"/>
              <a:t> осы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мемлекетке</a:t>
            </a:r>
            <a:r>
              <a:rPr lang="ru-RU" sz="1800" dirty="0"/>
              <a:t> </a:t>
            </a:r>
            <a:r>
              <a:rPr lang="ru-RU" sz="1800" dirty="0" err="1"/>
              <a:t>ашуға</a:t>
            </a:r>
            <a:r>
              <a:rPr lang="ru-RU" sz="1800" dirty="0"/>
              <a:t> </a:t>
            </a:r>
            <a:r>
              <a:rPr lang="ru-RU" sz="1800" dirty="0" err="1"/>
              <a:t>келісім</a:t>
            </a:r>
            <a:r>
              <a:rPr lang="en-US" sz="1800" dirty="0" err="1"/>
              <a:t>i</a:t>
            </a:r>
            <a:r>
              <a:rPr lang="ru-RU" sz="1800" dirty="0"/>
              <a:t>н </a:t>
            </a:r>
            <a:r>
              <a:rPr lang="ru-RU" sz="1800" dirty="0" err="1"/>
              <a:t>берген</a:t>
            </a:r>
            <a:r>
              <a:rPr lang="ru-RU" sz="1800" dirty="0"/>
              <a:t> </a:t>
            </a:r>
            <a:r>
              <a:rPr lang="ru-RU" sz="1800" dirty="0" err="1"/>
              <a:t>жағдайда</a:t>
            </a:r>
            <a:r>
              <a:rPr lang="ru-RU" sz="1800" dirty="0"/>
              <a:t> Комитет осы </a:t>
            </a:r>
            <a:r>
              <a:rPr lang="ru-RU" sz="1800" dirty="0" err="1"/>
              <a:t>Хаттамаға</a:t>
            </a:r>
            <a:r>
              <a:rPr lang="ru-RU" sz="1800" dirty="0"/>
              <a:t> </a:t>
            </a:r>
            <a:r>
              <a:rPr lang="ru-RU" sz="1800" dirty="0" err="1"/>
              <a:t>сәйкес</a:t>
            </a:r>
            <a:r>
              <a:rPr lang="ru-RU" sz="1800" dirty="0"/>
              <a:t> </a:t>
            </a:r>
            <a:r>
              <a:rPr lang="ru-RU" sz="1800" dirty="0" err="1"/>
              <a:t>өз</a:t>
            </a:r>
            <a:r>
              <a:rPr lang="en-US" sz="1800" dirty="0" err="1"/>
              <a:t>i</a:t>
            </a:r>
            <a:r>
              <a:rPr lang="ru-RU" sz="1800" dirty="0"/>
              <a:t>не ж</a:t>
            </a:r>
            <a:r>
              <a:rPr lang="en-US" sz="1800" dirty="0" err="1"/>
              <a:t>i</a:t>
            </a:r>
            <a:r>
              <a:rPr lang="ru-RU" sz="1800" dirty="0" err="1"/>
              <a:t>бер</a:t>
            </a:r>
            <a:r>
              <a:rPr lang="en-US" sz="1800" dirty="0" err="1"/>
              <a:t>i</a:t>
            </a:r>
            <a:r>
              <a:rPr lang="ru-RU" sz="1800" dirty="0" err="1"/>
              <a:t>лген</a:t>
            </a:r>
            <a:r>
              <a:rPr lang="ru-RU" sz="1800" dirty="0"/>
              <a:t> </a:t>
            </a:r>
            <a:r>
              <a:rPr lang="ru-RU" sz="1800" dirty="0" err="1"/>
              <a:t>кез</a:t>
            </a:r>
            <a:r>
              <a:rPr lang="ru-RU" sz="1800" dirty="0"/>
              <a:t> </a:t>
            </a:r>
            <a:r>
              <a:rPr lang="ru-RU" sz="1800" dirty="0" err="1"/>
              <a:t>келген</a:t>
            </a:r>
            <a:r>
              <a:rPr lang="ru-RU" sz="1800" dirty="0"/>
              <a:t> хабар </a:t>
            </a:r>
            <a:r>
              <a:rPr lang="ru-RU" sz="1800" dirty="0" err="1"/>
              <a:t>туралы</a:t>
            </a:r>
            <a:r>
              <a:rPr lang="ru-RU" sz="1800" dirty="0"/>
              <a:t> </a:t>
            </a:r>
            <a:r>
              <a:rPr lang="ru-RU" sz="1800" dirty="0" err="1"/>
              <a:t>құпиялылық</a:t>
            </a:r>
            <a:r>
              <a:rPr lang="ru-RU" sz="1800" dirty="0"/>
              <a:t> </a:t>
            </a:r>
            <a:r>
              <a:rPr lang="ru-RU" sz="1800" dirty="0" err="1"/>
              <a:t>сақтау</a:t>
            </a:r>
            <a:r>
              <a:rPr lang="ru-RU" sz="1800" dirty="0"/>
              <a:t> </a:t>
            </a:r>
            <a:r>
              <a:rPr lang="ru-RU" sz="1800" dirty="0" err="1"/>
              <a:t>тәртібімен</a:t>
            </a:r>
            <a:r>
              <a:rPr lang="ru-RU" sz="1800" dirty="0"/>
              <a:t> </a:t>
            </a:r>
            <a:r>
              <a:rPr lang="ru-RU" sz="1800" dirty="0" err="1"/>
              <a:t>ти</a:t>
            </a:r>
            <a:r>
              <a:rPr lang="en-US" sz="1800" dirty="0" err="1"/>
              <a:t>i</a:t>
            </a:r>
            <a:r>
              <a:rPr lang="ru-RU" sz="1800" dirty="0" err="1"/>
              <a:t>ст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мемлекетт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құлағдар</a:t>
            </a:r>
            <a:r>
              <a:rPr lang="ru-RU" sz="1800" dirty="0"/>
              <a:t> </a:t>
            </a:r>
            <a:r>
              <a:rPr lang="ru-RU" sz="1800" dirty="0" err="1"/>
              <a:t>етед</a:t>
            </a:r>
            <a:r>
              <a:rPr lang="en-US" sz="1800" dirty="0" err="1"/>
              <a:t>i</a:t>
            </a:r>
            <a:r>
              <a:rPr lang="ru-RU" sz="1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8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ru-RU" sz="1800" dirty="0" err="1"/>
              <a:t>Жазбаша</a:t>
            </a:r>
            <a:r>
              <a:rPr lang="ru-RU" sz="1800" dirty="0"/>
              <a:t> хабар </a:t>
            </a:r>
            <a:r>
              <a:rPr lang="ru-RU" sz="1800" dirty="0" err="1"/>
              <a:t>алған</a:t>
            </a:r>
            <a:r>
              <a:rPr lang="ru-RU" sz="1800" dirty="0"/>
              <a:t>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</a:t>
            </a:r>
            <a:r>
              <a:rPr lang="ru-RU" sz="1800" dirty="0"/>
              <a:t> осы </a:t>
            </a:r>
            <a:r>
              <a:rPr lang="ru-RU" sz="1800" dirty="0" err="1"/>
              <a:t>мәселен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егер</a:t>
            </a:r>
            <a:r>
              <a:rPr lang="ru-RU" sz="1800" dirty="0"/>
              <a:t> </a:t>
            </a:r>
            <a:r>
              <a:rPr lang="ru-RU" sz="1800" dirty="0" err="1"/>
              <a:t>мұндай</a:t>
            </a:r>
            <a:r>
              <a:rPr lang="ru-RU" sz="1800" dirty="0"/>
              <a:t> </a:t>
            </a:r>
            <a:r>
              <a:rPr lang="ru-RU" sz="1800" dirty="0" err="1"/>
              <a:t>жағдай</a:t>
            </a:r>
            <a:r>
              <a:rPr lang="ru-RU" sz="1800" dirty="0"/>
              <a:t> </a:t>
            </a:r>
            <a:r>
              <a:rPr lang="ru-RU" sz="1800" dirty="0" err="1"/>
              <a:t>орын</a:t>
            </a:r>
            <a:r>
              <a:rPr lang="ru-RU" sz="1800" dirty="0"/>
              <a:t> </a:t>
            </a:r>
            <a:r>
              <a:rPr lang="ru-RU" sz="1800" dirty="0" err="1"/>
              <a:t>алса</a:t>
            </a:r>
            <a:r>
              <a:rPr lang="ru-RU" sz="1800" dirty="0"/>
              <a:t>, осы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</a:t>
            </a:r>
            <a:r>
              <a:rPr lang="ru-RU" sz="1800" dirty="0"/>
              <a:t> </a:t>
            </a:r>
            <a:r>
              <a:rPr lang="ru-RU" sz="1800" dirty="0" err="1"/>
              <a:t>қабылдауы</a:t>
            </a:r>
            <a:r>
              <a:rPr lang="ru-RU" sz="1800" dirty="0"/>
              <a:t> </a:t>
            </a:r>
            <a:r>
              <a:rPr lang="ru-RU" sz="1800" dirty="0" err="1"/>
              <a:t>мүмк</a:t>
            </a:r>
            <a:r>
              <a:rPr lang="en-US" sz="1800" dirty="0" err="1"/>
              <a:t>i</a:t>
            </a:r>
            <a:r>
              <a:rPr lang="ru-RU" sz="1800" dirty="0"/>
              <a:t>н </a:t>
            </a:r>
            <a:r>
              <a:rPr lang="ru-RU" sz="1800" dirty="0" err="1"/>
              <a:t>кез</a:t>
            </a:r>
            <a:r>
              <a:rPr lang="ru-RU" sz="1800" dirty="0"/>
              <a:t> </a:t>
            </a:r>
            <a:r>
              <a:rPr lang="ru-RU" sz="1800" dirty="0" err="1"/>
              <a:t>келген</a:t>
            </a:r>
            <a:r>
              <a:rPr lang="ru-RU" sz="1800" dirty="0"/>
              <a:t> </a:t>
            </a:r>
            <a:r>
              <a:rPr lang="ru-RU" sz="1800" dirty="0" err="1"/>
              <a:t>шараны</a:t>
            </a:r>
            <a:r>
              <a:rPr lang="ru-RU" sz="1800" dirty="0"/>
              <a:t> </a:t>
            </a:r>
            <a:r>
              <a:rPr lang="ru-RU" sz="1800" dirty="0" err="1"/>
              <a:t>түс</a:t>
            </a:r>
            <a:r>
              <a:rPr lang="en-US" sz="1800" dirty="0" err="1"/>
              <a:t>i</a:t>
            </a:r>
            <a:r>
              <a:rPr lang="ru-RU" sz="1800" dirty="0" err="1"/>
              <a:t>нд</a:t>
            </a:r>
            <a:r>
              <a:rPr lang="en-US" sz="1800" dirty="0" err="1"/>
              <a:t>i</a:t>
            </a:r>
            <a:r>
              <a:rPr lang="ru-RU" sz="1800" dirty="0" err="1"/>
              <a:t>рет</a:t>
            </a:r>
            <a:r>
              <a:rPr lang="en-US" sz="1800" dirty="0" err="1"/>
              <a:t>i</a:t>
            </a:r>
            <a:r>
              <a:rPr lang="ru-RU" sz="1800" dirty="0"/>
              <a:t>н </a:t>
            </a:r>
            <a:r>
              <a:rPr lang="ru-RU" sz="1800" dirty="0" err="1"/>
              <a:t>жазбаша</a:t>
            </a:r>
            <a:r>
              <a:rPr lang="ru-RU" sz="1800" dirty="0"/>
              <a:t> </a:t>
            </a:r>
            <a:r>
              <a:rPr lang="ru-RU" sz="1800" dirty="0" err="1"/>
              <a:t>түс</a:t>
            </a:r>
            <a:r>
              <a:rPr lang="en-US" sz="1800" dirty="0" err="1"/>
              <a:t>i</a:t>
            </a:r>
            <a:r>
              <a:rPr lang="ru-RU" sz="1800" dirty="0"/>
              <a:t>н</a:t>
            </a:r>
            <a:r>
              <a:rPr lang="en-US" sz="1800" dirty="0" err="1"/>
              <a:t>i</a:t>
            </a:r>
            <a:r>
              <a:rPr lang="ru-RU" sz="1800" dirty="0" err="1"/>
              <a:t>ктемен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/>
              <a:t>өт</a:t>
            </a:r>
            <a:r>
              <a:rPr lang="en-US" sz="1800" dirty="0" err="1"/>
              <a:t>i</a:t>
            </a:r>
            <a:r>
              <a:rPr lang="ru-RU" sz="1800" dirty="0"/>
              <a:t>н</a:t>
            </a:r>
            <a:r>
              <a:rPr lang="en-US" sz="1800" dirty="0" err="1"/>
              <a:t>i</a:t>
            </a:r>
            <a:r>
              <a:rPr lang="ru-RU" sz="1800" dirty="0" err="1"/>
              <a:t>шт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алты</a:t>
            </a:r>
            <a:r>
              <a:rPr lang="ru-RU" sz="1800" dirty="0"/>
              <a:t> </a:t>
            </a:r>
            <a:r>
              <a:rPr lang="ru-RU" sz="1800" dirty="0" err="1"/>
              <a:t>айдың</a:t>
            </a:r>
            <a:r>
              <a:rPr lang="ru-RU" sz="1800" dirty="0"/>
              <a:t> </a:t>
            </a:r>
            <a:r>
              <a:rPr lang="en-US" sz="1800" dirty="0" err="1"/>
              <a:t>i</a:t>
            </a:r>
            <a:r>
              <a:rPr lang="ru-RU" sz="1800" dirty="0"/>
              <a:t>ш</a:t>
            </a:r>
            <a:r>
              <a:rPr lang="en-US" sz="1800" dirty="0" err="1"/>
              <a:t>i</a:t>
            </a:r>
            <a:r>
              <a:rPr lang="ru-RU" sz="1800" dirty="0" err="1"/>
              <a:t>нде</a:t>
            </a:r>
            <a:r>
              <a:rPr lang="ru-RU" sz="1800" dirty="0"/>
              <a:t> </a:t>
            </a:r>
            <a:r>
              <a:rPr lang="ru-RU" sz="1800" dirty="0" err="1"/>
              <a:t>Комитетке</a:t>
            </a:r>
            <a:r>
              <a:rPr lang="ru-RU" sz="1800" dirty="0"/>
              <a:t> </a:t>
            </a:r>
            <a:r>
              <a:rPr lang="ru-RU" sz="1800" dirty="0" err="1"/>
              <a:t>ұсынады</a:t>
            </a:r>
            <a:r>
              <a:rPr lang="ru-RU" sz="1800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8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1800" b="1" dirty="0" smtClean="0"/>
              <a:t>7-бап: </a:t>
            </a:r>
            <a:r>
              <a:rPr lang="ru-RU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/>
              <a:t>Комитет </a:t>
            </a:r>
            <a:r>
              <a:rPr lang="ru-RU" sz="1800" dirty="0" err="1"/>
              <a:t>хабарды</a:t>
            </a:r>
            <a:r>
              <a:rPr lang="ru-RU" sz="1800" dirty="0"/>
              <a:t> </a:t>
            </a:r>
            <a:r>
              <a:rPr lang="ru-RU" sz="1800" dirty="0" err="1"/>
              <a:t>зерттегеннен</a:t>
            </a:r>
            <a:r>
              <a:rPr lang="ru-RU" sz="1800" dirty="0"/>
              <a:t> </a:t>
            </a:r>
            <a:r>
              <a:rPr lang="ru-RU" sz="1800" dirty="0" err="1"/>
              <a:t>кей</a:t>
            </a:r>
            <a:r>
              <a:rPr lang="en-US" sz="1800" dirty="0" err="1"/>
              <a:t>i</a:t>
            </a:r>
            <a:r>
              <a:rPr lang="ru-RU" sz="1800" dirty="0"/>
              <a:t>н </a:t>
            </a:r>
            <a:r>
              <a:rPr lang="ru-RU" sz="1800" dirty="0" err="1"/>
              <a:t>хабарға</a:t>
            </a:r>
            <a:r>
              <a:rPr lang="ru-RU" sz="1800" dirty="0"/>
              <a:t> </a:t>
            </a:r>
            <a:r>
              <a:rPr lang="ru-RU" sz="1800" dirty="0" err="1"/>
              <a:t>қатысты</a:t>
            </a:r>
            <a:r>
              <a:rPr lang="ru-RU" sz="1800" dirty="0"/>
              <a:t> </a:t>
            </a:r>
            <a:r>
              <a:rPr lang="ru-RU" sz="1800" dirty="0" err="1"/>
              <a:t>өз</a:t>
            </a:r>
            <a:r>
              <a:rPr lang="en-US" sz="1800" dirty="0" err="1"/>
              <a:t>i</a:t>
            </a:r>
            <a:r>
              <a:rPr lang="ru-RU" sz="1800" dirty="0"/>
              <a:t>н</a:t>
            </a:r>
            <a:r>
              <a:rPr lang="en-US" sz="1800" dirty="0" err="1"/>
              <a:t>i</a:t>
            </a:r>
            <a:r>
              <a:rPr lang="ru-RU" sz="1800" dirty="0"/>
              <a:t>ң п</a:t>
            </a:r>
            <a:r>
              <a:rPr lang="en-US" sz="1800" dirty="0" err="1"/>
              <a:t>i</a:t>
            </a:r>
            <a:r>
              <a:rPr lang="ru-RU" sz="1800" dirty="0"/>
              <a:t>к</a:t>
            </a:r>
            <a:r>
              <a:rPr lang="en-US" sz="1800" dirty="0" err="1"/>
              <a:t>i</a:t>
            </a:r>
            <a:r>
              <a:rPr lang="ru-RU" sz="1800" dirty="0"/>
              <a:t>р</a:t>
            </a:r>
            <a:r>
              <a:rPr lang="en-US" sz="1800" dirty="0" err="1"/>
              <a:t>i</a:t>
            </a:r>
            <a:r>
              <a:rPr lang="ru-RU" sz="1800" dirty="0"/>
              <a:t>н </a:t>
            </a:r>
            <a:r>
              <a:rPr lang="ru-RU" sz="1800" dirty="0" err="1"/>
              <a:t>ұсыныстарымен</a:t>
            </a:r>
            <a:r>
              <a:rPr lang="ru-RU" sz="1800" dirty="0"/>
              <a:t> б</a:t>
            </a:r>
            <a:r>
              <a:rPr lang="en-US" sz="1800" dirty="0" err="1"/>
              <a:t>i</a:t>
            </a:r>
            <a:r>
              <a:rPr lang="ru-RU" sz="1800" dirty="0" err="1"/>
              <a:t>рге</a:t>
            </a:r>
            <a:r>
              <a:rPr lang="ru-RU" sz="1800" dirty="0"/>
              <a:t>, </a:t>
            </a:r>
            <a:r>
              <a:rPr lang="ru-RU" sz="1800" dirty="0" err="1"/>
              <a:t>егер</a:t>
            </a:r>
            <a:r>
              <a:rPr lang="ru-RU" sz="1800" dirty="0"/>
              <a:t> </a:t>
            </a:r>
            <a:r>
              <a:rPr lang="ru-RU" sz="1800" dirty="0" err="1"/>
              <a:t>ұсыныстар</a:t>
            </a:r>
            <a:r>
              <a:rPr lang="ru-RU" sz="1800" dirty="0"/>
              <a:t> </a:t>
            </a:r>
            <a:r>
              <a:rPr lang="ru-RU" sz="1800" dirty="0" err="1"/>
              <a:t>болатын</a:t>
            </a:r>
            <a:r>
              <a:rPr lang="ru-RU" sz="1800" dirty="0"/>
              <a:t> </a:t>
            </a:r>
            <a:r>
              <a:rPr lang="ru-RU" sz="1800" dirty="0" err="1"/>
              <a:t>болса</a:t>
            </a:r>
            <a:r>
              <a:rPr lang="ru-RU" sz="1800" dirty="0"/>
              <a:t>, </a:t>
            </a:r>
            <a:r>
              <a:rPr lang="ru-RU" sz="1800" dirty="0" err="1"/>
              <a:t>ти</a:t>
            </a:r>
            <a:r>
              <a:rPr lang="en-US" sz="1800" dirty="0" err="1"/>
              <a:t>i</a:t>
            </a:r>
            <a:r>
              <a:rPr lang="ru-RU" sz="1800" dirty="0" err="1"/>
              <a:t>ст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Тараптарға</a:t>
            </a:r>
            <a:r>
              <a:rPr lang="ru-RU" sz="1800" dirty="0"/>
              <a:t> </a:t>
            </a:r>
            <a:r>
              <a:rPr lang="ru-RU" sz="1800" dirty="0" err="1"/>
              <a:t>жолдайды</a:t>
            </a:r>
            <a:r>
              <a:rPr lang="ru-RU" sz="18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800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1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4. </a:t>
            </a:r>
            <a:r>
              <a:rPr lang="ru-RU" sz="1800" dirty="0" err="1"/>
              <a:t>Қатысушы</a:t>
            </a:r>
            <a:r>
              <a:rPr lang="ru-RU" sz="1800" dirty="0"/>
              <a:t> </a:t>
            </a:r>
            <a:r>
              <a:rPr lang="ru-RU" sz="1800" dirty="0" err="1"/>
              <a:t>мемлекет</a:t>
            </a:r>
            <a:r>
              <a:rPr lang="ru-RU" sz="1800" dirty="0"/>
              <a:t> </a:t>
            </a:r>
            <a:r>
              <a:rPr lang="ru-RU" sz="1800" dirty="0" err="1"/>
              <a:t>Комитетт</a:t>
            </a:r>
            <a:r>
              <a:rPr lang="en-US" sz="1800" dirty="0" err="1"/>
              <a:t>i</a:t>
            </a:r>
            <a:r>
              <a:rPr lang="ru-RU" sz="1800" dirty="0"/>
              <a:t>ң </a:t>
            </a:r>
            <a:r>
              <a:rPr lang="ru-RU" sz="1800" dirty="0" err="1"/>
              <a:t>пікір</a:t>
            </a:r>
            <a:r>
              <a:rPr lang="en-US" sz="1800" dirty="0" err="1"/>
              <a:t>i</a:t>
            </a:r>
            <a:r>
              <a:rPr lang="ru-RU" sz="1800" dirty="0"/>
              <a:t>н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ru-RU" sz="1800" dirty="0" err="1"/>
              <a:t>ұсыныстарымен</a:t>
            </a:r>
            <a:r>
              <a:rPr lang="ru-RU" sz="1800" dirty="0"/>
              <a:t> б</a:t>
            </a:r>
            <a:r>
              <a:rPr lang="en-US" sz="1800" dirty="0" err="1"/>
              <a:t>i</a:t>
            </a:r>
            <a:r>
              <a:rPr lang="ru-RU" sz="1800" dirty="0" err="1"/>
              <a:t>рге</a:t>
            </a:r>
            <a:r>
              <a:rPr lang="ru-RU" sz="1800" dirty="0"/>
              <a:t>, </a:t>
            </a:r>
            <a:r>
              <a:rPr lang="ru-RU" sz="1800" dirty="0" err="1"/>
              <a:t>егер</a:t>
            </a:r>
            <a:r>
              <a:rPr lang="ru-RU" sz="1800" dirty="0"/>
              <a:t> </a:t>
            </a:r>
            <a:r>
              <a:rPr lang="ru-RU" sz="1800" dirty="0" err="1"/>
              <a:t>ұсыныстар</a:t>
            </a:r>
            <a:r>
              <a:rPr lang="ru-RU" sz="1800" dirty="0"/>
              <a:t> </a:t>
            </a:r>
            <a:r>
              <a:rPr lang="ru-RU" sz="1800" dirty="0" err="1"/>
              <a:t>болатын</a:t>
            </a:r>
            <a:r>
              <a:rPr lang="ru-RU" sz="1800" dirty="0"/>
              <a:t> </a:t>
            </a:r>
            <a:r>
              <a:rPr lang="ru-RU" sz="1800" dirty="0" err="1"/>
              <a:t>болса</a:t>
            </a:r>
            <a:r>
              <a:rPr lang="ru-RU" sz="1800" dirty="0"/>
              <a:t>, </a:t>
            </a:r>
            <a:r>
              <a:rPr lang="ru-RU" sz="1800" dirty="0" err="1"/>
              <a:t>ти</a:t>
            </a:r>
            <a:r>
              <a:rPr lang="en-US" sz="1800" dirty="0" err="1"/>
              <a:t>i</a:t>
            </a:r>
            <a:r>
              <a:rPr lang="ru-RU" sz="1800" dirty="0" err="1"/>
              <a:t>ст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 err="1"/>
              <a:t>түрде</a:t>
            </a:r>
            <a:r>
              <a:rPr lang="ru-RU" sz="1800" dirty="0"/>
              <a:t> </a:t>
            </a:r>
            <a:r>
              <a:rPr lang="ru-RU" sz="1800" dirty="0" err="1"/>
              <a:t>қарайды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жазбаша</a:t>
            </a:r>
            <a:r>
              <a:rPr lang="ru-RU" sz="1800" dirty="0"/>
              <a:t> </a:t>
            </a:r>
            <a:r>
              <a:rPr lang="ru-RU" sz="1800" dirty="0" err="1"/>
              <a:t>жауапты</a:t>
            </a:r>
            <a:r>
              <a:rPr lang="ru-RU" sz="1800" dirty="0"/>
              <a:t>, </a:t>
            </a:r>
            <a:r>
              <a:rPr lang="ru-RU" sz="1800" dirty="0" err="1"/>
              <a:t>оның</a:t>
            </a:r>
            <a:r>
              <a:rPr lang="ru-RU" sz="1800" dirty="0"/>
              <a:t> </a:t>
            </a:r>
            <a:r>
              <a:rPr lang="en-US" sz="1800" dirty="0" err="1"/>
              <a:t>i</a:t>
            </a:r>
            <a:r>
              <a:rPr lang="ru-RU" sz="1800" dirty="0"/>
              <a:t>ш</a:t>
            </a:r>
            <a:r>
              <a:rPr lang="en-US" sz="1800" dirty="0" err="1"/>
              <a:t>i</a:t>
            </a:r>
            <a:r>
              <a:rPr lang="ru-RU" sz="1800" dirty="0" err="1"/>
              <a:t>нде</a:t>
            </a:r>
            <a:r>
              <a:rPr lang="ru-RU" sz="1800" dirty="0"/>
              <a:t> </a:t>
            </a:r>
            <a:r>
              <a:rPr lang="ru-RU" sz="1800" dirty="0" err="1"/>
              <a:t>Комитетт</a:t>
            </a:r>
            <a:r>
              <a:rPr lang="en-US" sz="1800" dirty="0" err="1"/>
              <a:t>i</a:t>
            </a:r>
            <a:r>
              <a:rPr lang="ru-RU" sz="1800" dirty="0"/>
              <a:t>ң п</a:t>
            </a:r>
            <a:r>
              <a:rPr lang="en-US" sz="1800" dirty="0" err="1"/>
              <a:t>i</a:t>
            </a:r>
            <a:r>
              <a:rPr lang="ru-RU" sz="1800" dirty="0"/>
              <a:t>к</a:t>
            </a:r>
            <a:r>
              <a:rPr lang="en-US" sz="1800" dirty="0" err="1"/>
              <a:t>i</a:t>
            </a:r>
            <a:r>
              <a:rPr lang="ru-RU" sz="1800" dirty="0"/>
              <a:t>р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ru-RU" sz="1800" dirty="0"/>
              <a:t>мен </a:t>
            </a:r>
            <a:r>
              <a:rPr lang="ru-RU" sz="1800" dirty="0" err="1"/>
              <a:t>ұсыныстарын</a:t>
            </a:r>
            <a:r>
              <a:rPr lang="ru-RU" sz="1800" dirty="0"/>
              <a:t> </a:t>
            </a:r>
            <a:r>
              <a:rPr lang="ru-RU" sz="1800" dirty="0" err="1"/>
              <a:t>ескере</a:t>
            </a:r>
            <a:r>
              <a:rPr lang="ru-RU" sz="1800" dirty="0"/>
              <a:t> </a:t>
            </a:r>
            <a:r>
              <a:rPr lang="ru-RU" sz="1800" dirty="0" err="1"/>
              <a:t>отырып</a:t>
            </a:r>
            <a:r>
              <a:rPr lang="ru-RU" sz="1800" dirty="0"/>
              <a:t> </a:t>
            </a:r>
            <a:r>
              <a:rPr lang="ru-RU" sz="1800" dirty="0" err="1"/>
              <a:t>қабылданған</a:t>
            </a:r>
            <a:r>
              <a:rPr lang="ru-RU" sz="1800" dirty="0"/>
              <a:t> </a:t>
            </a:r>
            <a:r>
              <a:rPr lang="ru-RU" sz="1800" dirty="0" err="1"/>
              <a:t>кез</a:t>
            </a:r>
            <a:r>
              <a:rPr lang="ru-RU" sz="1800" dirty="0"/>
              <a:t> </a:t>
            </a:r>
            <a:r>
              <a:rPr lang="ru-RU" sz="1800" dirty="0" err="1"/>
              <a:t>келген</a:t>
            </a:r>
            <a:r>
              <a:rPr lang="ru-RU" sz="1800" dirty="0"/>
              <a:t> </a:t>
            </a:r>
            <a:r>
              <a:rPr lang="ru-RU" sz="1800" dirty="0" err="1"/>
              <a:t>шаралар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ru-RU" sz="1800" dirty="0"/>
              <a:t> </a:t>
            </a:r>
            <a:r>
              <a:rPr lang="ru-RU" sz="1800" dirty="0" err="1"/>
              <a:t>ақпаратты</a:t>
            </a:r>
            <a:r>
              <a:rPr lang="ru-RU" sz="1800" dirty="0"/>
              <a:t> </a:t>
            </a:r>
            <a:r>
              <a:rPr lang="ru-RU" sz="1800" dirty="0" err="1"/>
              <a:t>алты</a:t>
            </a:r>
            <a:r>
              <a:rPr lang="ru-RU" sz="1800" dirty="0"/>
              <a:t> </a:t>
            </a:r>
            <a:r>
              <a:rPr lang="ru-RU" sz="1800" dirty="0" err="1"/>
              <a:t>айдың</a:t>
            </a:r>
            <a:r>
              <a:rPr lang="ru-RU" sz="1800" dirty="0"/>
              <a:t> </a:t>
            </a:r>
            <a:r>
              <a:rPr lang="en-US" sz="1800" dirty="0" err="1"/>
              <a:t>i</a:t>
            </a:r>
            <a:r>
              <a:rPr lang="ru-RU" sz="1800" dirty="0"/>
              <a:t>ш</a:t>
            </a:r>
            <a:r>
              <a:rPr lang="en-US" sz="1800" dirty="0" err="1"/>
              <a:t>i</a:t>
            </a:r>
            <a:r>
              <a:rPr lang="ru-RU" sz="1800" dirty="0" err="1"/>
              <a:t>нде</a:t>
            </a:r>
            <a:r>
              <a:rPr lang="ru-RU" sz="1800" dirty="0"/>
              <a:t> </a:t>
            </a:r>
            <a:r>
              <a:rPr lang="ru-RU" sz="1800" dirty="0" err="1"/>
              <a:t>Комитетке</a:t>
            </a:r>
            <a:r>
              <a:rPr lang="ru-RU" sz="1800" dirty="0"/>
              <a:t> </a:t>
            </a:r>
            <a:r>
              <a:rPr lang="ru-RU" sz="1800" dirty="0" err="1"/>
              <a:t>ұсынады</a:t>
            </a:r>
            <a:r>
              <a:rPr lang="ru-RU" sz="1800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800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ru-RU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715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797EBC14-BB06-4D3D-B3A5-376E59871C79}"/>
              </a:ext>
            </a:extLst>
          </p:cNvPr>
          <p:cNvSpPr txBox="1">
            <a:spLocks/>
          </p:cNvSpPr>
          <p:nvPr/>
        </p:nvSpPr>
        <p:spPr>
          <a:xfrm>
            <a:off x="815757" y="2451970"/>
            <a:ext cx="107609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err="1">
                <a:solidFill>
                  <a:srgbClr val="FF0000"/>
                </a:solidFill>
              </a:rPr>
              <a:t>Қазақстанға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қарсы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қанша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шешім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қабылданды</a:t>
            </a:r>
            <a:r>
              <a:rPr lang="ru-RU" sz="4000" b="1" dirty="0">
                <a:solidFill>
                  <a:srgbClr val="FF0000"/>
                </a:solidFill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93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426710-6969-40F2-8B28-58FCD2CEC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0901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rgbClr val="002060"/>
                </a:solidFill>
              </a:rPr>
              <a:t>Қазақстанға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қарсы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қанша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шешім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қабылданды</a:t>
            </a:r>
            <a:r>
              <a:rPr lang="ru-RU" sz="3600" b="1" dirty="0">
                <a:solidFill>
                  <a:srgbClr val="002060"/>
                </a:solidFill>
              </a:rPr>
              <a:t>?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FE65E2-6DF4-4DB6-9BE1-905A63270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БҰҰ </a:t>
            </a:r>
            <a:r>
              <a:rPr lang="ru-RU" dirty="0" err="1"/>
              <a:t>Комитеттерінің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шешімдері</a:t>
            </a:r>
            <a:r>
              <a:rPr lang="ru-RU" dirty="0"/>
              <a:t>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</a:t>
            </a:r>
            <a:r>
              <a:rPr lang="ru-RU" dirty="0"/>
              <a:t> </a:t>
            </a:r>
            <a:r>
              <a:rPr lang="ru-RU" dirty="0" err="1" smtClean="0"/>
              <a:t>Жоғарғы</a:t>
            </a:r>
            <a:r>
              <a:rPr lang="ru-RU" dirty="0" smtClean="0"/>
              <a:t> </a:t>
            </a:r>
            <a:r>
              <a:rPr lang="ru-RU" dirty="0" err="1" smtClean="0"/>
              <a:t>Сотының</a:t>
            </a:r>
            <a:r>
              <a:rPr lang="ru-RU" dirty="0" smtClean="0"/>
              <a:t> </a:t>
            </a:r>
            <a:r>
              <a:rPr lang="ru-RU" dirty="0"/>
              <a:t>веб-</a:t>
            </a:r>
            <a:r>
              <a:rPr lang="ru-RU" dirty="0" err="1"/>
              <a:t>сайтында</a:t>
            </a:r>
            <a:r>
              <a:rPr lang="ru-RU" dirty="0"/>
              <a:t> </a:t>
            </a:r>
            <a:r>
              <a:rPr lang="ru-RU" dirty="0" err="1"/>
              <a:t>орналастырылған</a:t>
            </a:r>
            <a:r>
              <a:rPr lang="ru-RU" dirty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://sud.gov.kz/rus/content/resheniya-komitetov-oon-v-otnoshenii-respubliki-kazahstan</a:t>
            </a:r>
            <a:endParaRPr lang="kk-KZ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Қадір</a:t>
            </a:r>
            <a:r>
              <a:rPr lang="ru-RU" dirty="0" smtClean="0"/>
              <a:t>-</a:t>
            </a:r>
            <a:r>
              <a:rPr lang="kk-KZ" dirty="0" smtClean="0"/>
              <a:t>Қасиет» ҮЕҰ</a:t>
            </a:r>
            <a:r>
              <a:rPr lang="ru-RU" dirty="0" smtClean="0"/>
              <a:t>: </a:t>
            </a:r>
            <a:r>
              <a:rPr lang="en-US" dirty="0">
                <a:hlinkClick r:id="rId3"/>
              </a:rPr>
              <a:t>https://kkassiyet.wordpress.com/intdocs/undocs/decisionsuncom/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b="1" dirty="0" smtClean="0"/>
              <a:t>Адам </a:t>
            </a:r>
            <a:r>
              <a:rPr lang="ru-RU" b="1" dirty="0" err="1" smtClean="0"/>
              <a:t>құқықтары</a:t>
            </a:r>
            <a:r>
              <a:rPr lang="ru-RU" b="1" dirty="0" smtClean="0"/>
              <a:t> </a:t>
            </a:r>
            <a:r>
              <a:rPr lang="ru-RU" b="1" dirty="0" err="1" smtClean="0"/>
              <a:t>бойынша</a:t>
            </a:r>
            <a:r>
              <a:rPr lang="ru-RU" b="1" dirty="0" smtClean="0"/>
              <a:t> комитет </a:t>
            </a:r>
            <a:r>
              <a:rPr lang="ru-RU" dirty="0" smtClean="0"/>
              <a:t>- </a:t>
            </a:r>
            <a:r>
              <a:rPr lang="ru-RU" dirty="0"/>
              <a:t>25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b="1" dirty="0" err="1" smtClean="0"/>
              <a:t>Азаптауға</a:t>
            </a:r>
            <a:r>
              <a:rPr lang="ru-RU" b="1" dirty="0" smtClean="0"/>
              <a:t> </a:t>
            </a:r>
            <a:r>
              <a:rPr lang="ru-RU" b="1" dirty="0" err="1" smtClean="0"/>
              <a:t>қарсы</a:t>
            </a:r>
            <a:r>
              <a:rPr lang="ru-RU" b="1" dirty="0" smtClean="0"/>
              <a:t> комитет </a:t>
            </a:r>
            <a:r>
              <a:rPr lang="ru-RU" dirty="0"/>
              <a:t>- 11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b="1" dirty="0" err="1"/>
              <a:t>Әйелдерге</a:t>
            </a:r>
            <a:r>
              <a:rPr lang="ru-RU" b="1" dirty="0"/>
              <a:t> </a:t>
            </a:r>
            <a:r>
              <a:rPr lang="ru-RU" b="1" dirty="0" err="1"/>
              <a:t>қатысты</a:t>
            </a:r>
            <a:r>
              <a:rPr lang="ru-RU" b="1" dirty="0"/>
              <a:t> </a:t>
            </a:r>
            <a:r>
              <a:rPr lang="ru-RU" b="1" dirty="0" err="1"/>
              <a:t>кемсітушілікті</a:t>
            </a:r>
            <a:r>
              <a:rPr lang="ru-RU" b="1" dirty="0"/>
              <a:t> </a:t>
            </a:r>
            <a:r>
              <a:rPr lang="ru-RU" b="1" dirty="0" err="1"/>
              <a:t>жою</a:t>
            </a:r>
            <a:r>
              <a:rPr lang="ru-RU" b="1" dirty="0"/>
              <a:t> </a:t>
            </a:r>
            <a:r>
              <a:rPr lang="ru-RU" b="1" dirty="0" err="1"/>
              <a:t>жөніндегі</a:t>
            </a:r>
            <a:r>
              <a:rPr lang="ru-RU" b="1" dirty="0"/>
              <a:t> комитет </a:t>
            </a:r>
            <a:r>
              <a:rPr lang="ru-RU" dirty="0"/>
              <a:t>- 1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4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9A8D2-582A-422B-80D2-0D4EC5F6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4" y="289968"/>
            <a:ext cx="11011423" cy="1325563"/>
          </a:xfrm>
        </p:spPr>
        <p:txBody>
          <a:bodyPr>
            <a:noAutofit/>
          </a:bodyPr>
          <a:lstStyle/>
          <a:p>
            <a:r>
              <a:rPr lang="ru-RU" sz="3600" b="1" dirty="0" err="1"/>
              <a:t>Шағым</a:t>
            </a:r>
            <a:r>
              <a:rPr lang="ru-RU" sz="3600" b="1" dirty="0"/>
              <a:t> беру </a:t>
            </a:r>
            <a:r>
              <a:rPr lang="ru-RU" sz="3600" b="1" dirty="0" err="1"/>
              <a:t>тәжірибесі</a:t>
            </a:r>
            <a:r>
              <a:rPr lang="ru-RU" sz="3600" b="1" dirty="0"/>
              <a:t>: Кейс 1</a:t>
            </a:r>
            <a:br>
              <a:rPr lang="ru-RU" sz="3600" b="1" dirty="0"/>
            </a:br>
            <a:r>
              <a:rPr lang="ru-RU" sz="3600" b="1" dirty="0" err="1"/>
              <a:t>Аршидин</a:t>
            </a:r>
            <a:r>
              <a:rPr lang="ru-RU" sz="3600" b="1" dirty="0"/>
              <a:t> </a:t>
            </a:r>
            <a:r>
              <a:rPr lang="ru-RU" sz="3600" b="1" dirty="0" err="1"/>
              <a:t>Исраилді</a:t>
            </a:r>
            <a:r>
              <a:rPr lang="ru-RU" sz="3600" b="1" dirty="0"/>
              <a:t> </a:t>
            </a:r>
            <a:r>
              <a:rPr lang="ru-RU" sz="3600" b="1" dirty="0" err="1"/>
              <a:t>экстрадициялау</a:t>
            </a:r>
            <a:r>
              <a:rPr lang="ru-RU" sz="3600" b="1" dirty="0"/>
              <a:t> </a:t>
            </a:r>
            <a:r>
              <a:rPr lang="ru-RU" sz="3600" b="1" dirty="0" err="1"/>
              <a:t>ісі</a:t>
            </a:r>
            <a:r>
              <a:rPr lang="ru-RU" sz="3600" b="1" dirty="0"/>
              <a:t> (АҚК </a:t>
            </a:r>
            <a:r>
              <a:rPr lang="en-US" sz="3600" dirty="0">
                <a:latin typeface="Times New Roman" panose="02020603050405020304" pitchFamily="18" charset="0"/>
              </a:rPr>
              <a:t>№ 2024/2011</a:t>
            </a:r>
            <a:r>
              <a:rPr lang="ru-RU" sz="3600" dirty="0">
                <a:latin typeface="Times New Roman" panose="02020603050405020304" pitchFamily="18" charset="0"/>
              </a:rPr>
              <a:t>)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BA6568-E357-46CC-82B0-6AD8A38DE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24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err="1"/>
              <a:t>Қысқа</a:t>
            </a:r>
            <a:r>
              <a:rPr lang="ru-RU" sz="2400" dirty="0"/>
              <a:t> </a:t>
            </a:r>
            <a:r>
              <a:rPr lang="ru-RU" sz="2400" dirty="0" err="1"/>
              <a:t>шолу</a:t>
            </a:r>
            <a:r>
              <a:rPr lang="ru-RU" sz="2400" dirty="0"/>
              <a:t>:</a:t>
            </a:r>
          </a:p>
          <a:p>
            <a:r>
              <a:rPr lang="ru-RU" sz="2400" dirty="0"/>
              <a:t>2009 ж. </a:t>
            </a:r>
            <a:r>
              <a:rPr lang="ru-RU" sz="2400" dirty="0" err="1"/>
              <a:t>қыркүйегі</a:t>
            </a:r>
            <a:r>
              <a:rPr lang="ru-RU" sz="2400" dirty="0"/>
              <a:t> -  </a:t>
            </a:r>
            <a:r>
              <a:rPr lang="ru-RU" sz="2400" dirty="0" err="1"/>
              <a:t>шығу</a:t>
            </a:r>
            <a:r>
              <a:rPr lang="ru-RU" sz="2400" dirty="0"/>
              <a:t> </a:t>
            </a:r>
            <a:r>
              <a:rPr lang="ru-RU" sz="2400" dirty="0" err="1"/>
              <a:t>тегі</a:t>
            </a:r>
            <a:r>
              <a:rPr lang="ru-RU" sz="2400" dirty="0"/>
              <a:t> </a:t>
            </a:r>
            <a:r>
              <a:rPr lang="ru-RU" sz="2400" dirty="0" err="1"/>
              <a:t>ұйғыр</a:t>
            </a:r>
            <a:r>
              <a:rPr lang="ru-RU" sz="2400" dirty="0"/>
              <a:t> А. </a:t>
            </a:r>
            <a:r>
              <a:rPr lang="ru-RU" sz="2400" dirty="0" err="1"/>
              <a:t>Қытаудан</a:t>
            </a:r>
            <a:r>
              <a:rPr lang="ru-RU" sz="2400" dirty="0"/>
              <a:t> </a:t>
            </a:r>
            <a:r>
              <a:rPr lang="ru-RU" sz="2400" dirty="0" err="1"/>
              <a:t>Қазақстанға</a:t>
            </a:r>
            <a:r>
              <a:rPr lang="ru-RU" sz="2400" dirty="0"/>
              <a:t> </a:t>
            </a:r>
            <a:r>
              <a:rPr lang="ru-RU" sz="2400" dirty="0" err="1"/>
              <a:t>келді</a:t>
            </a:r>
            <a:endParaRPr lang="ru-RU" sz="2400" dirty="0"/>
          </a:p>
          <a:p>
            <a:r>
              <a:rPr lang="ru-RU" sz="2400" dirty="0"/>
              <a:t>2010 ж. </a:t>
            </a:r>
            <a:r>
              <a:rPr lang="ru-RU" sz="2400" dirty="0" err="1"/>
              <a:t>наурызында</a:t>
            </a:r>
            <a:r>
              <a:rPr lang="ru-RU" sz="2400" dirty="0"/>
              <a:t> БҰҰ БЖКБ-</a:t>
            </a:r>
            <a:r>
              <a:rPr lang="ru-RU" sz="2400" dirty="0" err="1"/>
              <a:t>ның</a:t>
            </a:r>
            <a:r>
              <a:rPr lang="ru-RU" sz="2400" dirty="0"/>
              <a:t> </a:t>
            </a:r>
            <a:r>
              <a:rPr lang="ru-RU" sz="2400" dirty="0" err="1"/>
              <a:t>мандатты</a:t>
            </a:r>
            <a:r>
              <a:rPr lang="ru-RU" sz="2400" dirty="0"/>
              <a:t> </a:t>
            </a:r>
            <a:r>
              <a:rPr lang="ru-RU" sz="2400" dirty="0" err="1"/>
              <a:t>босқын</a:t>
            </a:r>
            <a:r>
              <a:rPr lang="ru-RU" sz="2400" dirty="0"/>
              <a:t> </a:t>
            </a:r>
            <a:r>
              <a:rPr lang="ru-RU" sz="2400" dirty="0" err="1"/>
              <a:t>мәртебесін</a:t>
            </a:r>
            <a:r>
              <a:rPr lang="ru-RU" sz="2400" dirty="0"/>
              <a:t> </a:t>
            </a:r>
            <a:r>
              <a:rPr lang="ru-RU" sz="2400" dirty="0" err="1"/>
              <a:t>алған</a:t>
            </a:r>
            <a:endParaRPr lang="ru-RU" sz="2400" dirty="0"/>
          </a:p>
          <a:p>
            <a:r>
              <a:rPr lang="ru-RU" sz="2400" dirty="0"/>
              <a:t>2010 ж. </a:t>
            </a:r>
            <a:r>
              <a:rPr lang="ru-RU" sz="2400" dirty="0" err="1"/>
              <a:t>маусымында</a:t>
            </a:r>
            <a:r>
              <a:rPr lang="ru-RU" sz="2400" dirty="0"/>
              <a:t> </a:t>
            </a:r>
            <a:r>
              <a:rPr lang="ru-RU" sz="2400" dirty="0" err="1"/>
              <a:t>Қытайдың</a:t>
            </a:r>
            <a:r>
              <a:rPr lang="ru-RU" sz="2400" dirty="0"/>
              <a:t> </a:t>
            </a:r>
            <a:r>
              <a:rPr lang="ru-RU" sz="2400" dirty="0" err="1"/>
              <a:t>экстрадициялау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сұранысы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</a:t>
            </a:r>
            <a:r>
              <a:rPr lang="ru-RU" sz="2400" dirty="0" err="1"/>
              <a:t>ұсталған</a:t>
            </a:r>
            <a:endParaRPr lang="ru-RU" sz="2400" dirty="0"/>
          </a:p>
          <a:p>
            <a:r>
              <a:rPr lang="ru-RU" sz="2400" dirty="0"/>
              <a:t>2010 ж. </a:t>
            </a:r>
            <a:r>
              <a:rPr lang="ru-RU" sz="2400" dirty="0" err="1"/>
              <a:t>қазаны</a:t>
            </a:r>
            <a:r>
              <a:rPr lang="ru-RU" sz="2400" dirty="0"/>
              <a:t> – Адам </a:t>
            </a:r>
            <a:r>
              <a:rPr lang="ru-RU" sz="2400" dirty="0" err="1"/>
              <a:t>құқықтары</a:t>
            </a:r>
            <a:r>
              <a:rPr lang="ru-RU" sz="2400" dirty="0"/>
              <a:t> </a:t>
            </a:r>
            <a:r>
              <a:rPr lang="ru-RU" sz="2400" dirty="0" err="1"/>
              <a:t>бойынша</a:t>
            </a:r>
            <a:r>
              <a:rPr lang="ru-RU" sz="2400" dirty="0"/>
              <a:t> комитет (АҚК) </a:t>
            </a:r>
            <a:r>
              <a:rPr lang="ru-RU" sz="2400" dirty="0" err="1"/>
              <a:t>шағымды</a:t>
            </a:r>
            <a:r>
              <a:rPr lang="ru-RU" sz="2400" dirty="0"/>
              <a:t> </a:t>
            </a:r>
            <a:r>
              <a:rPr lang="ru-RU" sz="2400" dirty="0" err="1"/>
              <a:t>тіркеді</a:t>
            </a:r>
            <a:endParaRPr lang="en-US" sz="2400" dirty="0"/>
          </a:p>
          <a:p>
            <a:r>
              <a:rPr lang="ru-RU" sz="2400" dirty="0"/>
              <a:t>2011 ж. </a:t>
            </a:r>
            <a:r>
              <a:rPr lang="ru-RU" sz="2400" dirty="0" err="1"/>
              <a:t>қазаны</a:t>
            </a:r>
            <a:r>
              <a:rPr lang="ru-RU" sz="2400" dirty="0"/>
              <a:t> – АҚК </a:t>
            </a:r>
            <a:r>
              <a:rPr lang="ru-RU" sz="2400" dirty="0" err="1"/>
              <a:t>уақытша</a:t>
            </a:r>
            <a:r>
              <a:rPr lang="ru-RU" sz="2400" dirty="0"/>
              <a:t> </a:t>
            </a:r>
            <a:r>
              <a:rPr lang="ru-RU" sz="2400" dirty="0" err="1"/>
              <a:t>шараларды</a:t>
            </a:r>
            <a:r>
              <a:rPr lang="ru-RU" sz="2400" dirty="0"/>
              <a:t> </a:t>
            </a:r>
            <a:r>
              <a:rPr lang="ru-RU" sz="2400" dirty="0" err="1"/>
              <a:t>қабылдау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шешім</a:t>
            </a:r>
            <a:r>
              <a:rPr lang="ru-RU" sz="2400" dirty="0"/>
              <a:t> </a:t>
            </a:r>
            <a:r>
              <a:rPr lang="ru-RU" sz="2400" dirty="0" err="1"/>
              <a:t>шығарды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АҚК </a:t>
            </a:r>
            <a:r>
              <a:rPr lang="ru-RU" sz="2400" dirty="0" err="1"/>
              <a:t>істі</a:t>
            </a:r>
            <a:r>
              <a:rPr lang="ru-RU" sz="2400" dirty="0"/>
              <a:t> </a:t>
            </a:r>
            <a:r>
              <a:rPr lang="ru-RU" sz="2400" dirty="0" err="1"/>
              <a:t>қарап</a:t>
            </a:r>
            <a:r>
              <a:rPr lang="ru-RU" sz="2400" dirty="0"/>
              <a:t> </a:t>
            </a:r>
            <a:r>
              <a:rPr lang="ru-RU" sz="2400" dirty="0" err="1"/>
              <a:t>болғанша</a:t>
            </a:r>
            <a:r>
              <a:rPr lang="ru-RU" sz="2400" dirty="0"/>
              <a:t> </a:t>
            </a:r>
            <a:r>
              <a:rPr lang="ru-RU" sz="2400" dirty="0" err="1"/>
              <a:t>экстрадициялауды</a:t>
            </a:r>
            <a:r>
              <a:rPr lang="ru-RU" sz="2400" dirty="0"/>
              <a:t> </a:t>
            </a:r>
            <a:r>
              <a:rPr lang="ru-RU" sz="2400" dirty="0" err="1"/>
              <a:t>тоқтата</a:t>
            </a:r>
            <a:r>
              <a:rPr lang="ru-RU" sz="2400" dirty="0"/>
              <a:t> </a:t>
            </a:r>
            <a:r>
              <a:rPr lang="ru-RU" sz="2400" dirty="0" err="1"/>
              <a:t>тұру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ҚР-на </a:t>
            </a:r>
            <a:r>
              <a:rPr lang="ru-RU" sz="2400" dirty="0" err="1"/>
              <a:t>өз</a:t>
            </a:r>
            <a:r>
              <a:rPr lang="ru-RU" sz="2400" dirty="0"/>
              <a:t> </a:t>
            </a:r>
            <a:r>
              <a:rPr lang="ru-RU" sz="2400" dirty="0" err="1"/>
              <a:t>өтінішін</a:t>
            </a:r>
            <a:r>
              <a:rPr lang="ru-RU" sz="2400" dirty="0"/>
              <a:t> </a:t>
            </a:r>
            <a:r>
              <a:rPr lang="ru-RU" sz="2400" dirty="0" err="1"/>
              <a:t>жіберді</a:t>
            </a:r>
            <a:r>
              <a:rPr lang="ru-RU" sz="2400" dirty="0"/>
              <a:t> (</a:t>
            </a:r>
            <a:r>
              <a:rPr lang="ru-RU" sz="2400" dirty="0" err="1"/>
              <a:t>екінші</a:t>
            </a:r>
            <a:r>
              <a:rPr lang="ru-RU" sz="2400" dirty="0"/>
              <a:t> </a:t>
            </a:r>
            <a:r>
              <a:rPr lang="ru-RU" sz="2400" dirty="0" err="1"/>
              <a:t>өтінішін</a:t>
            </a:r>
            <a:r>
              <a:rPr lang="ru-RU" sz="2400" dirty="0"/>
              <a:t> 2011 ж. </a:t>
            </a:r>
            <a:r>
              <a:rPr lang="ru-RU" sz="2400" dirty="0" err="1"/>
              <a:t>сәуірінде</a:t>
            </a:r>
            <a:r>
              <a:rPr lang="ru-RU" sz="2400" dirty="0"/>
              <a:t> </a:t>
            </a:r>
            <a:r>
              <a:rPr lang="ru-RU" sz="2400" dirty="0" err="1"/>
              <a:t>жіберді</a:t>
            </a:r>
            <a:r>
              <a:rPr lang="ru-RU" sz="2400" dirty="0"/>
              <a:t>)</a:t>
            </a:r>
          </a:p>
          <a:p>
            <a:r>
              <a:rPr lang="ru-RU" sz="2400" dirty="0"/>
              <a:t>2011 ж. </a:t>
            </a:r>
            <a:r>
              <a:rPr lang="ru-RU" sz="2400" dirty="0" err="1"/>
              <a:t>мамыры</a:t>
            </a:r>
            <a:r>
              <a:rPr lang="ru-RU" sz="2400" dirty="0"/>
              <a:t> – А. </a:t>
            </a:r>
            <a:r>
              <a:rPr lang="ru-RU" sz="2400" dirty="0" err="1"/>
              <a:t>Қытайға</a:t>
            </a:r>
            <a:r>
              <a:rPr lang="ru-RU" sz="2400" dirty="0"/>
              <a:t> </a:t>
            </a:r>
            <a:r>
              <a:rPr lang="ru-RU" sz="2400" dirty="0" err="1"/>
              <a:t>экстрадицияланды</a:t>
            </a:r>
            <a:endParaRPr lang="ru-RU" sz="2400" dirty="0"/>
          </a:p>
          <a:p>
            <a:r>
              <a:rPr lang="ru-RU" sz="2400" dirty="0"/>
              <a:t>2011 ж. </a:t>
            </a:r>
            <a:r>
              <a:rPr lang="ru-RU" sz="2400" dirty="0" err="1"/>
              <a:t>желтоқсаны</a:t>
            </a:r>
            <a:r>
              <a:rPr lang="ru-RU" sz="2400" dirty="0"/>
              <a:t> – АҚК АСҚХП-</a:t>
            </a:r>
            <a:r>
              <a:rPr lang="ru-RU" sz="2400" dirty="0" err="1"/>
              <a:t>ның</a:t>
            </a:r>
            <a:r>
              <a:rPr lang="ru-RU" sz="2400" dirty="0"/>
              <a:t> 2(3)(а)-</a:t>
            </a:r>
            <a:r>
              <a:rPr lang="ru-RU" sz="2400" dirty="0" err="1"/>
              <a:t>бабының</a:t>
            </a:r>
            <a:r>
              <a:rPr lang="ru-RU" sz="2400" dirty="0"/>
              <a:t> (</a:t>
            </a:r>
            <a:r>
              <a:rPr lang="ru-RU" sz="2400" dirty="0" err="1"/>
              <a:t>құқықтық</a:t>
            </a:r>
            <a:r>
              <a:rPr lang="ru-RU" sz="2400" dirty="0"/>
              <a:t> </a:t>
            </a:r>
            <a:r>
              <a:rPr lang="ru-RU" sz="2400" dirty="0" err="1"/>
              <a:t>қорғаудың</a:t>
            </a:r>
            <a:r>
              <a:rPr lang="ru-RU" sz="2400" dirty="0"/>
              <a:t> </a:t>
            </a:r>
            <a:r>
              <a:rPr lang="ru-RU" sz="2400" dirty="0" err="1"/>
              <a:t>тиімді</a:t>
            </a:r>
            <a:r>
              <a:rPr lang="ru-RU" sz="2400" dirty="0"/>
              <a:t> </a:t>
            </a:r>
            <a:r>
              <a:rPr lang="ru-RU" sz="2400" dirty="0" err="1"/>
              <a:t>құралдарына</a:t>
            </a:r>
            <a:r>
              <a:rPr lang="ru-RU" sz="2400" dirty="0"/>
              <a:t> </a:t>
            </a:r>
            <a:r>
              <a:rPr lang="ru-RU" sz="2400" dirty="0" err="1"/>
              <a:t>құқық</a:t>
            </a:r>
            <a:r>
              <a:rPr lang="ru-RU" sz="2400" dirty="0"/>
              <a:t>), 7-бабының (</a:t>
            </a:r>
            <a:r>
              <a:rPr lang="ru-RU" sz="2400" dirty="0" err="1"/>
              <a:t>азаптауда</a:t>
            </a:r>
            <a:r>
              <a:rPr lang="ru-RU" sz="2400" dirty="0"/>
              <a:t> </a:t>
            </a:r>
            <a:r>
              <a:rPr lang="ru-RU" sz="2400" dirty="0" err="1"/>
              <a:t>болмау</a:t>
            </a:r>
            <a:r>
              <a:rPr lang="ru-RU" sz="2400" dirty="0"/>
              <a:t>), 9(1)-</a:t>
            </a:r>
            <a:r>
              <a:rPr lang="ru-RU" sz="2400" dirty="0" err="1"/>
              <a:t>бабының</a:t>
            </a:r>
            <a:r>
              <a:rPr lang="ru-RU" sz="2400" dirty="0"/>
              <a:t> (</a:t>
            </a:r>
            <a:r>
              <a:rPr lang="ru-RU" sz="2400" dirty="0" err="1"/>
              <a:t>бостандыққа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жеке</a:t>
            </a:r>
            <a:r>
              <a:rPr lang="ru-RU" sz="2400" dirty="0"/>
              <a:t> </a:t>
            </a:r>
            <a:r>
              <a:rPr lang="ru-RU" sz="2400" dirty="0" err="1"/>
              <a:t>басына</a:t>
            </a:r>
            <a:r>
              <a:rPr lang="ru-RU" sz="2400" dirty="0"/>
              <a:t> </a:t>
            </a:r>
            <a:r>
              <a:rPr lang="ru-RU" sz="2400" dirty="0" err="1"/>
              <a:t>қолсұғылмаушылық</a:t>
            </a:r>
            <a:r>
              <a:rPr lang="ru-RU" sz="2400" dirty="0"/>
              <a:t>) </a:t>
            </a:r>
            <a:r>
              <a:rPr lang="ru-RU" sz="2400" dirty="0" err="1"/>
              <a:t>бұзылғандығын</a:t>
            </a:r>
            <a:r>
              <a:rPr lang="ru-RU" sz="2400" dirty="0"/>
              <a:t> </a:t>
            </a:r>
            <a:r>
              <a:rPr lang="ru-RU" sz="2400" dirty="0" err="1"/>
              <a:t>анықтады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06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1558</Words>
  <Application>Microsoft Office PowerPoint</Application>
  <PresentationFormat>Произвольный</PresentationFormat>
  <Paragraphs>131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БҰҰ Комитеттеріне жеке шағымдар: Қазақстанның құқықтық негіздері және тәжірибесі</vt:lpstr>
      <vt:lpstr>Шешімдерге шағымдану және орындаудың құқықтық негіздері</vt:lpstr>
      <vt:lpstr>Шағым берудің заңнамалық негіздері</vt:lpstr>
      <vt:lpstr>Халықаралық шарттар:  АСҚХП-ге Факультативті протокол</vt:lpstr>
      <vt:lpstr>Азаптауға қарсы конвенция</vt:lpstr>
      <vt:lpstr>Әйелдерге қатысты кемсітушіліктің барлық түрлерін жою туралы конвенцияны Факультативтік протокол</vt:lpstr>
      <vt:lpstr>Презентация PowerPoint</vt:lpstr>
      <vt:lpstr>Қазақстанға қарсы қанша шешім қабылданды?</vt:lpstr>
      <vt:lpstr>Шағым беру тәжірибесі: Кейс 1 Аршидин Исраилді экстрадициялау ісі (АҚК № 2024/2011)</vt:lpstr>
      <vt:lpstr>Шешімді орындау тәжірибесі: Кейс 1 https://kkassiyet.wordpress.com/2020/04/22/rm-un-israil-2024-2011/</vt:lpstr>
      <vt:lpstr>Шешімді орындау тәжірибесі: https://kkassiyet.wordpress.com/2020/04/22/rm-un-israil-2024-2011/</vt:lpstr>
      <vt:lpstr>Шағымдану тәжірибесі: Кейс 2 Тоиржон Абдусаматова және 28 арызданушылардың ісі (Азаптауға қарсы комитет 444/2010) </vt:lpstr>
      <vt:lpstr>Шешімді орындау тәжірибесі: Кейс 2 https://kkassiyet.wordpress.com/2020/04/30/rm-toirzhonabdussamatov-444/</vt:lpstr>
      <vt:lpstr>Шағымдану тәжірибесі: Кейс 3 Анна Белоусованың ісі (КЛДЖ №45/2012</vt:lpstr>
      <vt:lpstr>Шешімді орындау тәжірибесі: Кейс 3 https://kkassiyet.wordpress.com/2020/04/22/rm-un-belousova-45-2012/</vt:lpstr>
      <vt:lpstr>БҰҰ Комитеттерінің қанша шешімі шағымданушыларға өтемақы төлеу бойынша ұсыныстары орындалды? </vt:lpstr>
      <vt:lpstr>БҰҰ Комитеттерінің қанша шешімі шағымданушыларға өтемақы төлеу бойынша ұсыныстары орындалды? </vt:lpstr>
      <vt:lpstr>Қорытынды: заңнамадағы негізгі кемшіліктер</vt:lpstr>
      <vt:lpstr>БҰҰ Комитеттеріне жеке шағымдар беру іске тұрарлықтай ма?</vt:lpstr>
      <vt:lpstr>БҰҰ Комитеттеріне жеке шағымдар беру іске тұрарлықтай ма?</vt:lpstr>
      <vt:lpstr>Назарларыңызға рахмет!  Байланыс: kazhigulova@gmail.com FB: facebook.com/kazhigulova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Обжалование в Комитеты ООН: законы и практика Казахстана</dc:title>
  <dc:creator>Khalida Azhigulova</dc:creator>
  <cp:lastModifiedBy>user</cp:lastModifiedBy>
  <cp:revision>29</cp:revision>
  <dcterms:created xsi:type="dcterms:W3CDTF">2020-08-27T18:17:07Z</dcterms:created>
  <dcterms:modified xsi:type="dcterms:W3CDTF">2021-12-14T09:15:44Z</dcterms:modified>
</cp:coreProperties>
</file>