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81" r:id="rId3"/>
    <p:sldId id="258" r:id="rId4"/>
    <p:sldId id="334" r:id="rId5"/>
    <p:sldId id="323" r:id="rId6"/>
    <p:sldId id="331" r:id="rId7"/>
    <p:sldId id="332" r:id="rId8"/>
    <p:sldId id="324" r:id="rId9"/>
    <p:sldId id="335" r:id="rId10"/>
    <p:sldId id="325" r:id="rId11"/>
    <p:sldId id="336" r:id="rId12"/>
    <p:sldId id="326" r:id="rId13"/>
    <p:sldId id="337" r:id="rId14"/>
    <p:sldId id="338" r:id="rId15"/>
    <p:sldId id="339" r:id="rId16"/>
    <p:sldId id="327" r:id="rId17"/>
    <p:sldId id="328" r:id="rId18"/>
    <p:sldId id="329" r:id="rId19"/>
    <p:sldId id="340" r:id="rId20"/>
    <p:sldId id="341" r:id="rId21"/>
    <p:sldId id="342" r:id="rId22"/>
    <p:sldId id="34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49" autoAdjust="0"/>
  </p:normalViewPr>
  <p:slideViewPr>
    <p:cSldViewPr snapToGrid="0" snapToObjects="1"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C201A-8E7A-4BFE-9FBE-04AA6A6E27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02FEE-5DC1-4843-AF21-6A4AFB61C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03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C1852-E975-4EB5-B990-A0220A75DB6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4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9747"/>
            <a:ext cx="7772400" cy="2244627"/>
          </a:xfrm>
        </p:spPr>
        <p:txBody>
          <a:bodyPr>
            <a:no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ru-RU" sz="2400" b="1" dirty="0"/>
              <a:t>Адам </a:t>
            </a:r>
            <a:r>
              <a:rPr lang="ru-RU" sz="2400" b="1" dirty="0" err="1"/>
              <a:t>құқықтарының</a:t>
            </a:r>
            <a:r>
              <a:rPr lang="ru-RU" sz="2400" b="1" dirty="0"/>
              <a:t> </a:t>
            </a:r>
            <a:r>
              <a:rPr lang="ru-RU" sz="2400" b="1" dirty="0" err="1"/>
              <a:t>біртұтас</a:t>
            </a:r>
            <a:r>
              <a:rPr lang="ru-RU" sz="2400" b="1" dirty="0"/>
              <a:t> </a:t>
            </a:r>
            <a:r>
              <a:rPr lang="ru-RU" sz="2400" b="1" dirty="0" err="1"/>
              <a:t>стратегиясы</a:t>
            </a:r>
            <a:r>
              <a:rPr lang="ru-RU" sz="2400" b="1" dirty="0"/>
              <a:t> – БҰҰ-</a:t>
            </a:r>
            <a:r>
              <a:rPr lang="ru-RU" sz="2400" b="1" dirty="0" err="1"/>
              <a:t>ның</a:t>
            </a:r>
            <a:r>
              <a:rPr lang="ru-RU" sz="2400" b="1" dirty="0"/>
              <a:t> </a:t>
            </a:r>
            <a:r>
              <a:rPr lang="ru-RU" sz="2400" b="1" dirty="0" err="1"/>
              <a:t>арнайы</a:t>
            </a:r>
            <a:r>
              <a:rPr lang="ru-RU" sz="2400" b="1" dirty="0"/>
              <a:t> </a:t>
            </a:r>
            <a:r>
              <a:rPr lang="ru-RU" sz="2400" b="1" dirty="0" err="1"/>
              <a:t>процедураларын</a:t>
            </a:r>
            <a:r>
              <a:rPr lang="ru-RU" sz="2400" b="1" dirty="0"/>
              <a:t>, </a:t>
            </a:r>
            <a:r>
              <a:rPr lang="ru-RU" sz="2400" b="1" dirty="0" err="1" smtClean="0"/>
              <a:t>мемлекет</a:t>
            </a:r>
            <a:r>
              <a:rPr lang="ru-RU" sz="2400" b="1" dirty="0" smtClean="0"/>
              <a:t> </a:t>
            </a:r>
            <a:r>
              <a:rPr lang="ru-RU" sz="2400" b="1" dirty="0" err="1"/>
              <a:t>есептерін</a:t>
            </a:r>
            <a:r>
              <a:rPr lang="ru-RU" sz="2400" b="1" dirty="0"/>
              <a:t> </a:t>
            </a:r>
            <a:r>
              <a:rPr lang="ru-RU" sz="2400" b="1" dirty="0" err="1"/>
              <a:t>және</a:t>
            </a:r>
            <a:r>
              <a:rPr lang="ru-RU" sz="2400" b="1" dirty="0"/>
              <a:t> </a:t>
            </a:r>
            <a:r>
              <a:rPr lang="ru-RU" sz="2400" b="1" dirty="0" err="1"/>
              <a:t>әмбебап</a:t>
            </a:r>
            <a:r>
              <a:rPr lang="ru-RU" sz="2400" b="1" dirty="0"/>
              <a:t> </a:t>
            </a:r>
            <a:r>
              <a:rPr lang="ru-RU" sz="2400" b="1" dirty="0" err="1"/>
              <a:t>мерзімді</a:t>
            </a:r>
            <a:r>
              <a:rPr lang="ru-RU" sz="2400" b="1" dirty="0"/>
              <a:t> </a:t>
            </a:r>
            <a:r>
              <a:rPr lang="ru-RU" sz="2400" b="1" dirty="0" err="1"/>
              <a:t>шолуды</a:t>
            </a:r>
            <a:r>
              <a:rPr lang="ru-RU" sz="2400" b="1" dirty="0"/>
              <a:t> </a:t>
            </a:r>
            <a:r>
              <a:rPr lang="ru-RU" sz="2400" b="1" dirty="0" err="1"/>
              <a:t>қалай</a:t>
            </a:r>
            <a:r>
              <a:rPr lang="ru-RU" sz="2400" b="1" dirty="0"/>
              <a:t> </a:t>
            </a:r>
            <a:r>
              <a:rPr lang="ru-RU" sz="2400" b="1" dirty="0" err="1"/>
              <a:t>пайдалану</a:t>
            </a:r>
            <a:r>
              <a:rPr lang="ru-RU" sz="2400" b="1" dirty="0"/>
              <a:t> </a:t>
            </a:r>
            <a:r>
              <a:rPr lang="ru-RU" sz="2400" b="1" dirty="0" err="1"/>
              <a:t>керек</a:t>
            </a:r>
            <a:r>
              <a:rPr lang="fr-CH" sz="2400" b="1" dirty="0"/>
              <a:t/>
            </a:r>
            <a:br>
              <a:rPr lang="fr-CH" sz="2400" b="1" dirty="0"/>
            </a:br>
            <a:r>
              <a:rPr lang="fr-CH" sz="2400" b="1" dirty="0"/>
              <a:t/>
            </a:r>
            <a:br>
              <a:rPr lang="fr-CH" sz="2400" b="1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79962"/>
            <a:ext cx="6400800" cy="658837"/>
          </a:xfrm>
        </p:spPr>
        <p:txBody>
          <a:bodyPr>
            <a:normAutofit fontScale="85000" lnSpcReduction="20000"/>
          </a:bodyPr>
          <a:lstStyle/>
          <a:p>
            <a:r>
              <a:rPr lang="en-US" sz="2400" i="1" dirty="0"/>
              <a:t>Massimo G. Frigo</a:t>
            </a:r>
          </a:p>
          <a:p>
            <a:r>
              <a:rPr lang="en-US" sz="2400" i="1" dirty="0"/>
              <a:t>International Commission of Jurists</a:t>
            </a:r>
          </a:p>
        </p:txBody>
      </p:sp>
      <p:pic>
        <p:nvPicPr>
          <p:cNvPr id="7" name="Picture 6" descr="icj_logo_rgb_english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419" y="778110"/>
            <a:ext cx="2869882" cy="10967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/>
              <a:t>Аумақтық юрисдикция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1. </a:t>
            </a:r>
            <a:r>
              <a:rPr lang="ru-RU" dirty="0" err="1"/>
              <a:t>Шағымданған</a:t>
            </a:r>
            <a:r>
              <a:rPr lang="ru-RU" dirty="0"/>
              <a:t> </a:t>
            </a:r>
            <a:r>
              <a:rPr lang="ru-RU" dirty="0" err="1"/>
              <a:t>әрекеттер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аумағында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алды</a:t>
            </a:r>
            <a:r>
              <a:rPr lang="ru-RU" dirty="0"/>
              <a:t> </a:t>
            </a:r>
            <a:r>
              <a:rPr lang="ru-RU" dirty="0" err="1"/>
              <a:t>ма</a:t>
            </a:r>
            <a:r>
              <a:rPr lang="ru-RU" dirty="0"/>
              <a:t>, </a:t>
            </a:r>
            <a:r>
              <a:rPr lang="ru-RU" dirty="0" err="1"/>
              <a:t>әлде</a:t>
            </a:r>
            <a:r>
              <a:rPr lang="ru-RU" dirty="0"/>
              <a:t> </a:t>
            </a:r>
            <a:r>
              <a:rPr lang="ru-RU" dirty="0" err="1"/>
              <a:t>басқаша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құзырына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бақылауына</a:t>
            </a:r>
            <a:r>
              <a:rPr lang="ru-RU" dirty="0"/>
              <a:t> </a:t>
            </a:r>
            <a:r>
              <a:rPr lang="ru-RU" dirty="0" err="1"/>
              <a:t>түсіп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юрисдикциясына</a:t>
            </a:r>
            <a:r>
              <a:rPr lang="ru-RU" dirty="0"/>
              <a:t> </a:t>
            </a:r>
            <a:r>
              <a:rPr lang="ru-RU" dirty="0" err="1"/>
              <a:t>кірді</a:t>
            </a:r>
            <a:r>
              <a:rPr lang="ru-RU" dirty="0"/>
              <a:t> </a:t>
            </a:r>
            <a:r>
              <a:rPr lang="ru-RU" dirty="0" err="1"/>
              <a:t>ме</a:t>
            </a:r>
            <a:r>
              <a:rPr lang="ru-RU" dirty="0"/>
              <a:t>?</a:t>
            </a:r>
            <a:endParaRPr lang="en-US" dirty="0"/>
          </a:p>
          <a:p>
            <a:pPr algn="just"/>
            <a:r>
              <a:rPr lang="en-GB" dirty="0"/>
              <a:t>2. </a:t>
            </a:r>
            <a:r>
              <a:rPr lang="ru-RU" dirty="0"/>
              <a:t>Адам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органның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мемлекетке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юрисдикциясы</a:t>
            </a:r>
            <a:r>
              <a:rPr lang="ru-RU" dirty="0"/>
              <a:t> бар </a:t>
            </a:r>
            <a:r>
              <a:rPr lang="ru-RU" dirty="0" err="1"/>
              <a:t>ма</a:t>
            </a:r>
            <a:r>
              <a:rPr lang="ru-RU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77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3940"/>
          </a:xfrm>
        </p:spPr>
        <p:txBody>
          <a:bodyPr>
            <a:normAutofit/>
          </a:bodyPr>
          <a:lstStyle/>
          <a:p>
            <a:r>
              <a:rPr lang="kk-KZ" sz="4000" dirty="0" smtClean="0"/>
              <a:t>Аумақтық юрисдикция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8578"/>
            <a:ext cx="8229600" cy="508758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kk-KZ" dirty="0" smtClean="0">
                <a:solidFill>
                  <a:prstClr val="black"/>
                </a:solidFill>
              </a:rPr>
              <a:t>Адам құқықтарының халықаралық құқығындағы юрисдикция концепция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kk-KZ" dirty="0" smtClean="0">
                <a:solidFill>
                  <a:prstClr val="black"/>
                </a:solidFill>
              </a:rPr>
              <a:t>Халықаралық әуежайлар зонасы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kk-KZ" dirty="0" smtClean="0">
                <a:solidFill>
                  <a:prstClr val="black"/>
                </a:solidFill>
              </a:rPr>
              <a:t>Шекара сұрақтары 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lnSpc>
                <a:spcPct val="160000"/>
              </a:lnSpc>
            </a:pPr>
            <a:r>
              <a:rPr lang="en-US" dirty="0" err="1" smtClean="0">
                <a:solidFill>
                  <a:prstClr val="black"/>
                </a:solidFill>
              </a:rPr>
              <a:t>Amuur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v. </a:t>
            </a:r>
            <a:r>
              <a:rPr lang="en-US" dirty="0" smtClean="0">
                <a:solidFill>
                  <a:prstClr val="black"/>
                </a:solidFill>
              </a:rPr>
              <a:t>France </a:t>
            </a:r>
            <a:r>
              <a:rPr lang="kk-KZ" dirty="0" smtClean="0">
                <a:solidFill>
                  <a:prstClr val="black"/>
                </a:solidFill>
              </a:rPr>
              <a:t>(</a:t>
            </a:r>
            <a:r>
              <a:rPr lang="en-US" dirty="0" smtClean="0">
                <a:solidFill>
                  <a:prstClr val="black"/>
                </a:solidFill>
              </a:rPr>
              <a:t>paras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 smtClean="0">
                <a:solidFill>
                  <a:prstClr val="black"/>
                </a:solidFill>
              </a:rPr>
              <a:t>52-53</a:t>
            </a:r>
            <a:r>
              <a:rPr lang="kk-KZ" dirty="0" smtClean="0">
                <a:solidFill>
                  <a:prstClr val="black"/>
                </a:solidFill>
              </a:rPr>
              <a:t>) ісін қарағыз</a:t>
            </a:r>
            <a:endParaRPr lang="en-US" dirty="0"/>
          </a:p>
          <a:p>
            <a:pPr marL="0" indent="0">
              <a:buNone/>
            </a:pPr>
            <a:r>
              <a:rPr lang="kk-KZ" sz="2800" b="1" dirty="0" smtClean="0"/>
              <a:t>Экстратерриториалды юрисдикция</a:t>
            </a:r>
            <a:r>
              <a:rPr lang="en-US" sz="2800" b="1" dirty="0" smtClean="0"/>
              <a:t>:</a:t>
            </a:r>
            <a:endParaRPr lang="en-US" sz="2800" b="1" dirty="0"/>
          </a:p>
          <a:p>
            <a:r>
              <a:rPr lang="kk-KZ" dirty="0" smtClean="0"/>
              <a:t>Эффективті билік және бақылау</a:t>
            </a:r>
            <a:endParaRPr lang="en-US" dirty="0"/>
          </a:p>
          <a:p>
            <a:pPr lvl="1"/>
            <a:r>
              <a:rPr lang="en-US" i="1" dirty="0"/>
              <a:t>The Hirsi case; the </a:t>
            </a:r>
            <a:r>
              <a:rPr lang="en-US" i="1" dirty="0" err="1"/>
              <a:t>Medvyedev</a:t>
            </a:r>
            <a:r>
              <a:rPr lang="en-US" i="1" dirty="0"/>
              <a:t> case; Al-</a:t>
            </a:r>
            <a:r>
              <a:rPr lang="en-US" i="1" dirty="0" err="1"/>
              <a:t>Saadoon</a:t>
            </a:r>
            <a:r>
              <a:rPr lang="en-US" i="1" dirty="0"/>
              <a:t> case</a:t>
            </a:r>
          </a:p>
          <a:p>
            <a:pPr lvl="1"/>
            <a:r>
              <a:rPr lang="en-GB" i="1" dirty="0"/>
              <a:t>J.H.A. v. Spain</a:t>
            </a:r>
            <a:r>
              <a:rPr lang="en-GB" dirty="0"/>
              <a:t>, CAT/C/41/D/323/2007, </a:t>
            </a:r>
            <a:r>
              <a:rPr lang="kk-KZ" dirty="0" smtClean="0"/>
              <a:t>БҰҰ Азаптауға қарсы комитеті</a:t>
            </a:r>
            <a:endParaRPr lang="en-US" dirty="0"/>
          </a:p>
          <a:p>
            <a:r>
              <a:rPr lang="ru-RU" dirty="0" err="1" smtClean="0"/>
              <a:t>орны</a:t>
            </a:r>
            <a:endParaRPr lang="en-US" dirty="0"/>
          </a:p>
          <a:p>
            <a:pPr lvl="1"/>
            <a:r>
              <a:rPr lang="en-US" dirty="0"/>
              <a:t>Al-</a:t>
            </a:r>
            <a:r>
              <a:rPr lang="en-US" dirty="0" err="1"/>
              <a:t>Saadoon</a:t>
            </a:r>
            <a:r>
              <a:rPr lang="en-US" dirty="0"/>
              <a:t> v UK; Al-</a:t>
            </a:r>
            <a:r>
              <a:rPr lang="en-US" dirty="0" err="1"/>
              <a:t>Skeini</a:t>
            </a:r>
            <a:r>
              <a:rPr lang="en-US" dirty="0"/>
              <a:t> v UK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2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456"/>
    </mc:Choice>
    <mc:Fallback xmlns="">
      <p:transition spd="slow" advTm="11145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Позиция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dirty="0"/>
              <a:t>1. </a:t>
            </a:r>
            <a:r>
              <a:rPr lang="kk-KZ" dirty="0"/>
              <a:t>Ө</a:t>
            </a:r>
            <a:r>
              <a:rPr lang="ru-RU" dirty="0" err="1" smtClean="0"/>
              <a:t>тініш</a:t>
            </a:r>
            <a:r>
              <a:rPr lang="ru-RU" dirty="0" smtClean="0"/>
              <a:t> </a:t>
            </a:r>
            <a:r>
              <a:rPr lang="ru-RU" dirty="0" err="1"/>
              <a:t>берушінің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ұжымдық</a:t>
            </a:r>
            <a:r>
              <a:rPr lang="ru-RU" dirty="0"/>
              <a:t> </a:t>
            </a:r>
            <a:r>
              <a:rPr lang="ru-RU" dirty="0" err="1"/>
              <a:t>шағымдар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қозғауға</a:t>
            </a:r>
            <a:r>
              <a:rPr lang="ru-RU" dirty="0"/>
              <a:t> </a:t>
            </a:r>
            <a:r>
              <a:rPr lang="ru-RU" dirty="0" err="1"/>
              <a:t>құқығы</a:t>
            </a:r>
            <a:r>
              <a:rPr lang="ru-RU" dirty="0"/>
              <a:t> бар </a:t>
            </a:r>
            <a:r>
              <a:rPr lang="ru-RU" dirty="0" err="1"/>
              <a:t>ма</a:t>
            </a:r>
            <a:r>
              <a:rPr lang="ru-RU" dirty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err="1"/>
              <a:t>Жәбірленушілер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:</a:t>
            </a:r>
            <a:r>
              <a:rPr lang="en-GB" dirty="0" smtClean="0"/>
              <a:t>  </a:t>
            </a:r>
            <a:endParaRPr lang="en-GB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 smtClean="0"/>
              <a:t>құрбандар</a:t>
            </a:r>
            <a:r>
              <a:rPr lang="ru-RU" dirty="0" smtClean="0"/>
              <a:t>: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құқықтарының</a:t>
            </a:r>
            <a:r>
              <a:rPr lang="ru-RU" dirty="0"/>
              <a:t> </a:t>
            </a:r>
            <a:r>
              <a:rPr lang="ru-RU" dirty="0" err="1"/>
              <a:t>бұзылуынан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шеккен</a:t>
            </a:r>
            <a:r>
              <a:rPr lang="ru-RU" dirty="0"/>
              <a:t> </a:t>
            </a:r>
            <a:r>
              <a:rPr lang="ru-RU" dirty="0" err="1" smtClean="0"/>
              <a:t>адамдар</a:t>
            </a:r>
            <a:r>
              <a:rPr lang="ru-RU" dirty="0" smtClean="0"/>
              <a:t>.</a:t>
            </a:r>
            <a:endParaRPr lang="en-GB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ru-RU" dirty="0" err="1"/>
              <a:t>Жанама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ықтимал</a:t>
            </a:r>
            <a:r>
              <a:rPr lang="ru-RU" dirty="0"/>
              <a:t> </a:t>
            </a:r>
            <a:r>
              <a:rPr lang="ru-RU" dirty="0" err="1"/>
              <a:t>құрбандар</a:t>
            </a:r>
            <a:r>
              <a:rPr lang="ru-RU" dirty="0"/>
              <a:t>:</a:t>
            </a:r>
            <a:endParaRPr lang="en-GB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ru-RU" dirty="0" err="1"/>
              <a:t>азаптау</a:t>
            </a:r>
            <a:r>
              <a:rPr lang="ru-RU" dirty="0"/>
              <a:t>, </a:t>
            </a:r>
            <a:r>
              <a:rPr lang="ru-RU" dirty="0" err="1"/>
              <a:t>күштеп</a:t>
            </a:r>
            <a:r>
              <a:rPr lang="ru-RU" dirty="0"/>
              <a:t> хабар-</a:t>
            </a:r>
            <a:r>
              <a:rPr lang="ru-RU" dirty="0" err="1"/>
              <a:t>ошарсыз</a:t>
            </a:r>
            <a:r>
              <a:rPr lang="ru-RU" dirty="0"/>
              <a:t> кету </a:t>
            </a:r>
            <a:r>
              <a:rPr lang="ru-RU" dirty="0" err="1"/>
              <a:t>жағдайлары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жәбірленушінің</a:t>
            </a:r>
            <a:r>
              <a:rPr lang="ru-RU" dirty="0"/>
              <a:t> </a:t>
            </a:r>
            <a:r>
              <a:rPr lang="ru-RU" dirty="0" err="1"/>
              <a:t>туыстары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GB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Varnava</a:t>
            </a: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Others v. Turkey [GC], § 112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ECtHR</a:t>
            </a:r>
            <a:r>
              <a:rPr lang="kk-K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ісін қараңыз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kk-K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және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pt-B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Quinteros Almeida v. Uruguay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CCPR, par. 14)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k-K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немесе өлім жағдайлары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Giuliani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Gaggio v. Italy [GC] </a:t>
            </a: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ECtHR</a:t>
            </a:r>
            <a:r>
              <a:rPr lang="kk-K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ісін қараңыз</a:t>
            </a: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it-IT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ru-RU" dirty="0" err="1"/>
              <a:t>шығаруды</a:t>
            </a:r>
            <a:r>
              <a:rPr lang="ru-RU" dirty="0"/>
              <a:t> </a:t>
            </a:r>
            <a:r>
              <a:rPr lang="ru-RU" dirty="0" err="1"/>
              <a:t>орындамаған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 smtClean="0"/>
              <a:t>потенциалды</a:t>
            </a:r>
            <a:r>
              <a:rPr lang="ru-RU" dirty="0" smtClean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фактілік</a:t>
            </a:r>
            <a:r>
              <a:rPr lang="ru-RU" dirty="0"/>
              <a:t> </a:t>
            </a:r>
            <a:r>
              <a:rPr lang="ru-RU" dirty="0" err="1"/>
              <a:t>бұзушылықтарға</a:t>
            </a:r>
            <a:r>
              <a:rPr lang="ru-RU" dirty="0"/>
              <a:t> </a:t>
            </a:r>
            <a:r>
              <a:rPr lang="ru-RU" dirty="0" err="1"/>
              <a:t>қарамастан</a:t>
            </a:r>
            <a:r>
              <a:rPr lang="ru-RU" dirty="0"/>
              <a:t> </a:t>
            </a:r>
            <a:r>
              <a:rPr lang="ru-RU" dirty="0" err="1"/>
              <a:t>құрбан</a:t>
            </a:r>
            <a:r>
              <a:rPr lang="ru-RU" dirty="0"/>
              <a:t> бола </a:t>
            </a:r>
            <a:r>
              <a:rPr lang="ru-RU" dirty="0" err="1"/>
              <a:t>алады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07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E16916-8045-46A8-A885-309CD66C0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Уа</a:t>
            </a:r>
            <a:r>
              <a:rPr lang="kk-KZ" i="1" dirty="0" smtClean="0"/>
              <a:t>қыт шектеулері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574C487-8606-4D96-BEEB-F175D777B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халықаралық</a:t>
            </a:r>
            <a:r>
              <a:rPr lang="ru-RU" dirty="0"/>
              <a:t> механизм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мерзімде</a:t>
            </a:r>
            <a:r>
              <a:rPr lang="ru-RU" dirty="0"/>
              <a:t> </a:t>
            </a:r>
            <a:r>
              <a:rPr lang="ru-RU" dirty="0" err="1"/>
              <a:t>қозғалды</a:t>
            </a:r>
            <a:r>
              <a:rPr lang="ru-RU" dirty="0"/>
              <a:t> </a:t>
            </a:r>
            <a:r>
              <a:rPr lang="ru-RU" dirty="0" err="1"/>
              <a:t>ма</a:t>
            </a:r>
            <a:r>
              <a:rPr lang="ru-RU" dirty="0"/>
              <a:t>?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механизмдер</a:t>
            </a:r>
            <a:r>
              <a:rPr lang="ru-RU" dirty="0"/>
              <a:t> </a:t>
            </a:r>
            <a:r>
              <a:rPr lang="ru-RU" dirty="0" smtClean="0"/>
              <a:t>бар </a:t>
            </a:r>
            <a:r>
              <a:rPr lang="ru-RU" dirty="0" err="1"/>
              <a:t>ма</a:t>
            </a:r>
            <a:r>
              <a:rPr lang="ru-RU" dirty="0"/>
              <a:t>?</a:t>
            </a: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lvl="1"/>
            <a:r>
              <a:rPr lang="en-US" dirty="0"/>
              <a:t>CERD: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мән-жайлар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тексерілмесе</a:t>
            </a:r>
            <a:r>
              <a:rPr lang="ru-RU" dirty="0"/>
              <a:t>, </a:t>
            </a:r>
            <a:r>
              <a:rPr lang="ru-RU" dirty="0" err="1" smtClean="0"/>
              <a:t>тетіктер</a:t>
            </a:r>
            <a:r>
              <a:rPr lang="ru-RU" dirty="0" smtClean="0"/>
              <a:t> </a:t>
            </a:r>
            <a:r>
              <a:rPr lang="ru-RU" dirty="0" err="1" smtClean="0"/>
              <a:t>таусылған</a:t>
            </a:r>
            <a:r>
              <a:rPr lang="ru-RU" dirty="0" smtClean="0"/>
              <a:t> </a:t>
            </a:r>
            <a:r>
              <a:rPr lang="ru-RU" dirty="0" err="1"/>
              <a:t>күннен</a:t>
            </a:r>
            <a:r>
              <a:rPr lang="ru-RU" dirty="0"/>
              <a:t> </a:t>
            </a:r>
            <a:r>
              <a:rPr lang="ru-RU" dirty="0" err="1"/>
              <a:t>бастап</a:t>
            </a:r>
            <a:r>
              <a:rPr lang="ru-RU" dirty="0"/>
              <a:t> </a:t>
            </a:r>
            <a:r>
              <a:rPr lang="ru-RU" dirty="0" err="1"/>
              <a:t>алты</a:t>
            </a:r>
            <a:r>
              <a:rPr lang="ru-RU" dirty="0"/>
              <a:t> ай</a:t>
            </a:r>
            <a:endParaRPr lang="en-US" dirty="0"/>
          </a:p>
          <a:p>
            <a:pPr lvl="1"/>
            <a:r>
              <a:rPr lang="en-US" dirty="0"/>
              <a:t>CESCR and CRC: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мән-жайлар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тексерілмесе</a:t>
            </a:r>
            <a:r>
              <a:rPr lang="ru-RU" dirty="0"/>
              <a:t>, </a:t>
            </a:r>
            <a:r>
              <a:rPr lang="ru-RU" dirty="0" err="1" smtClean="0"/>
              <a:t>тиісті</a:t>
            </a:r>
            <a:r>
              <a:rPr lang="ru-RU" dirty="0" smtClean="0"/>
              <a:t> </a:t>
            </a:r>
            <a:r>
              <a:rPr lang="ru-RU" dirty="0" err="1" smtClean="0"/>
              <a:t>тетіктер</a:t>
            </a:r>
            <a:r>
              <a:rPr lang="ru-RU" dirty="0" smtClean="0"/>
              <a:t> </a:t>
            </a:r>
            <a:r>
              <a:rPr lang="ru-RU" dirty="0" err="1"/>
              <a:t>таусылған</a:t>
            </a:r>
            <a:r>
              <a:rPr lang="ru-RU" dirty="0"/>
              <a:t> </a:t>
            </a:r>
            <a:r>
              <a:rPr lang="ru-RU" dirty="0" err="1"/>
              <a:t>күннен</a:t>
            </a:r>
            <a:r>
              <a:rPr lang="ru-RU" dirty="0"/>
              <a:t> </a:t>
            </a:r>
            <a:r>
              <a:rPr lang="ru-RU" dirty="0" err="1"/>
              <a:t>бастап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жыл</a:t>
            </a:r>
            <a:endParaRPr lang="en-US" dirty="0"/>
          </a:p>
          <a:p>
            <a:pPr lvl="1"/>
            <a:r>
              <a:rPr lang="en-US" dirty="0"/>
              <a:t>CCPR: </a:t>
            </a:r>
            <a:r>
              <a:rPr lang="en-GB" dirty="0"/>
              <a:t> </a:t>
            </a:r>
            <a:r>
              <a:rPr lang="ru-RU" dirty="0"/>
              <a:t> </a:t>
            </a:r>
            <a:r>
              <a:rPr lang="ru-RU" dirty="0" err="1"/>
              <a:t>Өт</a:t>
            </a:r>
            <a:r>
              <a:rPr lang="en-GB" dirty="0" err="1"/>
              <a:t>i</a:t>
            </a:r>
            <a:r>
              <a:rPr lang="ru-RU" dirty="0"/>
              <a:t>н</a:t>
            </a:r>
            <a:r>
              <a:rPr lang="en-GB" dirty="0" err="1"/>
              <a:t>i</a:t>
            </a:r>
            <a:r>
              <a:rPr lang="ru-RU" dirty="0"/>
              <a:t>ш беру </a:t>
            </a:r>
            <a:r>
              <a:rPr lang="ru-RU" dirty="0" err="1"/>
              <a:t>құқығын</a:t>
            </a:r>
            <a:r>
              <a:rPr lang="ru-RU" dirty="0"/>
              <a:t> </a:t>
            </a:r>
            <a:r>
              <a:rPr lang="ru-RU" dirty="0" err="1"/>
              <a:t>асыра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кеш</a:t>
            </a:r>
            <a:r>
              <a:rPr lang="en-GB" dirty="0" err="1"/>
              <a:t>i</a:t>
            </a:r>
            <a:r>
              <a:rPr lang="ru-RU" dirty="0" err="1"/>
              <a:t>кт</a:t>
            </a:r>
            <a:r>
              <a:rPr lang="en-GB" dirty="0" err="1"/>
              <a:t>i</a:t>
            </a:r>
            <a:r>
              <a:rPr lang="ru-RU" dirty="0" err="1"/>
              <a:t>ру</a:t>
            </a:r>
            <a:r>
              <a:rPr lang="ru-RU" dirty="0"/>
              <a:t> нег</a:t>
            </a:r>
            <a:r>
              <a:rPr lang="en-GB" dirty="0" err="1"/>
              <a:t>i</a:t>
            </a:r>
            <a:r>
              <a:rPr lang="ru-RU" dirty="0"/>
              <a:t>з</a:t>
            </a:r>
            <a:r>
              <a:rPr lang="en-GB" dirty="0" err="1"/>
              <a:t>i</a:t>
            </a:r>
            <a:r>
              <a:rPr lang="ru-RU" dirty="0" err="1"/>
              <a:t>нде</a:t>
            </a:r>
            <a:r>
              <a:rPr lang="ru-RU" dirty="0"/>
              <a:t> </a:t>
            </a:r>
            <a:r>
              <a:rPr lang="ru-RU" dirty="0" err="1" smtClean="0"/>
              <a:t>орын</a:t>
            </a:r>
            <a:r>
              <a:rPr lang="ru-RU" dirty="0" smtClean="0"/>
              <a:t> </a:t>
            </a:r>
            <a:r>
              <a:rPr lang="ru-RU" dirty="0" err="1" smtClean="0"/>
              <a:t>алған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, </a:t>
            </a:r>
            <a:r>
              <a:rPr lang="ru-RU" dirty="0" err="1" smtClean="0"/>
              <a:t>қабылданбау</a:t>
            </a:r>
            <a:r>
              <a:rPr lang="ru-RU" dirty="0" smtClean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шеш</a:t>
            </a:r>
            <a:r>
              <a:rPr lang="en-GB" dirty="0" err="1"/>
              <a:t>i</a:t>
            </a:r>
            <a:r>
              <a:rPr lang="ru-RU" dirty="0"/>
              <a:t>м </a:t>
            </a:r>
            <a:r>
              <a:rPr lang="ru-RU" dirty="0" err="1"/>
              <a:t>шығаруға</a:t>
            </a:r>
            <a:r>
              <a:rPr lang="ru-RU" dirty="0"/>
              <a:t> нег</a:t>
            </a:r>
            <a:r>
              <a:rPr lang="en-GB" dirty="0" err="1"/>
              <a:t>i</a:t>
            </a:r>
            <a:r>
              <a:rPr lang="ru-RU" dirty="0"/>
              <a:t>з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табылмайды</a:t>
            </a:r>
            <a:r>
              <a:rPr lang="ru-RU" dirty="0"/>
              <a:t>.</a:t>
            </a:r>
            <a:r>
              <a:rPr lang="en-GB" dirty="0" smtClean="0"/>
              <a:t> </a:t>
            </a:r>
            <a:r>
              <a:rPr lang="ru-RU" dirty="0" err="1"/>
              <a:t>Алайда</a:t>
            </a:r>
            <a:r>
              <a:rPr lang="ru-RU" dirty="0"/>
              <a:t>,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/>
              <a:t>құралдары</a:t>
            </a:r>
            <a:r>
              <a:rPr lang="ru-RU" dirty="0"/>
              <a:t> </a:t>
            </a:r>
            <a:r>
              <a:rPr lang="ru-RU" dirty="0" err="1"/>
              <a:t>таусылғаннан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бес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соң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сұрау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рәсімі</a:t>
            </a:r>
            <a:r>
              <a:rPr lang="ru-RU" dirty="0"/>
              <a:t> </a:t>
            </a:r>
            <a:r>
              <a:rPr lang="ru-RU" dirty="0" err="1"/>
              <a:t>аяқталғаннан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соң</a:t>
            </a:r>
            <a:r>
              <a:rPr lang="ru-RU" dirty="0"/>
              <a:t>, </a:t>
            </a:r>
            <a:r>
              <a:rPr lang="ru-RU" dirty="0" err="1"/>
              <a:t>кешіктіруді</a:t>
            </a:r>
            <a:r>
              <a:rPr lang="ru-RU" dirty="0"/>
              <a:t> </a:t>
            </a:r>
            <a:r>
              <a:rPr lang="ru-RU" dirty="0" err="1"/>
              <a:t>негіздейтін</a:t>
            </a:r>
            <a:r>
              <a:rPr lang="ru-RU" dirty="0"/>
              <a:t> </a:t>
            </a:r>
            <a:r>
              <a:rPr lang="ru-RU" dirty="0" err="1"/>
              <a:t>себептер</a:t>
            </a:r>
            <a:r>
              <a:rPr lang="ru-RU" dirty="0"/>
              <a:t> </a:t>
            </a:r>
            <a:r>
              <a:rPr lang="ru-RU" dirty="0" err="1"/>
              <a:t>болмаса</a:t>
            </a:r>
            <a:r>
              <a:rPr lang="ru-RU" dirty="0"/>
              <a:t>, </a:t>
            </a:r>
            <a:r>
              <a:rPr lang="ru-RU" dirty="0" err="1"/>
              <a:t>хабарлама</a:t>
            </a:r>
            <a:r>
              <a:rPr lang="ru-RU" dirty="0"/>
              <a:t> </a:t>
            </a:r>
            <a:r>
              <a:rPr lang="ru-RU" dirty="0" err="1" smtClean="0"/>
              <a:t>шағым</a:t>
            </a:r>
            <a:r>
              <a:rPr lang="ru-RU" dirty="0" smtClean="0"/>
              <a:t> беру </a:t>
            </a:r>
            <a:r>
              <a:rPr lang="ru-RU" dirty="0" err="1"/>
              <a:t>құқығын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танылуы</a:t>
            </a:r>
            <a:r>
              <a:rPr lang="ru-RU" dirty="0" smtClean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  <a:endParaRPr lang="en-US" dirty="0"/>
          </a:p>
          <a:p>
            <a:pPr lvl="1"/>
            <a:r>
              <a:rPr lang="en-US" dirty="0"/>
              <a:t>CEDAW, CRPD and CED: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көрсеткіш</a:t>
            </a:r>
            <a:r>
              <a:rPr lang="ru-RU" dirty="0"/>
              <a:t> </a:t>
            </a:r>
            <a:r>
              <a:rPr lang="ru-RU" dirty="0" err="1"/>
              <a:t>жоқ</a:t>
            </a:r>
            <a:endParaRPr lang="en-US" dirty="0"/>
          </a:p>
          <a:p>
            <a:pPr lvl="1"/>
            <a:r>
              <a:rPr lang="en-US" dirty="0"/>
              <a:t>CAT: </a:t>
            </a:r>
            <a:r>
              <a:rPr lang="ru-RU" dirty="0" err="1"/>
              <a:t>негізсіз</a:t>
            </a:r>
            <a:r>
              <a:rPr lang="ru-RU" dirty="0"/>
              <a:t> </a:t>
            </a:r>
            <a:r>
              <a:rPr lang="ru-RU" dirty="0" err="1" smtClean="0"/>
              <a:t>ұзарту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822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52B95C-834E-46D2-9520-C778D223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/>
              <a:t>құралдарының</a:t>
            </a:r>
            <a:r>
              <a:rPr lang="ru-RU" dirty="0"/>
              <a:t> </a:t>
            </a:r>
            <a:r>
              <a:rPr lang="ru-RU" dirty="0" err="1" smtClean="0"/>
              <a:t>таусылуы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91EBD11-02EB-4B49-B2B9-901003E12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Сізде</a:t>
            </a:r>
            <a:r>
              <a:rPr lang="ru-RU" dirty="0" smtClean="0"/>
              <a:t> </a:t>
            </a:r>
            <a:r>
              <a:rPr lang="ru-RU" dirty="0" err="1" smtClean="0"/>
              <a:t>ішкі</a:t>
            </a:r>
            <a:r>
              <a:rPr lang="ru-RU" dirty="0" smtClean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 smtClean="0"/>
              <a:t>құралдары</a:t>
            </a:r>
            <a:r>
              <a:rPr lang="ru-RU" dirty="0" smtClean="0"/>
              <a:t> </a:t>
            </a:r>
            <a:r>
              <a:rPr lang="ru-RU" dirty="0" err="1" smtClean="0"/>
              <a:t>таусылды</a:t>
            </a:r>
            <a:r>
              <a:rPr lang="ru-RU" dirty="0" smtClean="0"/>
              <a:t> </a:t>
            </a:r>
            <a:r>
              <a:rPr lang="ru-RU" dirty="0" err="1" smtClean="0"/>
              <a:t>ма</a:t>
            </a:r>
            <a:r>
              <a:rPr lang="fr-CH" dirty="0" smtClean="0"/>
              <a:t>?</a:t>
            </a:r>
            <a:endParaRPr lang="fr-CH" dirty="0"/>
          </a:p>
          <a:p>
            <a:r>
              <a:rPr lang="kk-KZ" dirty="0" smtClean="0"/>
              <a:t>Егер солай баолса, олар тиімді ма</a:t>
            </a:r>
            <a:r>
              <a:rPr lang="fr-CH" dirty="0" smtClean="0"/>
              <a:t>?</a:t>
            </a:r>
            <a:endParaRPr lang="fr-CH" dirty="0"/>
          </a:p>
          <a:p>
            <a:pPr lvl="1"/>
            <a:r>
              <a:rPr lang="ru-RU" dirty="0" err="1" smtClean="0"/>
              <a:t>Адекватты</a:t>
            </a:r>
            <a:r>
              <a:rPr lang="ru-RU" dirty="0" smtClean="0"/>
              <a:t> </a:t>
            </a:r>
            <a:r>
              <a:rPr lang="kk-KZ" dirty="0" smtClean="0"/>
              <a:t>құрал</a:t>
            </a:r>
            <a:endParaRPr lang="en-US" dirty="0"/>
          </a:p>
          <a:p>
            <a:pPr lvl="1"/>
            <a:r>
              <a:rPr lang="kk-KZ" dirty="0" smtClean="0"/>
              <a:t>Тиімді құрал</a:t>
            </a:r>
            <a:endParaRPr lang="en-US" dirty="0"/>
          </a:p>
          <a:p>
            <a:pPr lvl="1"/>
            <a:r>
              <a:rPr lang="kk-KZ" dirty="0" smtClean="0"/>
              <a:t>Тиісті құқықтық процедура</a:t>
            </a:r>
            <a:endParaRPr lang="en-US" dirty="0"/>
          </a:p>
          <a:p>
            <a:pPr lvl="1"/>
            <a:r>
              <a:rPr lang="en-US" dirty="0"/>
              <a:t>CERD </a:t>
            </a:r>
            <a:r>
              <a:rPr lang="kk-KZ" dirty="0" smtClean="0"/>
              <a:t>ерекшелігі</a:t>
            </a:r>
            <a:endParaRPr lang="en-US" dirty="0"/>
          </a:p>
          <a:p>
            <a:pPr lvl="1"/>
            <a:r>
              <a:rPr lang="kk-KZ" dirty="0" smtClean="0"/>
              <a:t>Ескертулер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ru-RU" dirty="0" err="1" smtClean="0"/>
              <a:t>Сәтсіздікке</a:t>
            </a:r>
            <a:r>
              <a:rPr lang="ru-RU" dirty="0" smtClean="0"/>
              <a:t> </a:t>
            </a:r>
            <a:r>
              <a:rPr lang="ru-RU" dirty="0" err="1" smtClean="0"/>
              <a:t>ұшырайды</a:t>
            </a:r>
            <a:endParaRPr lang="en-US" dirty="0"/>
          </a:p>
          <a:p>
            <a:pPr lvl="2"/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жүйе</a:t>
            </a:r>
            <a:r>
              <a:rPr lang="ru-RU" dirty="0"/>
              <a:t> </a:t>
            </a:r>
            <a:r>
              <a:rPr lang="ru-RU" dirty="0" err="1"/>
              <a:t>тиімділік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жағдайды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етпейді</a:t>
            </a:r>
            <a:endParaRPr lang="en-US" dirty="0"/>
          </a:p>
          <a:p>
            <a:pPr lvl="2"/>
            <a:r>
              <a:rPr lang="ru-RU" dirty="0" err="1"/>
              <a:t>Негізсіз</a:t>
            </a:r>
            <a:r>
              <a:rPr lang="ru-RU" dirty="0"/>
              <a:t> </a:t>
            </a:r>
            <a:r>
              <a:rPr lang="ru-RU" dirty="0" err="1"/>
              <a:t>ұзартылды</a:t>
            </a:r>
            <a:endParaRPr lang="en-US" dirty="0"/>
          </a:p>
          <a:p>
            <a:pPr lvl="2"/>
            <a:r>
              <a:rPr lang="kk-KZ" dirty="0" smtClean="0"/>
              <a:t>Қол жетімділік жоқ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058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799E38C-8EF9-4E51-8AD6-8FD5EE1101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Стратегия: </a:t>
            </a:r>
            <a:r>
              <a:rPr lang="ru-RU" dirty="0" err="1" smtClean="0"/>
              <a:t>тәжірибелік</a:t>
            </a:r>
            <a:r>
              <a:rPr lang="ru-RU" dirty="0" smtClean="0"/>
              <a:t> </a:t>
            </a:r>
            <a:r>
              <a:rPr lang="ru-RU" dirty="0" err="1" smtClean="0"/>
              <a:t>тұжырымдар</a:t>
            </a:r>
            <a:endParaRPr lang="en-GB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6F92C0B-AA95-40B1-B625-DDA7E6E4F6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829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/>
              <a:t>Бір немесе одан көп органдар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1. </a:t>
            </a:r>
            <a:r>
              <a:rPr lang="ru-RU" dirty="0" err="1"/>
              <a:t>Істі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механизмдерге</a:t>
            </a:r>
            <a:r>
              <a:rPr lang="ru-RU" dirty="0"/>
              <a:t> </a:t>
            </a:r>
            <a:r>
              <a:rPr lang="ru-RU" dirty="0" err="1" smtClean="0"/>
              <a:t>беруге</a:t>
            </a:r>
            <a:r>
              <a:rPr lang="ru-RU" dirty="0" smtClean="0"/>
              <a:t> </a:t>
            </a:r>
            <a:r>
              <a:rPr lang="ru-RU" dirty="0"/>
              <a:t>бола </a:t>
            </a:r>
            <a:r>
              <a:rPr lang="ru-RU" dirty="0" err="1"/>
              <a:t>ма</a:t>
            </a:r>
            <a:r>
              <a:rPr lang="ru-RU" dirty="0"/>
              <a:t>?</a:t>
            </a:r>
            <a:endParaRPr lang="en-US" dirty="0"/>
          </a:p>
          <a:p>
            <a:pPr lvl="1"/>
            <a:r>
              <a:rPr lang="en-GB" dirty="0"/>
              <a:t>2. </a:t>
            </a:r>
            <a:r>
              <a:rPr lang="ru-RU" dirty="0" err="1" smtClean="0"/>
              <a:t>Кандай</a:t>
            </a:r>
            <a:r>
              <a:rPr lang="ru-RU" dirty="0" smtClean="0"/>
              <a:t> да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басқа</a:t>
            </a:r>
            <a:r>
              <a:rPr lang="ru-RU" dirty="0" smtClean="0"/>
              <a:t> </a:t>
            </a:r>
            <a:r>
              <a:rPr lang="ru-RU" dirty="0" err="1" smtClean="0"/>
              <a:t>механизмдермен</a:t>
            </a:r>
            <a:r>
              <a:rPr lang="ru-RU" dirty="0" smtClean="0"/>
              <a:t> </a:t>
            </a:r>
            <a:r>
              <a:rPr lang="ru-RU" dirty="0" err="1" smtClean="0"/>
              <a:t>қарастырылған</a:t>
            </a:r>
            <a:r>
              <a:rPr lang="ru-RU" dirty="0" smtClean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 smtClean="0"/>
              <a:t>қарастырылып</a:t>
            </a:r>
            <a:r>
              <a:rPr lang="ru-RU" dirty="0" smtClean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шағымдарды</a:t>
            </a:r>
            <a:r>
              <a:rPr lang="ru-RU" dirty="0"/>
              <a:t> </a:t>
            </a:r>
            <a:r>
              <a:rPr lang="ru-RU" dirty="0" err="1"/>
              <a:t>жоққа</a:t>
            </a:r>
            <a:r>
              <a:rPr lang="ru-RU" dirty="0"/>
              <a:t> </a:t>
            </a:r>
            <a:r>
              <a:rPr lang="ru-RU" dirty="0" err="1"/>
              <a:t>шығара</a:t>
            </a:r>
            <a:r>
              <a:rPr lang="ru-RU" dirty="0"/>
              <a:t> </a:t>
            </a:r>
            <a:r>
              <a:rPr lang="ru-RU" dirty="0" err="1"/>
              <a:t>ма</a:t>
            </a:r>
            <a:r>
              <a:rPr lang="ru-RU" dirty="0"/>
              <a:t>?</a:t>
            </a:r>
            <a:endParaRPr lang="en-US" dirty="0"/>
          </a:p>
          <a:p>
            <a:pPr lvl="1"/>
            <a:r>
              <a:rPr lang="en-GB" dirty="0"/>
              <a:t>3.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істің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элементтері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 smtClean="0"/>
              <a:t>органдармен</a:t>
            </a:r>
            <a:r>
              <a:rPr lang="ru-RU" dirty="0" smtClean="0"/>
              <a:t> </a:t>
            </a:r>
            <a:r>
              <a:rPr lang="ru-RU" dirty="0" err="1" smtClean="0"/>
              <a:t>қарастырылуы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 </a:t>
            </a:r>
            <a:r>
              <a:rPr lang="ru-RU" dirty="0" err="1"/>
              <a:t>бе</a:t>
            </a:r>
            <a:r>
              <a:rPr lang="ru-RU" dirty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84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/>
              <a:t>Қандай орган ыңғайлы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1. </a:t>
            </a:r>
            <a:r>
              <a:rPr lang="ru-RU" dirty="0" err="1"/>
              <a:t>Қандай</a:t>
            </a:r>
            <a:r>
              <a:rPr lang="ru-RU" dirty="0"/>
              <a:t> механизм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 smtClean="0"/>
              <a:t>істің</a:t>
            </a:r>
            <a:r>
              <a:rPr lang="ru-RU" dirty="0" smtClean="0"/>
              <a:t> </a:t>
            </a:r>
            <a:r>
              <a:rPr lang="ru-RU" dirty="0" err="1"/>
              <a:t>табысқа</a:t>
            </a:r>
            <a:r>
              <a:rPr lang="ru-RU" dirty="0"/>
              <a:t> </a:t>
            </a:r>
            <a:r>
              <a:rPr lang="ru-RU" dirty="0" err="1"/>
              <a:t>жету</a:t>
            </a:r>
            <a:r>
              <a:rPr lang="ru-RU" dirty="0"/>
              <a:t> </a:t>
            </a:r>
            <a:r>
              <a:rPr lang="ru-RU" dirty="0" err="1"/>
              <a:t>мүмкіндігі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?</a:t>
            </a:r>
            <a:endParaRPr lang="en-GB" dirty="0"/>
          </a:p>
          <a:p>
            <a:r>
              <a:rPr lang="en-GB" dirty="0"/>
              <a:t>2.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шарт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механизм </a:t>
            </a:r>
            <a:r>
              <a:rPr lang="ru-RU" dirty="0" err="1" smtClean="0"/>
              <a:t>қарастырылып</a:t>
            </a:r>
            <a:r>
              <a:rPr lang="ru-RU" dirty="0" smtClean="0"/>
              <a:t> </a:t>
            </a:r>
            <a:r>
              <a:rPr lang="ru-RU" dirty="0" err="1" smtClean="0"/>
              <a:t>отырған</a:t>
            </a:r>
            <a:r>
              <a:rPr lang="ru-RU" dirty="0" smtClean="0"/>
              <a:t> </a:t>
            </a:r>
            <a:r>
              <a:rPr lang="ru-RU" dirty="0" err="1" smtClean="0"/>
              <a:t>сұрақ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 smtClean="0"/>
              <a:t>жақсы</a:t>
            </a:r>
            <a:r>
              <a:rPr lang="ru-RU" dirty="0" smtClean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кепілдіктерді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 smtClean="0"/>
              <a:t>жақсы</a:t>
            </a:r>
            <a:r>
              <a:rPr lang="ru-RU" dirty="0" smtClean="0"/>
              <a:t> </a:t>
            </a:r>
            <a:r>
              <a:rPr lang="ru-RU" dirty="0"/>
              <a:t>сот </a:t>
            </a:r>
            <a:r>
              <a:rPr lang="ru-RU" dirty="0" err="1"/>
              <a:t>тәжірибесін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/>
              <a:t>?</a:t>
            </a:r>
            <a:endParaRPr lang="en-US" dirty="0"/>
          </a:p>
          <a:p>
            <a:r>
              <a:rPr lang="en-GB" dirty="0"/>
              <a:t>3.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 smtClean="0"/>
              <a:t>жақсы</a:t>
            </a:r>
            <a:r>
              <a:rPr lang="ru-RU" dirty="0" smtClean="0"/>
              <a:t>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/>
              <a:t>шараны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механизм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? Осы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механизмнің</a:t>
            </a:r>
            <a:r>
              <a:rPr lang="ru-RU" dirty="0"/>
              <a:t>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/>
              <a:t>шаралары</a:t>
            </a:r>
            <a:r>
              <a:rPr lang="ru-RU" dirty="0"/>
              <a:t> </a:t>
            </a:r>
            <a:r>
              <a:rPr lang="ru-RU" dirty="0" err="1"/>
              <a:t>мемлекет</a:t>
            </a:r>
            <a:r>
              <a:rPr lang="ru-RU" dirty="0"/>
              <a:t> </a:t>
            </a:r>
            <a:r>
              <a:rPr lang="ru-RU" dirty="0" err="1"/>
              <a:t>тарапынан</a:t>
            </a:r>
            <a:r>
              <a:rPr lang="ru-RU" dirty="0"/>
              <a:t> </a:t>
            </a:r>
            <a:r>
              <a:rPr lang="ru-RU" dirty="0" err="1"/>
              <a:t>көбірек</a:t>
            </a:r>
            <a:r>
              <a:rPr lang="ru-RU" dirty="0"/>
              <a:t> </a:t>
            </a:r>
            <a:r>
              <a:rPr lang="ru-RU" dirty="0" err="1"/>
              <a:t>құрметтеледі</a:t>
            </a:r>
            <a:r>
              <a:rPr lang="ru-RU" dirty="0"/>
              <a:t> </a:t>
            </a:r>
            <a:r>
              <a:rPr lang="ru-RU" dirty="0" err="1"/>
              <a:t>ме</a:t>
            </a:r>
            <a:r>
              <a:rPr lang="ru-RU" dirty="0"/>
              <a:t>?</a:t>
            </a:r>
            <a:endParaRPr lang="en-GB" dirty="0"/>
          </a:p>
          <a:p>
            <a:r>
              <a:rPr lang="en-GB" dirty="0"/>
              <a:t>4. </a:t>
            </a:r>
            <a:r>
              <a:rPr lang="ru-RU" dirty="0" err="1"/>
              <a:t>Қандай</a:t>
            </a:r>
            <a:r>
              <a:rPr lang="ru-RU" dirty="0"/>
              <a:t> механизм </a:t>
            </a:r>
            <a:r>
              <a:rPr lang="ru-RU" dirty="0" err="1"/>
              <a:t>өтініш</a:t>
            </a:r>
            <a:r>
              <a:rPr lang="ru-RU" dirty="0"/>
              <a:t> </a:t>
            </a:r>
            <a:r>
              <a:rPr lang="ru-RU" dirty="0" err="1"/>
              <a:t>берушіге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 smtClean="0"/>
              <a:t>жақсы</a:t>
            </a:r>
            <a:r>
              <a:rPr lang="ru-RU" dirty="0" smtClean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/>
              <a:t>құралдарын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?</a:t>
            </a:r>
            <a:endParaRPr lang="en-US" dirty="0"/>
          </a:p>
          <a:p>
            <a:r>
              <a:rPr lang="en-GB" dirty="0"/>
              <a:t>5. </a:t>
            </a:r>
            <a:r>
              <a:rPr lang="ru-RU" dirty="0" err="1"/>
              <a:t>Түпкілікті</a:t>
            </a:r>
            <a:r>
              <a:rPr lang="ru-RU" dirty="0"/>
              <a:t> </a:t>
            </a:r>
            <a:r>
              <a:rPr lang="ru-RU" dirty="0" err="1"/>
              <a:t>шешімдерді</a:t>
            </a:r>
            <a:r>
              <a:rPr lang="ru-RU" dirty="0"/>
              <a:t> </a:t>
            </a:r>
            <a:r>
              <a:rPr lang="ru-RU" dirty="0" err="1"/>
              <a:t>орындаудың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механизм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24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i="1" dirty="0" smtClean="0"/>
              <a:t>Ұлттық жүйедегі әсері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1.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соттың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трибуналдың</a:t>
            </a:r>
            <a:r>
              <a:rPr lang="ru-RU" dirty="0"/>
              <a:t> </a:t>
            </a:r>
            <a:r>
              <a:rPr lang="ru-RU" dirty="0" err="1"/>
              <a:t>шешімдері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 </a:t>
            </a:r>
            <a:r>
              <a:rPr lang="ru-RU" dirty="0" err="1" smtClean="0"/>
              <a:t>ме</a:t>
            </a:r>
            <a:r>
              <a:rPr lang="ru-RU" dirty="0" smtClean="0"/>
              <a:t>?</a:t>
            </a:r>
            <a:endParaRPr lang="en-US" dirty="0"/>
          </a:p>
          <a:p>
            <a:r>
              <a:rPr lang="en-GB" dirty="0"/>
              <a:t>2. </a:t>
            </a:r>
            <a:r>
              <a:rPr lang="ru-RU" dirty="0"/>
              <a:t>Механизм </a:t>
            </a:r>
            <a:r>
              <a:rPr lang="ru-RU" dirty="0" err="1"/>
              <a:t>шешімдерінің</a:t>
            </a:r>
            <a:r>
              <a:rPr lang="ru-RU" dirty="0"/>
              <a:t>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жүйеге</a:t>
            </a:r>
            <a:r>
              <a:rPr lang="ru-RU" dirty="0"/>
              <a:t> </a:t>
            </a:r>
            <a:r>
              <a:rPr lang="ru-RU" dirty="0" err="1"/>
              <a:t>әсері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?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трибуналдың</a:t>
            </a:r>
            <a:r>
              <a:rPr lang="ru-RU" dirty="0"/>
              <a:t> </a:t>
            </a:r>
            <a:r>
              <a:rPr lang="ru-RU" dirty="0" err="1" smtClean="0"/>
              <a:t>шешімі</a:t>
            </a:r>
            <a:r>
              <a:rPr lang="ru-RU" dirty="0" smtClean="0"/>
              <a:t> </a:t>
            </a:r>
            <a:r>
              <a:rPr lang="ru-RU" dirty="0" err="1" smtClean="0"/>
              <a:t>негізінде</a:t>
            </a:r>
            <a:r>
              <a:rPr lang="ru-RU" dirty="0" smtClean="0"/>
              <a:t> </a:t>
            </a:r>
            <a:r>
              <a:rPr lang="ru-RU" dirty="0" err="1"/>
              <a:t>ұлттық</a:t>
            </a:r>
            <a:r>
              <a:rPr lang="ru-RU" dirty="0"/>
              <a:t> сот </a:t>
            </a:r>
            <a:r>
              <a:rPr lang="ru-RU" dirty="0" err="1"/>
              <a:t>ісін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бастау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бе</a:t>
            </a:r>
            <a:r>
              <a:rPr lang="ru-RU" dirty="0"/>
              <a:t>?</a:t>
            </a:r>
            <a:endParaRPr lang="en-GB" dirty="0"/>
          </a:p>
          <a:p>
            <a:r>
              <a:rPr lang="en-GB" dirty="0"/>
              <a:t>3.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мемлекетте</a:t>
            </a:r>
            <a:r>
              <a:rPr lang="ru-RU" dirty="0"/>
              <a:t> </a:t>
            </a:r>
            <a:r>
              <a:rPr lang="ru-RU" dirty="0" smtClean="0"/>
              <a:t>механизм </a:t>
            </a:r>
            <a:r>
              <a:rPr lang="ru-RU" dirty="0" err="1"/>
              <a:t>шешімінің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салдары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00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B3C962-709D-410E-804A-FFA595C82B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Бір</a:t>
            </a:r>
            <a:r>
              <a:rPr lang="ru-RU" dirty="0" err="1"/>
              <a:t>т</a:t>
            </a:r>
            <a:r>
              <a:rPr lang="ru-RU" dirty="0" err="1" smtClean="0"/>
              <a:t>ұтас</a:t>
            </a:r>
            <a:r>
              <a:rPr lang="ru-RU" dirty="0" smtClean="0"/>
              <a:t> </a:t>
            </a:r>
            <a:r>
              <a:rPr lang="ru-RU" dirty="0" err="1"/>
              <a:t>көзқарас</a:t>
            </a:r>
            <a:endParaRPr lang="en-GB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C68BA2D-C990-4B28-A7B2-C6E1C7FE51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0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C0C931E-8BB3-4B38-BFB6-3FBCBBC4C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Нені</a:t>
            </a:r>
            <a:r>
              <a:rPr lang="ru-RU" dirty="0"/>
              <a:t> </a:t>
            </a:r>
            <a:r>
              <a:rPr lang="ru-RU" dirty="0" err="1"/>
              <a:t>ілгерілетуге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?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0F4FAFA-1D4D-4333-9822-80FFB3045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6086"/>
            <a:ext cx="8229600" cy="4030077"/>
          </a:xfrm>
        </p:spPr>
        <p:txBody>
          <a:bodyPr/>
          <a:lstStyle/>
          <a:p>
            <a:pPr marL="0" indent="0">
              <a:buNone/>
            </a:pPr>
            <a:r>
              <a:rPr lang="fr-CH" dirty="0"/>
              <a:t>	a) </a:t>
            </a:r>
            <a:r>
              <a:rPr lang="ru-RU" dirty="0" err="1"/>
              <a:t>елдегі</a:t>
            </a:r>
            <a:r>
              <a:rPr lang="ru-RU" dirty="0"/>
              <a:t> </a:t>
            </a:r>
            <a:r>
              <a:rPr lang="ru-RU" dirty="0" err="1"/>
              <a:t>босқындарға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жағдайды</a:t>
            </a:r>
            <a:r>
              <a:rPr lang="ru-RU" dirty="0"/>
              <a:t> </a:t>
            </a:r>
            <a:r>
              <a:rPr lang="ru-RU" dirty="0" err="1"/>
              <a:t>таныстыру</a:t>
            </a: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	b)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істерді</a:t>
            </a:r>
            <a:r>
              <a:rPr lang="ru-RU" dirty="0"/>
              <a:t> </a:t>
            </a:r>
            <a:r>
              <a:rPr lang="ru-RU" dirty="0" err="1" smtClean="0"/>
              <a:t>қарастыру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971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A3E060F-CA50-4129-A104-66B6DCCA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 </a:t>
            </a:r>
            <a:r>
              <a:rPr lang="ru-RU" dirty="0" err="1"/>
              <a:t>ойланыңыз</a:t>
            </a:r>
            <a:r>
              <a:rPr lang="ru-RU" dirty="0"/>
              <a:t> -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dirty="0" err="1"/>
              <a:t>мақсаттарыңыз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AB86DFC-EC32-4C84-9E02-49ACCABA8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Сіздің</a:t>
            </a:r>
            <a:r>
              <a:rPr lang="ru-RU" dirty="0"/>
              <a:t> сот </a:t>
            </a:r>
            <a:r>
              <a:rPr lang="ru-RU" dirty="0" err="1"/>
              <a:t>ісін</a:t>
            </a:r>
            <a:r>
              <a:rPr lang="ru-RU" dirty="0"/>
              <a:t> </a:t>
            </a:r>
            <a:r>
              <a:rPr lang="ru-RU" dirty="0" err="1"/>
              <a:t>жүргізудегі</a:t>
            </a:r>
            <a:r>
              <a:rPr lang="ru-RU" dirty="0"/>
              <a:t> </a:t>
            </a:r>
            <a:r>
              <a:rPr lang="ru-RU" dirty="0" err="1"/>
              <a:t>мақсатыңыз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?</a:t>
            </a:r>
            <a:endParaRPr lang="fr-CH" dirty="0"/>
          </a:p>
          <a:p>
            <a:pPr lvl="1"/>
            <a:r>
              <a:rPr lang="kk-KZ" dirty="0" smtClean="0"/>
              <a:t>Клиенттің мақсаттары</a:t>
            </a:r>
            <a:endParaRPr lang="fr-CH" dirty="0"/>
          </a:p>
          <a:p>
            <a:pPr lvl="1"/>
            <a:r>
              <a:rPr lang="kk-KZ" dirty="0" smtClean="0"/>
              <a:t>Жүйелі өзгерістері</a:t>
            </a:r>
            <a:endParaRPr lang="fr-CH" dirty="0"/>
          </a:p>
          <a:p>
            <a:r>
              <a:rPr lang="ru-RU" dirty="0" err="1"/>
              <a:t>Стратегиялық</a:t>
            </a:r>
            <a:r>
              <a:rPr lang="ru-RU" dirty="0"/>
              <a:t> сот </a:t>
            </a:r>
            <a:r>
              <a:rPr lang="ru-RU" dirty="0" err="1"/>
              <a:t>талқылауы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қайшылықты</a:t>
            </a:r>
            <a:r>
              <a:rPr lang="ru-RU" dirty="0"/>
              <a:t> </a:t>
            </a:r>
            <a:r>
              <a:rPr lang="ru-RU" dirty="0" err="1"/>
              <a:t>мәселе</a:t>
            </a:r>
            <a:r>
              <a:rPr lang="ru-RU" dirty="0"/>
              <a:t> </a:t>
            </a:r>
            <a:r>
              <a:rPr lang="ru-RU" dirty="0" err="1"/>
              <a:t>туындауы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екеніне</a:t>
            </a:r>
            <a:r>
              <a:rPr lang="ru-RU" dirty="0"/>
              <a:t> </a:t>
            </a:r>
            <a:r>
              <a:rPr lang="ru-RU" dirty="0" err="1"/>
              <a:t>көз</a:t>
            </a:r>
            <a:r>
              <a:rPr lang="ru-RU" dirty="0"/>
              <a:t> </a:t>
            </a:r>
            <a:r>
              <a:rPr lang="ru-RU" dirty="0" err="1" smtClean="0"/>
              <a:t>жеткізіңіз</a:t>
            </a:r>
            <a:r>
              <a:rPr lang="ru-RU" dirty="0" smtClean="0"/>
              <a:t>.</a:t>
            </a:r>
            <a:endParaRPr lang="fr-CH" dirty="0"/>
          </a:p>
          <a:p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smtClean="0"/>
              <a:t>адвокат </a:t>
            </a:r>
            <a:r>
              <a:rPr lang="ru-RU" dirty="0" err="1"/>
              <a:t>болсаңыз</a:t>
            </a:r>
            <a:r>
              <a:rPr lang="ru-RU" dirty="0"/>
              <a:t>,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dirty="0" err="1"/>
              <a:t>клиентіңіздің</a:t>
            </a:r>
            <a:r>
              <a:rPr lang="ru-RU" dirty="0"/>
              <a:t> </a:t>
            </a:r>
            <a:r>
              <a:rPr lang="ru-RU" dirty="0" err="1"/>
              <a:t>мүдделеріне</a:t>
            </a:r>
            <a:r>
              <a:rPr lang="ru-RU" dirty="0"/>
              <a:t> </a:t>
            </a:r>
            <a:r>
              <a:rPr lang="ru-RU" dirty="0" err="1"/>
              <a:t>сай</a:t>
            </a:r>
            <a:r>
              <a:rPr lang="ru-RU" dirty="0"/>
              <a:t> болу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тілектерін</a:t>
            </a:r>
            <a:r>
              <a:rPr lang="ru-RU" dirty="0"/>
              <a:t> </a:t>
            </a:r>
            <a:r>
              <a:rPr lang="ru-RU" dirty="0" err="1"/>
              <a:t>құрметтеу</a:t>
            </a:r>
            <a:r>
              <a:rPr lang="ru-RU" dirty="0"/>
              <a:t>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dirty="0" err="1"/>
              <a:t>жауапкершілігіңіз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жүйелі</a:t>
            </a:r>
            <a:r>
              <a:rPr lang="ru-RU" dirty="0"/>
              <a:t> </a:t>
            </a:r>
            <a:r>
              <a:rPr lang="ru-RU" dirty="0" err="1"/>
              <a:t>өзгерістердің</a:t>
            </a:r>
            <a:r>
              <a:rPr lang="ru-RU" dirty="0"/>
              <a:t> </a:t>
            </a:r>
            <a:r>
              <a:rPr lang="ru-RU" dirty="0" err="1"/>
              <a:t>қажеттілігіне</a:t>
            </a:r>
            <a:r>
              <a:rPr lang="ru-RU" dirty="0"/>
              <a:t> </a:t>
            </a:r>
            <a:r>
              <a:rPr lang="ru-RU" dirty="0" err="1"/>
              <a:t>негіз</a:t>
            </a:r>
            <a:r>
              <a:rPr lang="ru-RU" dirty="0"/>
              <a:t> бола </a:t>
            </a:r>
            <a:r>
              <a:rPr lang="ru-RU" dirty="0" err="1"/>
              <a:t>алмайды</a:t>
            </a:r>
            <a:r>
              <a:rPr lang="ru-RU" dirty="0"/>
              <a:t>.</a:t>
            </a:r>
            <a:endParaRPr lang="fr-CH" dirty="0"/>
          </a:p>
          <a:p>
            <a:r>
              <a:rPr lang="ru-RU" dirty="0" err="1"/>
              <a:t>Жүйелі</a:t>
            </a:r>
            <a:r>
              <a:rPr lang="ru-RU" dirty="0"/>
              <a:t> </a:t>
            </a:r>
            <a:r>
              <a:rPr lang="ru-RU" dirty="0" err="1"/>
              <a:t>өзгерістерге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сот </a:t>
            </a:r>
            <a:r>
              <a:rPr lang="ru-RU" dirty="0" err="1"/>
              <a:t>ісін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азаматтық</a:t>
            </a:r>
            <a:r>
              <a:rPr lang="ru-RU" dirty="0"/>
              <a:t> </a:t>
            </a:r>
            <a:r>
              <a:rPr lang="ru-RU" dirty="0" err="1"/>
              <a:t>қоғамға</a:t>
            </a:r>
            <a:r>
              <a:rPr lang="ru-RU" dirty="0"/>
              <a:t> </a:t>
            </a:r>
            <a:r>
              <a:rPr lang="ru-RU" dirty="0" err="1" smtClean="0"/>
              <a:t>жүгінуді</a:t>
            </a:r>
            <a:r>
              <a:rPr lang="ru-RU" dirty="0" smtClean="0"/>
              <a:t> </a:t>
            </a:r>
            <a:r>
              <a:rPr lang="ru-RU" dirty="0" err="1"/>
              <a:t>қарастырыңыз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803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0D96E4-E245-455F-9CFA-05E8D1FF0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 </a:t>
            </a:r>
            <a:r>
              <a:rPr lang="ru-RU" dirty="0" err="1"/>
              <a:t>ойланыңыз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сіздің</a:t>
            </a:r>
            <a:r>
              <a:rPr lang="ru-RU" dirty="0" smtClean="0"/>
              <a:t> </a:t>
            </a:r>
            <a:r>
              <a:rPr lang="ru-RU" dirty="0" err="1" smtClean="0"/>
              <a:t>әдістемеңіз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7A2BE08-62F6-4368-9FF9-2CB5A4987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Кешенді</a:t>
            </a:r>
            <a:r>
              <a:rPr lang="ru-RU" dirty="0" smtClean="0"/>
              <a:t> </a:t>
            </a:r>
            <a:r>
              <a:rPr lang="ru-RU" dirty="0" err="1" smtClean="0"/>
              <a:t>түрде</a:t>
            </a:r>
            <a:r>
              <a:rPr lang="ru-RU" dirty="0" smtClean="0"/>
              <a:t> </a:t>
            </a:r>
            <a:r>
              <a:rPr lang="ru-RU" dirty="0" err="1"/>
              <a:t>ойланыңыз</a:t>
            </a:r>
            <a:r>
              <a:rPr lang="ru-RU" dirty="0"/>
              <a:t>: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механизмдерді</a:t>
            </a:r>
            <a:r>
              <a:rPr lang="ru-RU" dirty="0"/>
              <a:t> </a:t>
            </a:r>
            <a:r>
              <a:rPr lang="ru-RU" dirty="0" err="1"/>
              <a:t>бағалаңыз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dirty="0" err="1"/>
              <a:t>мақсатыңызға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 smtClean="0"/>
              <a:t>қол</a:t>
            </a:r>
            <a:r>
              <a:rPr lang="ru-RU" dirty="0" smtClean="0"/>
              <a:t> </a:t>
            </a:r>
            <a:r>
              <a:rPr lang="ru-RU" dirty="0" err="1" smtClean="0"/>
              <a:t>жеткізуге</a:t>
            </a:r>
            <a:r>
              <a:rPr lang="ru-RU" dirty="0" smtClean="0"/>
              <a:t> </a:t>
            </a:r>
            <a:r>
              <a:rPr lang="ru-RU" dirty="0" err="1" smtClean="0"/>
              <a:t>септігін</a:t>
            </a:r>
            <a:r>
              <a:rPr lang="ru-RU" dirty="0" smtClean="0"/>
              <a:t> </a:t>
            </a:r>
            <a:r>
              <a:rPr lang="ru-RU" dirty="0" err="1" smtClean="0"/>
              <a:t>тигізуі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 </a:t>
            </a:r>
            <a:r>
              <a:rPr lang="ru-RU" dirty="0" err="1" smtClean="0"/>
              <a:t>екенін</a:t>
            </a:r>
            <a:r>
              <a:rPr lang="ru-RU" dirty="0" smtClean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бір-бірін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толықтыра</a:t>
            </a:r>
            <a:r>
              <a:rPr lang="ru-RU" dirty="0"/>
              <a:t> </a:t>
            </a:r>
            <a:r>
              <a:rPr lang="ru-RU" dirty="0" err="1" smtClean="0"/>
              <a:t>алатынын</a:t>
            </a:r>
            <a:r>
              <a:rPr lang="ru-RU" dirty="0" smtClean="0"/>
              <a:t> </a:t>
            </a:r>
            <a:r>
              <a:rPr lang="ru-RU" dirty="0" err="1" smtClean="0"/>
              <a:t>ойлаңыз</a:t>
            </a:r>
            <a:r>
              <a:rPr lang="ru-RU" dirty="0" smtClean="0"/>
              <a:t>.</a:t>
            </a:r>
            <a:endParaRPr lang="fr-CH" dirty="0"/>
          </a:p>
          <a:p>
            <a:r>
              <a:rPr lang="kk-KZ" dirty="0" smtClean="0"/>
              <a:t>Мемлекеттің </a:t>
            </a:r>
            <a:r>
              <a:rPr lang="ru-RU" dirty="0" err="1" smtClean="0"/>
              <a:t>есептері</a:t>
            </a:r>
            <a:r>
              <a:rPr lang="ru-RU" dirty="0" smtClean="0"/>
              <a:t> </a:t>
            </a:r>
            <a:r>
              <a:rPr lang="ru-RU" dirty="0" err="1" smtClean="0"/>
              <a:t>іске</a:t>
            </a:r>
            <a:r>
              <a:rPr lang="ru-RU" dirty="0" smtClean="0"/>
              <a:t> </a:t>
            </a:r>
            <a:r>
              <a:rPr lang="ru-RU" dirty="0" err="1" smtClean="0"/>
              <a:t>қарсы</a:t>
            </a:r>
            <a:r>
              <a:rPr lang="ru-RU" dirty="0" smtClean="0"/>
              <a:t> </a:t>
            </a:r>
            <a:r>
              <a:rPr lang="ru-RU" dirty="0" err="1" smtClean="0"/>
              <a:t>болатынын</a:t>
            </a:r>
            <a:r>
              <a:rPr lang="ru-RU" dirty="0" smtClean="0"/>
              <a:t> </a:t>
            </a:r>
            <a:r>
              <a:rPr lang="ru-RU" dirty="0" err="1" smtClean="0"/>
              <a:t>есте</a:t>
            </a:r>
            <a:r>
              <a:rPr lang="ru-RU" dirty="0" smtClean="0"/>
              <a:t> </a:t>
            </a:r>
            <a:r>
              <a:rPr lang="ru-RU" dirty="0" err="1"/>
              <a:t>сақтаңыз</a:t>
            </a:r>
            <a:endParaRPr lang="fr-CH" dirty="0"/>
          </a:p>
          <a:p>
            <a:r>
              <a:rPr lang="ru-RU" dirty="0" err="1" smtClean="0"/>
              <a:t>Істердің</a:t>
            </a:r>
            <a:r>
              <a:rPr lang="ru-RU" dirty="0" smtClean="0"/>
              <a:t> </a:t>
            </a:r>
            <a:r>
              <a:rPr lang="ru-RU" dirty="0" err="1"/>
              <a:t>жүйелік</a:t>
            </a:r>
            <a:r>
              <a:rPr lang="ru-RU" dirty="0"/>
              <a:t> </a:t>
            </a:r>
            <a:r>
              <a:rPr lang="ru-RU" dirty="0" err="1"/>
              <a:t>проблемаларды</a:t>
            </a:r>
            <a:r>
              <a:rPr lang="ru-RU" dirty="0"/>
              <a:t> </a:t>
            </a:r>
            <a:r>
              <a:rPr lang="ru-RU" dirty="0" err="1"/>
              <a:t>көрсетуі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есте</a:t>
            </a:r>
            <a:r>
              <a:rPr lang="ru-RU" dirty="0"/>
              <a:t> </a:t>
            </a:r>
            <a:r>
              <a:rPr lang="ru-RU" dirty="0" err="1"/>
              <a:t>сақтаңыз</a:t>
            </a:r>
            <a:r>
              <a:rPr lang="ru-RU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959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xmlns="" id="{7FE831DB-59F9-4CC0-98FF-DE2096877C54}"/>
              </a:ext>
            </a:extLst>
          </p:cNvPr>
          <p:cNvSpPr/>
          <p:nvPr/>
        </p:nvSpPr>
        <p:spPr>
          <a:xfrm>
            <a:off x="5507501" y="661182"/>
            <a:ext cx="3017521" cy="57079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xmlns="" id="{7FC86C55-E9CB-4247-8CE0-9B22CC354289}"/>
              </a:ext>
            </a:extLst>
          </p:cNvPr>
          <p:cNvSpPr/>
          <p:nvPr/>
        </p:nvSpPr>
        <p:spPr>
          <a:xfrm>
            <a:off x="158260" y="-75615"/>
            <a:ext cx="4656407" cy="68368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xmlns="" id="{74E80454-2938-4B01-B7DB-91592CD5043F}"/>
              </a:ext>
            </a:extLst>
          </p:cNvPr>
          <p:cNvSpPr/>
          <p:nvPr/>
        </p:nvSpPr>
        <p:spPr>
          <a:xfrm>
            <a:off x="1526344" y="182879"/>
            <a:ext cx="2307101" cy="205388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процедуралар</a:t>
            </a:r>
            <a:r>
              <a:rPr lang="ru-RU" dirty="0"/>
              <a:t> – </a:t>
            </a:r>
            <a:r>
              <a:rPr lang="ru-RU" dirty="0" err="1"/>
              <a:t>жылдық</a:t>
            </a:r>
            <a:r>
              <a:rPr lang="ru-RU" dirty="0"/>
              <a:t> </a:t>
            </a:r>
            <a:r>
              <a:rPr lang="ru-RU" dirty="0" err="1"/>
              <a:t>есептер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елге</a:t>
            </a:r>
            <a:r>
              <a:rPr lang="ru-RU" dirty="0"/>
              <a:t> </a:t>
            </a:r>
            <a:r>
              <a:rPr lang="ru-RU" dirty="0" err="1"/>
              <a:t>сапарлар</a:t>
            </a:r>
            <a:endParaRPr lang="en-GB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18A4BE1F-98DF-4820-8DDF-8E7FF5B28DC9}"/>
              </a:ext>
            </a:extLst>
          </p:cNvPr>
          <p:cNvSpPr/>
          <p:nvPr/>
        </p:nvSpPr>
        <p:spPr>
          <a:xfrm>
            <a:off x="5722034" y="998806"/>
            <a:ext cx="2504049" cy="2194560"/>
          </a:xfrm>
          <a:prstGeom prst="ellipse">
            <a:avLst/>
          </a:prstGeom>
          <a:gradFill>
            <a:gsLst>
              <a:gs pos="100000">
                <a:srgbClr val="0070C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Арнайы процедуралар</a:t>
            </a:r>
            <a:r>
              <a:rPr lang="fr-CH" dirty="0" smtClean="0"/>
              <a:t> </a:t>
            </a:r>
            <a:r>
              <a:rPr lang="fr-CH" dirty="0"/>
              <a:t>– </a:t>
            </a:r>
            <a:r>
              <a:rPr lang="kk-KZ" dirty="0" smtClean="0"/>
              <a:t>жеке хабарламалар</a:t>
            </a:r>
            <a:endParaRPr lang="en-GB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xmlns="" id="{E395A3CB-A825-4C26-A8DD-F08AFB6DC1A8}"/>
              </a:ext>
            </a:extLst>
          </p:cNvPr>
          <p:cNvSpPr/>
          <p:nvPr/>
        </p:nvSpPr>
        <p:spPr>
          <a:xfrm>
            <a:off x="337625" y="2363369"/>
            <a:ext cx="1983545" cy="2053882"/>
          </a:xfrm>
          <a:prstGeom prst="ellipse">
            <a:avLst/>
          </a:prstGeom>
          <a:gradFill>
            <a:gsLst>
              <a:gs pos="100000">
                <a:srgbClr val="0070C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Шарттық</a:t>
            </a:r>
            <a:r>
              <a:rPr lang="ru-RU" dirty="0" smtClean="0"/>
              <a:t> </a:t>
            </a:r>
            <a:r>
              <a:rPr lang="ru-RU" dirty="0" err="1" smtClean="0"/>
              <a:t>органдар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 smtClean="0"/>
              <a:t>мемлекет</a:t>
            </a:r>
            <a:r>
              <a:rPr lang="ru-RU" dirty="0" smtClean="0"/>
              <a:t> </a:t>
            </a:r>
            <a:r>
              <a:rPr lang="ru-RU" dirty="0" err="1"/>
              <a:t>есептері</a:t>
            </a:r>
            <a:r>
              <a:rPr lang="ru-RU" dirty="0"/>
              <a:t> мен </a:t>
            </a:r>
            <a:r>
              <a:rPr lang="ru-RU" dirty="0" err="1" smtClean="0"/>
              <a:t>сұраныстар</a:t>
            </a:r>
            <a:endParaRPr lang="en-GB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xmlns="" id="{A199438D-28E8-439B-8272-0926B45CF277}"/>
              </a:ext>
            </a:extLst>
          </p:cNvPr>
          <p:cNvSpPr/>
          <p:nvPr/>
        </p:nvSpPr>
        <p:spPr>
          <a:xfrm>
            <a:off x="5665763" y="3756073"/>
            <a:ext cx="2602523" cy="2194560"/>
          </a:xfrm>
          <a:prstGeom prst="ellipse">
            <a:avLst/>
          </a:prstGeom>
          <a:gradFill>
            <a:gsLst>
              <a:gs pos="100000">
                <a:srgbClr val="0070C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Шарттық органдар</a:t>
            </a:r>
            <a:r>
              <a:rPr lang="fr-CH" dirty="0" smtClean="0"/>
              <a:t> – </a:t>
            </a:r>
            <a:r>
              <a:rPr lang="kk-KZ" smtClean="0"/>
              <a:t>хабарламалар </a:t>
            </a:r>
            <a:endParaRPr lang="en-GB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xmlns="" id="{C32831F9-9B88-4841-A809-97E00F991E79}"/>
              </a:ext>
            </a:extLst>
          </p:cNvPr>
          <p:cNvSpPr/>
          <p:nvPr/>
        </p:nvSpPr>
        <p:spPr>
          <a:xfrm>
            <a:off x="1645921" y="4315266"/>
            <a:ext cx="1828800" cy="2053882"/>
          </a:xfrm>
          <a:prstGeom prst="ellipse">
            <a:avLst/>
          </a:prstGeom>
          <a:gradFill>
            <a:gsLst>
              <a:gs pos="100000">
                <a:srgbClr val="0070C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БҰҰ Әмбебап мерзімді шолуы</a:t>
            </a:r>
            <a:endParaRPr lang="en-GB" dirty="0"/>
          </a:p>
        </p:txBody>
      </p:sp>
      <p:sp>
        <p:nvSpPr>
          <p:cNvPr id="8" name="Pentagone 7">
            <a:extLst>
              <a:ext uri="{FF2B5EF4-FFF2-40B4-BE49-F238E27FC236}">
                <a16:creationId xmlns:a16="http://schemas.microsoft.com/office/drawing/2014/main" xmlns="" id="{7F0AA220-DFD1-4617-9DC4-FC68FFEA98C7}"/>
              </a:ext>
            </a:extLst>
          </p:cNvPr>
          <p:cNvSpPr/>
          <p:nvPr/>
        </p:nvSpPr>
        <p:spPr>
          <a:xfrm>
            <a:off x="3545058" y="1958926"/>
            <a:ext cx="1828800" cy="2053882"/>
          </a:xfrm>
          <a:prstGeom prst="pentagon">
            <a:avLst/>
          </a:prstGeom>
          <a:gradFill>
            <a:gsLst>
              <a:gs pos="100000">
                <a:srgbClr val="5CE0E3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Сіздің ісіңіз </a:t>
            </a:r>
            <a:r>
              <a:rPr lang="fr-CH" dirty="0" smtClean="0">
                <a:solidFill>
                  <a:schemeClr val="tx1"/>
                </a:solidFill>
              </a:rPr>
              <a:t>– </a:t>
            </a:r>
            <a:endParaRPr lang="fr-CH" dirty="0">
              <a:solidFill>
                <a:schemeClr val="tx1"/>
              </a:solidFill>
            </a:endParaRPr>
          </a:p>
          <a:p>
            <a:pPr algn="ctr"/>
            <a:r>
              <a:rPr lang="kk-KZ" dirty="0" smtClean="0">
                <a:solidFill>
                  <a:schemeClr val="tx1"/>
                </a:solidFill>
              </a:rPr>
              <a:t>Сіздің мақсатыңыз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xmlns="" id="{D8C5E1FB-0632-49C4-8021-DEA43F5EB3DC}"/>
              </a:ext>
            </a:extLst>
          </p:cNvPr>
          <p:cNvCxnSpPr/>
          <p:nvPr/>
        </p:nvCxnSpPr>
        <p:spPr>
          <a:xfrm>
            <a:off x="3545058" y="2096086"/>
            <a:ext cx="316524" cy="2813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xmlns="" id="{2812D549-77BC-48EB-A9EA-29FFA0CD9D10}"/>
              </a:ext>
            </a:extLst>
          </p:cNvPr>
          <p:cNvCxnSpPr/>
          <p:nvPr/>
        </p:nvCxnSpPr>
        <p:spPr>
          <a:xfrm flipH="1">
            <a:off x="5201529" y="1958926"/>
            <a:ext cx="478301" cy="4185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xmlns="" id="{47C8F019-AA48-4422-A229-2F31B3C111B2}"/>
              </a:ext>
            </a:extLst>
          </p:cNvPr>
          <p:cNvCxnSpPr/>
          <p:nvPr/>
        </p:nvCxnSpPr>
        <p:spPr>
          <a:xfrm flipH="1" flipV="1">
            <a:off x="5292969" y="3845754"/>
            <a:ext cx="429065" cy="1934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xmlns="" id="{EDEF1122-EF0C-46C7-BA8D-004AE4AB82D4}"/>
              </a:ext>
            </a:extLst>
          </p:cNvPr>
          <p:cNvCxnSpPr/>
          <p:nvPr/>
        </p:nvCxnSpPr>
        <p:spPr>
          <a:xfrm flipV="1">
            <a:off x="2560321" y="3235569"/>
            <a:ext cx="903849" cy="2145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xmlns="" id="{B691872D-5B74-4CE3-A3A2-01B5D0592BF2}"/>
              </a:ext>
            </a:extLst>
          </p:cNvPr>
          <p:cNvCxnSpPr/>
          <p:nvPr/>
        </p:nvCxnSpPr>
        <p:spPr>
          <a:xfrm flipV="1">
            <a:off x="3251395" y="4012808"/>
            <a:ext cx="451925" cy="3024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xmlns="" id="{B13038BA-3DED-47B2-994C-154D0D1B2305}"/>
              </a:ext>
            </a:extLst>
          </p:cNvPr>
          <p:cNvCxnSpPr/>
          <p:nvPr/>
        </p:nvCxnSpPr>
        <p:spPr>
          <a:xfrm>
            <a:off x="6907237" y="3235569"/>
            <a:ext cx="0" cy="4079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xmlns="" id="{F374937D-84A9-4F32-AFC4-05E281B0F90B}"/>
              </a:ext>
            </a:extLst>
          </p:cNvPr>
          <p:cNvCxnSpPr/>
          <p:nvPr/>
        </p:nvCxnSpPr>
        <p:spPr>
          <a:xfrm>
            <a:off x="4572000" y="4909625"/>
            <a:ext cx="93550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xmlns="" id="{6E85D384-9EA8-4614-BA76-4F5E0B8A5C53}"/>
              </a:ext>
            </a:extLst>
          </p:cNvPr>
          <p:cNvCxnSpPr/>
          <p:nvPr/>
        </p:nvCxnSpPr>
        <p:spPr>
          <a:xfrm>
            <a:off x="4572000" y="1856935"/>
            <a:ext cx="93550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04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1B8342-B5B0-46FB-94E9-999DFE1E2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БҰҰ-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 smtClean="0"/>
              <a:t>құқықтары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/>
              <a:t>механизмдері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AE0646E-8F08-489C-9466-D0D5533C1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k-KZ" dirty="0" smtClean="0"/>
              <a:t>Шарттық органдар</a:t>
            </a:r>
            <a:endParaRPr lang="fr-CH" dirty="0"/>
          </a:p>
          <a:p>
            <a:pPr lvl="1"/>
            <a:r>
              <a:rPr lang="kk-KZ" dirty="0" smtClean="0"/>
              <a:t>БҰҰ Адам құқықтары бойынша Кеңесі</a:t>
            </a:r>
            <a:r>
              <a:rPr lang="fr-CH" dirty="0" smtClean="0"/>
              <a:t>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мәлімдемелер</a:t>
            </a:r>
            <a:r>
              <a:rPr lang="ru-RU" dirty="0"/>
              <a:t>; </a:t>
            </a:r>
            <a:r>
              <a:rPr lang="ru-RU" dirty="0" err="1"/>
              <a:t>Шағымдарды</a:t>
            </a:r>
            <a:r>
              <a:rPr lang="ru-RU" dirty="0"/>
              <a:t> </a:t>
            </a:r>
            <a:r>
              <a:rPr lang="ru-RU" dirty="0" err="1"/>
              <a:t>қарау</a:t>
            </a:r>
            <a:r>
              <a:rPr lang="ru-RU" dirty="0"/>
              <a:t> </a:t>
            </a:r>
            <a:r>
              <a:rPr lang="ru-RU" dirty="0" err="1"/>
              <a:t>тәртібі</a:t>
            </a:r>
            <a:endParaRPr lang="fr-CH" dirty="0"/>
          </a:p>
          <a:p>
            <a:pPr lvl="2"/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рәсімдер</a:t>
            </a:r>
            <a:r>
              <a:rPr lang="ru-RU" dirty="0"/>
              <a:t>: </a:t>
            </a:r>
            <a:r>
              <a:rPr lang="ru-RU" dirty="0" err="1"/>
              <a:t>баяндамашылар</a:t>
            </a:r>
            <a:r>
              <a:rPr lang="ru-RU" dirty="0"/>
              <a:t>, </a:t>
            </a:r>
            <a:r>
              <a:rPr lang="ru-RU" dirty="0" err="1"/>
              <a:t>тәуелсіз</a:t>
            </a:r>
            <a:r>
              <a:rPr lang="ru-RU" dirty="0"/>
              <a:t> </a:t>
            </a:r>
            <a:r>
              <a:rPr lang="ru-RU" dirty="0" err="1"/>
              <a:t>сарапшылар</a:t>
            </a:r>
            <a:r>
              <a:rPr lang="ru-RU" dirty="0"/>
              <a:t>,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топтары</a:t>
            </a:r>
            <a:r>
              <a:rPr lang="fr-CH" dirty="0" smtClean="0"/>
              <a:t> </a:t>
            </a:r>
            <a:r>
              <a:rPr lang="ru-RU" dirty="0" smtClean="0"/>
              <a:t>            </a:t>
            </a:r>
            <a:r>
              <a:rPr lang="ru-RU" dirty="0" err="1" smtClean="0"/>
              <a:t>Мәселелер</a:t>
            </a:r>
            <a:r>
              <a:rPr lang="ru-RU" dirty="0" smtClean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есептер</a:t>
            </a:r>
            <a:r>
              <a:rPr lang="ru-RU" dirty="0"/>
              <a:t>, </a:t>
            </a: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есептер</a:t>
            </a:r>
            <a:r>
              <a:rPr lang="fr-CH" dirty="0" smtClean="0"/>
              <a:t> (</a:t>
            </a:r>
            <a:r>
              <a:rPr lang="kk-KZ" dirty="0" smtClean="0"/>
              <a:t>арнайы іс</a:t>
            </a:r>
            <a:r>
              <a:rPr lang="fr-CH" dirty="0" smtClean="0"/>
              <a:t>: </a:t>
            </a:r>
            <a:r>
              <a:rPr lang="fr-CH" dirty="0"/>
              <a:t>WGAD)      </a:t>
            </a:r>
          </a:p>
          <a:p>
            <a:pPr lvl="2"/>
            <a:r>
              <a:rPr lang="ru-RU" dirty="0" err="1"/>
              <a:t>Әмбебап</a:t>
            </a:r>
            <a:r>
              <a:rPr lang="ru-RU" dirty="0"/>
              <a:t> </a:t>
            </a:r>
            <a:r>
              <a:rPr lang="ru-RU" dirty="0" err="1"/>
              <a:t>мерзімді</a:t>
            </a:r>
            <a:r>
              <a:rPr lang="ru-RU" dirty="0"/>
              <a:t> </a:t>
            </a:r>
            <a:r>
              <a:rPr lang="ru-RU" dirty="0" err="1"/>
              <a:t>шолу</a:t>
            </a:r>
            <a:r>
              <a:rPr lang="ru-RU" dirty="0"/>
              <a:t>: </a:t>
            </a:r>
            <a:r>
              <a:rPr lang="ru-RU" dirty="0" err="1" smtClean="0"/>
              <a:t>мемлекеттердегі</a:t>
            </a:r>
            <a:r>
              <a:rPr lang="ru-RU" dirty="0" smtClean="0"/>
              <a:t> </a:t>
            </a:r>
            <a:r>
              <a:rPr lang="ru-RU" dirty="0" err="1" smtClean="0"/>
              <a:t>жағдайлар</a:t>
            </a:r>
            <a:r>
              <a:rPr lang="fr-CH" dirty="0" smtClean="0"/>
              <a:t>    </a:t>
            </a:r>
            <a:endParaRPr lang="fr-CH" dirty="0"/>
          </a:p>
          <a:p>
            <a:r>
              <a:rPr lang="kk-KZ" dirty="0" smtClean="0"/>
              <a:t>Шарттық органдар</a:t>
            </a:r>
            <a:endParaRPr lang="fr-CH" dirty="0"/>
          </a:p>
          <a:p>
            <a:pPr lvl="1"/>
            <a:r>
              <a:rPr lang="kk-KZ" dirty="0" smtClean="0"/>
              <a:t>Комитеттер</a:t>
            </a:r>
            <a:r>
              <a:rPr lang="fr-CH" dirty="0" smtClean="0"/>
              <a:t> </a:t>
            </a:r>
            <a:r>
              <a:rPr lang="kk-KZ" dirty="0" smtClean="0"/>
              <a:t>          </a:t>
            </a:r>
            <a:r>
              <a:rPr lang="ru-RU" dirty="0" err="1" smtClean="0"/>
              <a:t>мерзімді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/>
              <a:t>шолу</a:t>
            </a:r>
            <a:r>
              <a:rPr lang="ru-RU" dirty="0"/>
              <a:t>; </a:t>
            </a:r>
            <a:r>
              <a:rPr lang="ru-RU" dirty="0" err="1"/>
              <a:t>құзыреті</a:t>
            </a:r>
            <a:r>
              <a:rPr lang="ru-RU" dirty="0"/>
              <a:t> </a:t>
            </a:r>
            <a:r>
              <a:rPr lang="ru-RU" dirty="0" err="1"/>
              <a:t>танылған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шағымдар</a:t>
            </a:r>
            <a:endParaRPr lang="en-GB" dirty="0"/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xmlns="" id="{882C6374-BFA8-4331-BA1A-9CBFBE896365}"/>
              </a:ext>
            </a:extLst>
          </p:cNvPr>
          <p:cNvSpPr/>
          <p:nvPr/>
        </p:nvSpPr>
        <p:spPr>
          <a:xfrm>
            <a:off x="5278003" y="3429000"/>
            <a:ext cx="636998" cy="215758"/>
          </a:xfrm>
          <a:prstGeom prst="rightArrow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BF13B0E9-B9BB-4DF3-8A97-61C8855DD7F0}"/>
              </a:ext>
            </a:extLst>
          </p:cNvPr>
          <p:cNvSpPr/>
          <p:nvPr/>
        </p:nvSpPr>
        <p:spPr>
          <a:xfrm>
            <a:off x="7815395" y="2217505"/>
            <a:ext cx="636998" cy="215758"/>
          </a:xfrm>
          <a:prstGeom prst="rightArrow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xmlns="" id="{358BCBC4-A546-40A2-9DF4-14BF5A731DDA}"/>
              </a:ext>
            </a:extLst>
          </p:cNvPr>
          <p:cNvSpPr/>
          <p:nvPr/>
        </p:nvSpPr>
        <p:spPr>
          <a:xfrm>
            <a:off x="3022270" y="5202195"/>
            <a:ext cx="636998" cy="215758"/>
          </a:xfrm>
          <a:prstGeom prst="rightArrow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9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2869C94-6FFB-450D-BD2C-3CFC49257B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Стратегия: </a:t>
            </a:r>
            <a:r>
              <a:rPr lang="ru-RU" dirty="0" err="1"/>
              <a:t>механизмді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endParaRPr lang="en-GB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800B325-CA9D-47AB-956E-DF51F88664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40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GB" i="1" dirty="0"/>
              <a:t>a) </a:t>
            </a:r>
            <a:r>
              <a:rPr lang="ru-RU" i="1" dirty="0" err="1"/>
              <a:t>Халықаралық</a:t>
            </a:r>
            <a:r>
              <a:rPr lang="ru-RU" i="1" dirty="0"/>
              <a:t> </a:t>
            </a:r>
            <a:r>
              <a:rPr lang="ru-RU" i="1" dirty="0" err="1"/>
              <a:t>міндеттемелердің</a:t>
            </a:r>
            <a:r>
              <a:rPr lang="ru-RU" i="1" dirty="0"/>
              <a:t> </a:t>
            </a:r>
            <a:r>
              <a:rPr lang="ru-RU" i="1" dirty="0" err="1" smtClean="0"/>
              <a:t>қолданылу</a:t>
            </a:r>
            <a:r>
              <a:rPr lang="ru-RU" i="1" dirty="0" smtClean="0"/>
              <a:t> </a:t>
            </a:r>
            <a:r>
              <a:rPr lang="ru-RU" i="1" dirty="0" err="1" smtClean="0"/>
              <a:t>мүмкіндігі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52319"/>
          </a:xfrm>
        </p:spPr>
        <p:txBody>
          <a:bodyPr>
            <a:normAutofit fontScale="85000" lnSpcReduction="20000"/>
          </a:bodyPr>
          <a:lstStyle/>
          <a:p>
            <a:pPr lvl="1" algn="just"/>
            <a:r>
              <a:rPr lang="en-GB" dirty="0"/>
              <a:t>1. </a:t>
            </a:r>
            <a:r>
              <a:rPr lang="ru-RU" dirty="0" err="1"/>
              <a:t>Қаралып</a:t>
            </a:r>
            <a:r>
              <a:rPr lang="ru-RU" dirty="0"/>
              <a:t> </a:t>
            </a:r>
            <a:r>
              <a:rPr lang="ru-RU" dirty="0" err="1"/>
              <a:t>отырған</a:t>
            </a:r>
            <a:r>
              <a:rPr lang="ru-RU" dirty="0"/>
              <a:t> </a:t>
            </a:r>
            <a:r>
              <a:rPr lang="ru-RU" dirty="0" err="1"/>
              <a:t>мемлекет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келісімдерге</a:t>
            </a:r>
            <a:r>
              <a:rPr lang="ru-RU" dirty="0"/>
              <a:t> </a:t>
            </a:r>
            <a:r>
              <a:rPr lang="ru-RU" dirty="0" err="1"/>
              <a:t>қатысушы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?</a:t>
            </a:r>
            <a:r>
              <a:rPr lang="en-GB" dirty="0" smtClean="0"/>
              <a:t> </a:t>
            </a:r>
            <a:endParaRPr lang="en-GB" dirty="0"/>
          </a:p>
          <a:p>
            <a:pPr algn="just"/>
            <a:r>
              <a:rPr lang="kk-KZ" dirty="0" smtClean="0"/>
              <a:t>АСҚХП</a:t>
            </a:r>
            <a:r>
              <a:rPr lang="en-GB" dirty="0" smtClean="0"/>
              <a:t>: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құқықтар</a:t>
            </a:r>
            <a:r>
              <a:rPr lang="ru-RU" dirty="0"/>
              <a:t> </a:t>
            </a:r>
            <a:r>
              <a:rPr lang="ru-RU" dirty="0" err="1"/>
              <a:t>босқындарды</a:t>
            </a:r>
            <a:r>
              <a:rPr lang="ru-RU" dirty="0"/>
              <a:t> </a:t>
            </a:r>
            <a:r>
              <a:rPr lang="ru-RU" dirty="0" err="1"/>
              <a:t>қорғауды</a:t>
            </a:r>
            <a:r>
              <a:rPr lang="ru-RU" dirty="0"/>
              <a:t>, </a:t>
            </a:r>
            <a:r>
              <a:rPr lang="ru-RU" dirty="0" err="1"/>
              <a:t>соның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балалардың</a:t>
            </a:r>
            <a:r>
              <a:rPr lang="ru-RU" dirty="0"/>
              <a:t> </a:t>
            </a:r>
            <a:r>
              <a:rPr lang="ru-RU" dirty="0" err="1"/>
              <a:t>құқықтарын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/>
              <a:t>,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en-GB" dirty="0"/>
              <a:t>OP-CRC-III </a:t>
            </a:r>
            <a:r>
              <a:rPr lang="ru-RU" dirty="0" err="1"/>
              <a:t>ратификацияламаса</a:t>
            </a:r>
            <a:endParaRPr lang="en-GB" dirty="0"/>
          </a:p>
          <a:p>
            <a:pPr algn="just"/>
            <a:r>
              <a:rPr lang="kk-KZ" dirty="0" smtClean="0"/>
              <a:t>АҚК</a:t>
            </a:r>
            <a:r>
              <a:rPr lang="en-GB" dirty="0" smtClean="0"/>
              <a:t>: </a:t>
            </a:r>
            <a:r>
              <a:rPr lang="ru-RU" dirty="0" err="1"/>
              <a:t>азаптау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қайтармау</a:t>
            </a:r>
            <a:r>
              <a:rPr lang="en-GB" dirty="0"/>
              <a:t> (CIDTP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 smtClean="0"/>
              <a:t>жетілдірулер</a:t>
            </a:r>
            <a:r>
              <a:rPr lang="en-GB" dirty="0" smtClean="0"/>
              <a:t>); </a:t>
            </a:r>
            <a:r>
              <a:rPr lang="ru-RU" dirty="0" err="1"/>
              <a:t>ұстау</a:t>
            </a:r>
            <a:r>
              <a:rPr lang="ru-RU" dirty="0"/>
              <a:t>, </a:t>
            </a:r>
            <a:r>
              <a:rPr lang="en-GB" dirty="0"/>
              <a:t>CIDTP </a:t>
            </a:r>
            <a:r>
              <a:rPr lang="ru-RU" dirty="0" err="1"/>
              <a:t>алдын</a:t>
            </a:r>
            <a:r>
              <a:rPr lang="ru-RU" dirty="0"/>
              <a:t> </a:t>
            </a:r>
            <a:r>
              <a:rPr lang="ru-RU" dirty="0" err="1"/>
              <a:t>алу</a:t>
            </a:r>
            <a:endParaRPr lang="en-GB" dirty="0"/>
          </a:p>
          <a:p>
            <a:pPr algn="just"/>
            <a:r>
              <a:rPr lang="en-GB" dirty="0"/>
              <a:t>CEDAW: </a:t>
            </a:r>
            <a:r>
              <a:rPr lang="ru-RU" dirty="0" err="1"/>
              <a:t>босқын</a:t>
            </a:r>
            <a:r>
              <a:rPr lang="ru-RU" dirty="0"/>
              <a:t> </a:t>
            </a:r>
            <a:r>
              <a:rPr lang="ru-RU" dirty="0" err="1"/>
              <a:t>әйелдер</a:t>
            </a:r>
            <a:r>
              <a:rPr lang="ru-RU" dirty="0"/>
              <a:t>; </a:t>
            </a:r>
            <a:r>
              <a:rPr lang="kk-KZ" dirty="0" smtClean="0"/>
              <a:t>ЭӘМҚ ҚП </a:t>
            </a:r>
            <a:r>
              <a:rPr lang="ru-RU" dirty="0" err="1" smtClean="0"/>
              <a:t>ратификацияланбаған</a:t>
            </a:r>
            <a:r>
              <a:rPr lang="ru-RU" dirty="0" smtClean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kk-KZ" dirty="0" smtClean="0"/>
              <a:t>ЭӘМҚ</a:t>
            </a:r>
            <a:r>
              <a:rPr lang="en-GB" dirty="0" smtClean="0"/>
              <a:t>;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саудасы</a:t>
            </a:r>
            <a:endParaRPr lang="en-GB" dirty="0"/>
          </a:p>
          <a:p>
            <a:pPr algn="just"/>
            <a:r>
              <a:rPr lang="en-GB" dirty="0"/>
              <a:t>CERD: </a:t>
            </a:r>
            <a:r>
              <a:rPr lang="kk-KZ" dirty="0"/>
              <a:t>ЭӘМҚ ҚП </a:t>
            </a:r>
            <a:r>
              <a:rPr lang="ru-RU" dirty="0" err="1"/>
              <a:t>ратификацияланбаған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kk-KZ" dirty="0"/>
              <a:t>ЭӘМҚ</a:t>
            </a:r>
            <a:endParaRPr lang="fr-CH" dirty="0"/>
          </a:p>
          <a:p>
            <a:pPr marL="457200" lvl="1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FC11E43-578F-48D2-9014-A828C49CB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5926"/>
            <a:ext cx="8229600" cy="5570648"/>
          </a:xfrm>
        </p:spPr>
        <p:txBody>
          <a:bodyPr/>
          <a:lstStyle/>
          <a:p>
            <a:r>
              <a:rPr lang="fr-CH" dirty="0"/>
              <a:t>CESCR: </a:t>
            </a:r>
            <a:r>
              <a:rPr lang="kk-KZ" dirty="0" smtClean="0"/>
              <a:t>егер ҚП ратификацияланған болса</a:t>
            </a:r>
            <a:endParaRPr lang="fr-CH" dirty="0"/>
          </a:p>
          <a:p>
            <a:pPr algn="just"/>
            <a:r>
              <a:rPr lang="fr-CH" dirty="0"/>
              <a:t>CRC: </a:t>
            </a:r>
            <a:r>
              <a:rPr lang="kk-KZ" dirty="0" smtClean="0"/>
              <a:t>егер </a:t>
            </a:r>
            <a:r>
              <a:rPr lang="fr-CH" dirty="0" smtClean="0"/>
              <a:t>CRC-OP-III</a:t>
            </a:r>
            <a:r>
              <a:rPr lang="kk-KZ" dirty="0" smtClean="0"/>
              <a:t> ратификацияланған болса</a:t>
            </a:r>
            <a:r>
              <a:rPr lang="fr-CH" dirty="0" smtClean="0"/>
              <a:t> </a:t>
            </a:r>
            <a:r>
              <a:rPr lang="fr-CH" dirty="0"/>
              <a:t>– </a:t>
            </a:r>
            <a:r>
              <a:rPr lang="ru-RU" dirty="0" err="1"/>
              <a:t>мәжбүрлеп</a:t>
            </a:r>
            <a:r>
              <a:rPr lang="ru-RU" dirty="0"/>
              <a:t> </a:t>
            </a:r>
            <a:r>
              <a:rPr lang="ru-RU" dirty="0" err="1"/>
              <a:t>қайтаруға</a:t>
            </a:r>
            <a:r>
              <a:rPr lang="ru-RU" dirty="0"/>
              <a:t> </a:t>
            </a:r>
            <a:r>
              <a:rPr lang="ru-RU" dirty="0" err="1"/>
              <a:t>тыйым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анықтамасы</a:t>
            </a:r>
            <a:r>
              <a:rPr lang="ru-RU" dirty="0"/>
              <a:t> – </a:t>
            </a:r>
            <a:r>
              <a:rPr lang="ru-RU" dirty="0" err="1"/>
              <a:t>ата-аналарға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кемсітушілікке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</a:t>
            </a:r>
            <a:r>
              <a:rPr lang="ru-RU" dirty="0" err="1"/>
              <a:t>бермеу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ереже</a:t>
            </a:r>
            <a:endParaRPr lang="fr-CH" dirty="0"/>
          </a:p>
          <a:p>
            <a:r>
              <a:rPr lang="fr-CH" dirty="0"/>
              <a:t>CRPD: </a:t>
            </a:r>
            <a:r>
              <a:rPr lang="ru-RU" dirty="0" err="1"/>
              <a:t>мүгедектік</a:t>
            </a:r>
            <a:endParaRPr lang="fr-CH" dirty="0"/>
          </a:p>
          <a:p>
            <a:r>
              <a:rPr lang="fr-CH" dirty="0"/>
              <a:t>CED: </a:t>
            </a:r>
            <a:r>
              <a:rPr lang="ru-RU" dirty="0" err="1"/>
              <a:t>ұстауды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пайдалы</a:t>
            </a:r>
            <a:endParaRPr lang="fr-CH" dirty="0"/>
          </a:p>
          <a:p>
            <a:r>
              <a:rPr lang="fr-CH" dirty="0"/>
              <a:t>CMW: </a:t>
            </a:r>
            <a:r>
              <a:rPr lang="ru-RU" dirty="0" err="1"/>
              <a:t>ұстауды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пайдалы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74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4D09E95-3F78-4B17-B02E-FEF72991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міндеттемелердің</a:t>
            </a:r>
            <a:r>
              <a:rPr lang="ru-RU" dirty="0"/>
              <a:t> </a:t>
            </a:r>
            <a:r>
              <a:rPr lang="ru-RU" dirty="0" err="1" smtClean="0"/>
              <a:t>қолданылу</a:t>
            </a:r>
            <a:r>
              <a:rPr lang="ru-RU" dirty="0" smtClean="0"/>
              <a:t> </a:t>
            </a:r>
            <a:r>
              <a:rPr lang="ru-RU" dirty="0" err="1" smtClean="0"/>
              <a:t>мүмкіндігі</a:t>
            </a:r>
            <a:r>
              <a:rPr lang="fr-CH" dirty="0" smtClean="0"/>
              <a:t> </a:t>
            </a:r>
            <a:r>
              <a:rPr lang="fr-CH" dirty="0"/>
              <a:t>…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D7AA76F-F307-4E2A-A391-6746F4F45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46252"/>
            <a:ext cx="8229600" cy="3579911"/>
          </a:xfrm>
        </p:spPr>
        <p:txBody>
          <a:bodyPr/>
          <a:lstStyle/>
          <a:p>
            <a:pPr lvl="1"/>
            <a:r>
              <a:rPr lang="en-GB" dirty="0"/>
              <a:t>2.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мемлекет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 smtClean="0"/>
              <a:t>ескертпелер</a:t>
            </a:r>
            <a:r>
              <a:rPr lang="ru-RU" dirty="0" smtClean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түсіндірме</a:t>
            </a:r>
            <a:r>
              <a:rPr lang="ru-RU" dirty="0"/>
              <a:t> </a:t>
            </a:r>
            <a:r>
              <a:rPr lang="ru-RU" dirty="0" err="1"/>
              <a:t>мәлімдемелер</a:t>
            </a:r>
            <a:r>
              <a:rPr lang="ru-RU" dirty="0"/>
              <a:t> </a:t>
            </a:r>
            <a:r>
              <a:rPr lang="ru-RU" dirty="0" err="1"/>
              <a:t>жасады</a:t>
            </a:r>
            <a:r>
              <a:rPr lang="ru-RU" dirty="0"/>
              <a:t> </a:t>
            </a:r>
            <a:r>
              <a:rPr lang="ru-RU" dirty="0" err="1"/>
              <a:t>ма</a:t>
            </a:r>
            <a:r>
              <a:rPr lang="ru-RU" dirty="0"/>
              <a:t>?</a:t>
            </a:r>
            <a:endParaRPr lang="en-US" dirty="0" smtClean="0"/>
          </a:p>
          <a:p>
            <a:pPr lvl="1" algn="just"/>
            <a:r>
              <a:rPr lang="en-GB" dirty="0" smtClean="0"/>
              <a:t>3. </a:t>
            </a:r>
            <a:r>
              <a:rPr lang="ru-RU" dirty="0" err="1"/>
              <a:t>Осындай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 smtClean="0"/>
              <a:t>ескертпелер</a:t>
            </a:r>
            <a:r>
              <a:rPr lang="ru-RU" dirty="0" smtClean="0"/>
              <a:t> </a:t>
            </a:r>
            <a:r>
              <a:rPr lang="ru-RU" dirty="0"/>
              <a:t>мен </a:t>
            </a:r>
            <a:r>
              <a:rPr lang="ru-RU" dirty="0" err="1"/>
              <a:t>мәлімдемелер</a:t>
            </a:r>
            <a:r>
              <a:rPr lang="ru-RU" dirty="0"/>
              <a:t> </a:t>
            </a:r>
            <a:r>
              <a:rPr lang="ru-RU" dirty="0" err="1" smtClean="0"/>
              <a:t>жарамды</a:t>
            </a:r>
            <a:r>
              <a:rPr lang="ru-RU" dirty="0" smtClean="0"/>
              <a:t> </a:t>
            </a:r>
            <a:r>
              <a:rPr lang="ru-RU" dirty="0" err="1" smtClean="0"/>
              <a:t>ма</a:t>
            </a:r>
            <a:r>
              <a:rPr lang="ru-RU" dirty="0" smtClean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етілген</a:t>
            </a:r>
            <a:r>
              <a:rPr lang="ru-RU" dirty="0"/>
              <a:t> </a:t>
            </a:r>
            <a:r>
              <a:rPr lang="ru-RU" dirty="0" err="1"/>
              <a:t>бе</a:t>
            </a:r>
            <a:r>
              <a:rPr lang="ru-RU" dirty="0"/>
              <a:t> (</a:t>
            </a:r>
            <a:r>
              <a:rPr lang="ru-RU" dirty="0" err="1"/>
              <a:t>яғни</a:t>
            </a:r>
            <a:r>
              <a:rPr lang="ru-RU" dirty="0"/>
              <a:t>,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 smtClean="0"/>
              <a:t>шартпен</a:t>
            </a:r>
            <a:r>
              <a:rPr lang="ru-RU" dirty="0" smtClean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етілген</a:t>
            </a:r>
            <a:r>
              <a:rPr lang="ru-RU" dirty="0"/>
              <a:t> </a:t>
            </a:r>
            <a:r>
              <a:rPr lang="ru-RU" dirty="0" err="1"/>
              <a:t>бе</a:t>
            </a:r>
            <a:r>
              <a:rPr lang="ru-RU" dirty="0"/>
              <a:t>;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шарттың</a:t>
            </a:r>
            <a:r>
              <a:rPr lang="ru-RU" dirty="0"/>
              <a:t> </a:t>
            </a:r>
            <a:r>
              <a:rPr lang="ru-RU" dirty="0" err="1"/>
              <a:t>мақсаты</a:t>
            </a:r>
            <a:r>
              <a:rPr lang="ru-RU" dirty="0"/>
              <a:t> мен </a:t>
            </a:r>
            <a:r>
              <a:rPr lang="ru-RU" dirty="0" err="1"/>
              <a:t>мақсатына</a:t>
            </a:r>
            <a:r>
              <a:rPr lang="ru-RU" dirty="0"/>
              <a:t> </a:t>
            </a:r>
            <a:r>
              <a:rPr lang="ru-RU" dirty="0" err="1"/>
              <a:t>қайшы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 </a:t>
            </a:r>
            <a:r>
              <a:rPr lang="ru-RU" dirty="0" err="1"/>
              <a:t>ме</a:t>
            </a:r>
            <a:r>
              <a:rPr lang="ru-RU" dirty="0"/>
              <a:t>?)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94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/>
              <a:t>Уақыт бойынша юрисдикция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1.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шарттар</a:t>
            </a:r>
            <a:r>
              <a:rPr lang="ru-RU" dirty="0"/>
              <a:t> </a:t>
            </a:r>
            <a:r>
              <a:rPr lang="ru-RU" dirty="0" err="1"/>
              <a:t>күшіне</a:t>
            </a:r>
            <a:r>
              <a:rPr lang="ru-RU" dirty="0"/>
              <a:t> </a:t>
            </a:r>
            <a:r>
              <a:rPr lang="ru-RU" dirty="0" err="1"/>
              <a:t>енді</a:t>
            </a:r>
            <a:r>
              <a:rPr lang="ru-RU" dirty="0"/>
              <a:t> </a:t>
            </a:r>
            <a:r>
              <a:rPr lang="ru-RU" dirty="0" err="1"/>
              <a:t>ме</a:t>
            </a:r>
            <a:r>
              <a:rPr lang="ru-RU" dirty="0"/>
              <a:t>?</a:t>
            </a:r>
            <a:endParaRPr lang="en-US" dirty="0"/>
          </a:p>
          <a:p>
            <a:pPr algn="just"/>
            <a:r>
              <a:rPr lang="en-GB" dirty="0"/>
              <a:t>2. </a:t>
            </a:r>
            <a:r>
              <a:rPr lang="ru-RU" dirty="0" err="1"/>
              <a:t>Шарт</a:t>
            </a:r>
            <a:r>
              <a:rPr lang="ru-RU" dirty="0"/>
              <a:t> </a:t>
            </a:r>
            <a:r>
              <a:rPr lang="ru-RU" dirty="0" err="1"/>
              <a:t>істің</a:t>
            </a:r>
            <a:r>
              <a:rPr lang="ru-RU" dirty="0"/>
              <a:t> </a:t>
            </a:r>
            <a:r>
              <a:rPr lang="ru-RU" dirty="0" err="1"/>
              <a:t>мән-жайы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болғанға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күшіне</a:t>
            </a:r>
            <a:r>
              <a:rPr lang="ru-RU" dirty="0"/>
              <a:t> </a:t>
            </a:r>
            <a:r>
              <a:rPr lang="ru-RU" dirty="0" err="1"/>
              <a:t>енді</a:t>
            </a:r>
            <a:r>
              <a:rPr lang="ru-RU" dirty="0"/>
              <a:t> </a:t>
            </a:r>
            <a:r>
              <a:rPr lang="ru-RU" dirty="0" err="1"/>
              <a:t>ме</a:t>
            </a:r>
            <a:r>
              <a:rPr lang="ru-RU" dirty="0"/>
              <a:t>?</a:t>
            </a:r>
            <a:endParaRPr lang="en-US" dirty="0"/>
          </a:p>
          <a:p>
            <a:pPr algn="just"/>
            <a:r>
              <a:rPr lang="en-GB" dirty="0"/>
              <a:t>3. </a:t>
            </a:r>
            <a:r>
              <a:rPr lang="ru-RU" dirty="0" err="1"/>
              <a:t>Шартқа</a:t>
            </a:r>
            <a:r>
              <a:rPr lang="ru-RU" dirty="0"/>
              <a:t> </a:t>
            </a:r>
            <a:r>
              <a:rPr lang="ru-RU" dirty="0" err="1"/>
              <a:t>қатысы</a:t>
            </a:r>
            <a:r>
              <a:rPr lang="ru-RU" dirty="0"/>
              <a:t> бар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ұжымдық</a:t>
            </a:r>
            <a:r>
              <a:rPr lang="ru-RU" dirty="0"/>
              <a:t> </a:t>
            </a:r>
            <a:r>
              <a:rPr lang="ru-RU" dirty="0" err="1"/>
              <a:t>шағым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келісімді</a:t>
            </a:r>
            <a:r>
              <a:rPr lang="ru-RU" dirty="0"/>
              <a:t> </a:t>
            </a:r>
            <a:r>
              <a:rPr lang="ru-RU" dirty="0" err="1"/>
              <a:t>ратификациялау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 </a:t>
            </a:r>
            <a:r>
              <a:rPr lang="ru-RU" dirty="0" err="1"/>
              <a:t>ма</a:t>
            </a:r>
            <a:r>
              <a:rPr lang="ru-RU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9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19DF09-6ADC-40C3-98A5-89DE12B47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Материалды юрисдикция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88B7B98-44F5-4C62-B25C-2B8379CB6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1. </a:t>
            </a:r>
            <a:r>
              <a:rPr lang="ru-RU" dirty="0" err="1"/>
              <a:t>Фактілер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келісімдерді</a:t>
            </a:r>
            <a:r>
              <a:rPr lang="ru-RU" dirty="0"/>
              <a:t> </a:t>
            </a:r>
            <a:r>
              <a:rPr lang="ru-RU" dirty="0" err="1"/>
              <a:t>бұзады</a:t>
            </a:r>
            <a:r>
              <a:rPr lang="ru-RU" dirty="0"/>
              <a:t> </a:t>
            </a:r>
            <a:r>
              <a:rPr lang="ru-RU" dirty="0" err="1"/>
              <a:t>ма</a:t>
            </a:r>
            <a:r>
              <a:rPr lang="ru-RU" dirty="0"/>
              <a:t>?</a:t>
            </a:r>
            <a:endParaRPr lang="en-GB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2. </a:t>
            </a:r>
            <a:r>
              <a:rPr lang="ru-RU" dirty="0"/>
              <a:t>Адам </a:t>
            </a:r>
            <a:r>
              <a:rPr lang="ru-RU" dirty="0" err="1"/>
              <a:t>құқықтарының</a:t>
            </a:r>
            <a:r>
              <a:rPr lang="ru-RU" dirty="0"/>
              <a:t> </a:t>
            </a:r>
            <a:r>
              <a:rPr lang="ru-RU" dirty="0" err="1"/>
              <a:t>бұзылуы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осы </a:t>
            </a:r>
            <a:r>
              <a:rPr lang="ru-RU" dirty="0" err="1"/>
              <a:t>шағымдарды</a:t>
            </a:r>
            <a:r>
              <a:rPr lang="ru-RU" dirty="0"/>
              <a:t> </a:t>
            </a:r>
            <a:r>
              <a:rPr lang="ru-RU" dirty="0" err="1"/>
              <a:t>қараудың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 smtClean="0"/>
              <a:t>механизмдері</a:t>
            </a:r>
            <a:r>
              <a:rPr lang="ru-RU" dirty="0" smtClean="0"/>
              <a:t> </a:t>
            </a:r>
            <a:r>
              <a:rPr lang="ru-RU" dirty="0" err="1"/>
              <a:t>құзыретті</a:t>
            </a:r>
            <a:r>
              <a:rPr lang="ru-RU" dirty="0"/>
              <a:t>?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191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4209</TotalTime>
  <Words>945</Words>
  <Application>Microsoft Office PowerPoint</Application>
  <PresentationFormat>Экран (4:3)</PresentationFormat>
  <Paragraphs>114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 Адам құқықтарының біртұтас стратегиясы – БҰҰ-ның арнайы процедураларын, мемлекет есептерін және әмбебап мерзімді шолуды қалай пайдалану керек  </vt:lpstr>
      <vt:lpstr>Нені ілгерілетуге болады?</vt:lpstr>
      <vt:lpstr>БҰҰ-ның адам құқықтары бойынша механизмдері</vt:lpstr>
      <vt:lpstr>Стратегия: механизмді таңдау</vt:lpstr>
      <vt:lpstr> a) Халықаралық міндеттемелердің қолданылу мүмкіндігі </vt:lpstr>
      <vt:lpstr>Презентация PowerPoint</vt:lpstr>
      <vt:lpstr>Халықаралық міндеттемелердің қолданылу мүмкіндігі …</vt:lpstr>
      <vt:lpstr>Уақыт бойынша юрисдикция</vt:lpstr>
      <vt:lpstr>Материалды юрисдикция</vt:lpstr>
      <vt:lpstr>Аумақтық юрисдикция</vt:lpstr>
      <vt:lpstr>Аумақтық юрисдикция</vt:lpstr>
      <vt:lpstr>Позиция</vt:lpstr>
      <vt:lpstr>Уақыт шектеулері</vt:lpstr>
      <vt:lpstr>Ішкі қорғау құралдарының таусылуы</vt:lpstr>
      <vt:lpstr>Стратегия: тәжірибелік тұжырымдар</vt:lpstr>
      <vt:lpstr>Бір немесе одан көп органдар</vt:lpstr>
      <vt:lpstr>Қандай орган ыңғайлы</vt:lpstr>
      <vt:lpstr>Ұлттық жүйедегі әсері</vt:lpstr>
      <vt:lpstr>Біртұтас көзқарас</vt:lpstr>
      <vt:lpstr>Стратегиялық тұрғыдан ойланыңыз - сіздің мақсаттарыңыз</vt:lpstr>
      <vt:lpstr>Стратегиялық тұрғыдан ойланыңыз – сіздің әдістемеңіз</vt:lpstr>
      <vt:lpstr>Презентация PowerPoint</vt:lpstr>
    </vt:vector>
  </TitlesOfParts>
  <Company>ICJ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Massimo Frigo</dc:creator>
  <cp:lastModifiedBy>user</cp:lastModifiedBy>
  <cp:revision>159</cp:revision>
  <dcterms:created xsi:type="dcterms:W3CDTF">2012-10-31T13:19:36Z</dcterms:created>
  <dcterms:modified xsi:type="dcterms:W3CDTF">2021-12-14T08:46:15Z</dcterms:modified>
</cp:coreProperties>
</file>