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5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F75AFE9-6F53-4ABA-90EF-8D8538C2D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6DC0E60-088A-4425-A911-C474D7FA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E866E1A-6FCE-402A-A69D-A0225794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D71897D-A95A-4F0D-B539-9F1945D8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39C4FDA-3EF9-4619-986D-DEA4EF78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1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C8134A2-06EC-4F7E-AFC5-43433853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6165DD2-CED0-413A-8025-180D4E28A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8F18D31-2A09-4C9A-A0B4-5D00DBB2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DD8144A-4D38-49BA-B8CA-447FEF6C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269E937-55BB-4C2F-9B92-A8EA90C1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535D2850-B5B9-4766-AE42-9227C757E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BFAB5BFE-2F97-4840-A061-C53535C73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98AA218-E291-4741-A610-4DB7FA08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A6B3F36-6CCD-4304-A883-A24F6356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D16BFF7-B36D-46C6-AC86-654B22C9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9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C2902BF-8A84-4389-A50D-3A4E3695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B067C1A-81EC-4BA4-9BD3-BF78CFEB7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14D85A1-D723-414B-ADA3-8A7B8D0F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1198DF9-0D64-4B8F-8B64-CE592677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6F07661-2986-4D04-A501-8E37BEB9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2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645D90-C769-44FE-83B3-89A1A0F2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8A1F6D2-4814-4927-82E4-8B8B94708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DABC451-E0C7-45E1-A4E8-2A0A4D10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CAC03B7-F2AD-4E66-BB20-204C024F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9978FB5-C80B-4330-8216-94CA2E39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C6EE949-73F4-4B17-9C52-E2964309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404D9F7-AD0E-4E9B-8DD8-BA852767F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1562204D-AF88-43F6-8EE1-0A54C0B9F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D837721-5014-40DC-BC9B-6EDB065F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660A93F-5746-4617-B044-C9AB3BB0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AB09B84-B50F-4578-B6AD-E555C1D4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4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DB601D-08B8-4BF9-A6D8-1E60B5BD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E3EDBFC-DD7A-4440-94CA-3F8DB792B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E31F1F3-A190-4193-B7F0-ACD686816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0B82E1D8-B3A8-468B-A53E-DA98661BB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D0DCB10D-2C70-40A8-A2A9-7E68001DE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26F8B95-F495-4946-BFBE-C847CB43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33ECCBA-6071-4A07-8A99-CC40978D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D5D94433-0D0F-473E-9F29-2EE9D313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04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46AC18-73EB-4D1B-83F7-BAF473EB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B0201BE-E994-472D-861A-2CBA9361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96CF2B1-21AF-49EB-874B-BD87EAEF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DF283E8-0B90-4DB4-A83D-3AC8FB3B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8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B05E53B1-654E-4923-8291-2155755F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428D312B-1CE4-4E9F-84F5-65D880AE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1EB88241-D13A-4021-81E2-23809558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98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6EC281B-53DD-4AB7-84DB-70878A5A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AAAAB7A-92F4-4D66-8444-862DC6E0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89E3B00-C9A6-4291-8B22-78899151D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052F744F-887A-46B6-8551-57E9D815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14E94CC-6019-4A64-8CEF-D43F0B30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B3DD389-0510-4A9E-AA94-8466D1CD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1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47317D2-5E1A-4F4F-A3F0-BBE5327C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46A402F7-159E-42FE-9379-0324033E0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E48B6C6-CC3F-431E-9F9C-45FC8003A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3D7C2B6-321B-4D95-BDE6-50565818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6D54F1D4-4A2F-47A2-B595-06FF2298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277A2F9-DD12-4031-80C8-0E18BDCC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6156C847-8D76-41D6-889D-4BBEAD05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688BF0A3-3135-4327-836A-D937B6D6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B904D3F-DC5C-4139-8D6A-4A402F720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163C-834F-496B-8C85-8C3E6C38228A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FFD491C-8415-4673-B7BC-AE77D2340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D2D8793-BCE0-464D-8084-6C1DF2887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E283-09F8-441D-B8DC-5BE6574A6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3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tore.ohchr.org/SelfServices/FilesHandler.ashx?enc=6QkG1d/PPRiCAqhKb7yhsujVF1NesLff7bP5A183yayI+W2wHktSwNmOeAI02kIHyKGc9KrG8g0zy7KZQfrkf192HaqN4FfjpONdWe3VYCBScRTG0GX7yreS0iwyV0uRWI/fQSALJ4NJ4iDbzyWxqYwSyniJMCuFu8DV0NhF91M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tore.ohchr.org/SelfServices/FilesHandler.ashx?enc=6QkG1d/PPRiCAqhKb7yhssh2tXWBbyLwahMw00Sn91VxnPsTFo+qNzTAsEF8m6xezvUfkv4XTgdjE6KBi+XHm2EdcadPSTguDDy3Zcy9riSJTPcyvPYi62YAOb5tQDc5AeY601ne/carbXI3X2sGEBHWDobaX00rlYsqB/zZtII=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tore.ohchr.org/SelfServices/FilesHandler.ashx?enc=6QkG1d/PPRiCAqhKb7yhslov9FOAeMKpBQmp0X2W982Xq/+1ueHW5Ba6PGG1Guyk/Sz7QpGji8vIuiJJ1eaT9Xeq677MBU7iFZ0vP/rkZddosBPwk/hY+tpP2erP3dVWRrUG5KVFA8uTJ5K83n8ZCzLrcohkwrw/3bvPN8f3hos=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4EF431C-6C00-4181-B094-B0EEC1B270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Экономикалық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,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әлеуметтік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және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мәдени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құқықтар</a:t>
            </a:r>
            <a:r>
              <a:rPr lang="en-US" sz="3200" b="1" kern="5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kk-KZ" sz="3200" b="1" kern="5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(ЭӘМҚ) саласында</a:t>
            </a:r>
            <a:r>
              <a:rPr lang="ru-RU" sz="3200" b="1" kern="5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әйелдер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мен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балалардың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құқықтары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туралы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істердің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ru-RU" sz="3200" b="1" kern="5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ерекшеліктері</a:t>
            </a:r>
            <a:r>
              <a:rPr lang="ru-RU" sz="3200" b="1" kern="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: </a:t>
            </a:r>
            <a:r>
              <a:rPr lang="ru-RU" sz="3200" b="1" kern="5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мысалдар</a:t>
            </a:r>
            <a:endParaRPr lang="en-GB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390E040A-4BB3-4AED-B2D4-B2795C423D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  <a:p>
            <a:r>
              <a:rPr lang="en-GB" dirty="0"/>
              <a:t>Alexandros Konstantinos, </a:t>
            </a:r>
            <a:r>
              <a:rPr lang="ru-RU" dirty="0" err="1"/>
              <a:t>Грекияның</a:t>
            </a:r>
            <a:r>
              <a:rPr lang="ru-RU" dirty="0"/>
              <a:t> </a:t>
            </a:r>
            <a:r>
              <a:rPr lang="ru-RU" dirty="0" err="1"/>
              <a:t>босқындар</a:t>
            </a:r>
            <a:r>
              <a:rPr lang="ru-RU" dirty="0"/>
              <a:t> </a:t>
            </a:r>
            <a:r>
              <a:rPr lang="ru-RU" dirty="0" err="1"/>
              <a:t>кеңесі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56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650DBF3-13E2-4BE3-A45C-EFD30BC0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Isatou</a:t>
            </a:r>
            <a:r>
              <a:rPr lang="en-GB" b="1" dirty="0"/>
              <a:t> </a:t>
            </a:r>
            <a:r>
              <a:rPr lang="en-GB" b="1" dirty="0" err="1"/>
              <a:t>Jallow</a:t>
            </a:r>
            <a:r>
              <a:rPr lang="en-GB" b="1" dirty="0"/>
              <a:t> v. Bulgaria (CEDAW)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CB2406C-A04D-45A7-A24F-CAA6388EC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46132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Сондай-ақ</a:t>
            </a:r>
            <a:r>
              <a:rPr lang="ru-RU" dirty="0"/>
              <a:t>, Комитет </a:t>
            </a:r>
            <a:r>
              <a:rPr lang="ru-RU" dirty="0" err="1" smtClean="0"/>
              <a:t>мемлекеттің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 </a:t>
            </a:r>
            <a:r>
              <a:rPr lang="ru-RU" dirty="0" err="1" smtClean="0"/>
              <a:t>өкілдерінің</a:t>
            </a:r>
            <a:r>
              <a:rPr lang="ru-RU" dirty="0" smtClean="0"/>
              <a:t> </a:t>
            </a:r>
            <a:r>
              <a:rPr lang="ru-RU" dirty="0" err="1" smtClean="0"/>
              <a:t>әрекеттері</a:t>
            </a:r>
            <a:r>
              <a:rPr lang="ru-RU" dirty="0" smtClean="0"/>
              <a:t> </a:t>
            </a:r>
            <a:r>
              <a:rPr lang="ru-RU" dirty="0" err="1" smtClean="0"/>
              <a:t>күйеудің</a:t>
            </a:r>
            <a:r>
              <a:rPr lang="ru-RU" dirty="0" smtClean="0"/>
              <a:t> </a:t>
            </a:r>
            <a:r>
              <a:rPr lang="ru-RU" dirty="0" err="1" smtClean="0"/>
              <a:t>артықшылығын</a:t>
            </a:r>
            <a:r>
              <a:rPr lang="ru-RU" dirty="0" smtClean="0"/>
              <a:t> </a:t>
            </a:r>
            <a:r>
              <a:rPr lang="ru-RU" dirty="0" err="1" smtClean="0"/>
              <a:t>көрсететін</a:t>
            </a:r>
            <a:r>
              <a:rPr lang="ru-RU" dirty="0" smtClean="0"/>
              <a:t> </a:t>
            </a:r>
            <a:r>
              <a:rPr lang="ru-RU" dirty="0" err="1" smtClean="0"/>
              <a:t>стереотиптке</a:t>
            </a:r>
            <a:r>
              <a:rPr lang="ru-RU" dirty="0" smtClean="0"/>
              <a:t> </a:t>
            </a:r>
            <a:r>
              <a:rPr lang="ru-RU" dirty="0" err="1" smtClean="0"/>
              <a:t>негізделгенін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күйеуінің</a:t>
            </a:r>
            <a:r>
              <a:rPr lang="ru-RU" dirty="0" smtClean="0"/>
              <a:t> </a:t>
            </a:r>
            <a:r>
              <a:rPr lang="ru-RU" dirty="0" err="1"/>
              <a:t>пікіріне</a:t>
            </a:r>
            <a:r>
              <a:rPr lang="ru-RU" dirty="0"/>
              <a:t> </a:t>
            </a:r>
            <a:r>
              <a:rPr lang="ru-RU" dirty="0" err="1"/>
              <a:t>байыппен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</a:t>
            </a:r>
            <a:r>
              <a:rPr lang="ru-RU" dirty="0" err="1" smtClean="0"/>
              <a:t>керектігіне</a:t>
            </a:r>
            <a:r>
              <a:rPr lang="ru-RU" dirty="0" smtClean="0"/>
              <a:t> </a:t>
            </a:r>
            <a:r>
              <a:rPr lang="ru-RU" dirty="0" err="1" smtClean="0"/>
              <a:t>негізделгенін</a:t>
            </a:r>
            <a:r>
              <a:rPr lang="ru-RU" dirty="0" smtClean="0"/>
              <a:t> </a:t>
            </a:r>
            <a:r>
              <a:rPr lang="ru-RU" dirty="0" err="1" smtClean="0"/>
              <a:t>атап</a:t>
            </a:r>
            <a:r>
              <a:rPr lang="ru-RU" dirty="0" smtClean="0"/>
              <a:t> </a:t>
            </a:r>
            <a:r>
              <a:rPr lang="ru-RU" dirty="0" err="1"/>
              <a:t>өтеді</a:t>
            </a:r>
            <a:r>
              <a:rPr lang="ru-RU" dirty="0"/>
              <a:t>.</a:t>
            </a:r>
            <a:r>
              <a:rPr lang="en-GB" dirty="0" smtClean="0"/>
              <a:t> </a:t>
            </a:r>
            <a:r>
              <a:rPr lang="ru-RU" dirty="0"/>
              <a:t>Комитет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сегіз</a:t>
            </a:r>
            <a:r>
              <a:rPr lang="ru-RU" dirty="0"/>
              <a:t> </a:t>
            </a:r>
            <a:r>
              <a:rPr lang="ru-RU" dirty="0" err="1"/>
              <a:t>айға</a:t>
            </a:r>
            <a:r>
              <a:rPr lang="ru-RU" dirty="0"/>
              <a:t> </a:t>
            </a:r>
            <a:r>
              <a:rPr lang="ru-RU" dirty="0" err="1"/>
              <a:t>жуық</a:t>
            </a:r>
            <a:r>
              <a:rPr lang="ru-RU" dirty="0"/>
              <a:t> </a:t>
            </a:r>
            <a:r>
              <a:rPr lang="ru-RU" dirty="0" err="1"/>
              <a:t>қызынан</a:t>
            </a:r>
            <a:r>
              <a:rPr lang="ru-RU" dirty="0"/>
              <a:t> </a:t>
            </a:r>
            <a:r>
              <a:rPr lang="ru-RU" dirty="0" err="1"/>
              <a:t>бөлек</a:t>
            </a:r>
            <a:r>
              <a:rPr lang="ru-RU" dirty="0"/>
              <a:t> </a:t>
            </a:r>
            <a:r>
              <a:rPr lang="ru-RU" dirty="0" err="1"/>
              <a:t>тұрғанын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осы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қызының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қамқорлық</a:t>
            </a:r>
            <a:r>
              <a:rPr lang="ru-RU" dirty="0"/>
              <a:t> </a:t>
            </a:r>
            <a:r>
              <a:rPr lang="ru-RU" dirty="0" err="1"/>
              <a:t>алғаны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баруға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екендігі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алмағанын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Комитет автор да,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қызы</a:t>
            </a:r>
            <a:r>
              <a:rPr lang="ru-RU" dirty="0"/>
              <a:t> да </a:t>
            </a:r>
            <a:r>
              <a:rPr lang="ru-RU" dirty="0" err="1"/>
              <a:t>жынысы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кемсітушіліктің</a:t>
            </a:r>
            <a:r>
              <a:rPr lang="ru-RU" dirty="0"/>
              <a:t> </a:t>
            </a:r>
            <a:r>
              <a:rPr lang="ru-RU" dirty="0" err="1"/>
              <a:t>құрбаны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 smtClean="0"/>
              <a:t>автордың</a:t>
            </a:r>
            <a:r>
              <a:rPr lang="ru-RU" dirty="0" smtClean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қорғай</a:t>
            </a:r>
            <a:r>
              <a:rPr lang="ru-RU" dirty="0"/>
              <a:t> </a:t>
            </a:r>
            <a:r>
              <a:rPr lang="ru-RU" dirty="0" err="1"/>
              <a:t>алмады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қызының</a:t>
            </a:r>
            <a:r>
              <a:rPr lang="ru-RU" dirty="0"/>
              <a:t>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орынға</a:t>
            </a:r>
            <a:r>
              <a:rPr lang="ru-RU" dirty="0"/>
              <a:t> </a:t>
            </a:r>
            <a:r>
              <a:rPr lang="ru-RU" dirty="0" err="1"/>
              <a:t>қоймады</a:t>
            </a:r>
            <a:r>
              <a:rPr lang="ru-RU" dirty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900" dirty="0"/>
              <a:t>Case available </a:t>
            </a:r>
            <a:r>
              <a:rPr lang="en-GB" sz="1900" dirty="0">
                <a:hlinkClick r:id="rId2"/>
              </a:rPr>
              <a:t>http://docstore.ohchr.org/SelfServices/FilesHandler.ashx?enc=6QkG1d%2fPPRiCAqhKb7yhsujVF1NesLff7bP5A183yayI%2bW2wHktSwNmOeAI02kIHyKGc9KrG8g0zy7KZQfrkf192HaqN4FfjpONdWe3VYCBScRTG0GX7yreS0iwyV0uRWI%2ffQSALJ4NJ4iDbzyWxqYwSyniJMCuFu8DV0NhF91M%3d</a:t>
            </a:r>
            <a:r>
              <a:rPr lang="en-GB" sz="19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3575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ADEDEAA-314C-4B16-8598-BA8F303E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CAT: A.N. v Switzerland </a:t>
            </a:r>
            <a:r>
              <a:rPr lang="fr-CH" b="1" dirty="0" smtClean="0"/>
              <a:t>(</a:t>
            </a:r>
            <a:r>
              <a:rPr lang="ru-RU" b="1" dirty="0" err="1"/>
              <a:t>денсаулық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қатыгездік</a:t>
            </a:r>
            <a:r>
              <a:rPr lang="fr-CH" b="1" dirty="0" smtClean="0"/>
              <a:t>)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F055B88-ECE3-4CD2-9D1D-397F2A45E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</a:rPr>
              <a:t>8.5. </a:t>
            </a:r>
            <a:r>
              <a:rPr lang="ru-RU" dirty="0" err="1" smtClean="0">
                <a:solidFill>
                  <a:srgbClr val="000000"/>
                </a:solidFill>
              </a:rPr>
              <a:t>Қарас</a:t>
            </a:r>
            <a:r>
              <a:rPr lang="kk-KZ" dirty="0" smtClean="0">
                <a:solidFill>
                  <a:srgbClr val="000000"/>
                </a:solidFill>
              </a:rPr>
              <a:t>тырып отырған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жағдайда</a:t>
            </a:r>
            <a:r>
              <a:rPr lang="ru-RU" dirty="0">
                <a:solidFill>
                  <a:srgbClr val="000000"/>
                </a:solidFill>
              </a:rPr>
              <a:t> Комитет </a:t>
            </a:r>
            <a:r>
              <a:rPr lang="ru-RU" dirty="0" err="1">
                <a:solidFill>
                  <a:srgbClr val="000000"/>
                </a:solidFill>
              </a:rPr>
              <a:t>шағымданушының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егер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Италияға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ауыстырылса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 smtClean="0">
                <a:solidFill>
                  <a:srgbClr val="000000"/>
                </a:solidFill>
              </a:rPr>
              <a:t>баспанаға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мамандандырылған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медициналық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психиатриялық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емделуге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қол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жеткізе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алмайтындығы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ағасының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эмоционалдық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қолдауына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ие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болмайтыны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туралы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мәлімдемесін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атап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өтті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 smtClean="0">
                <a:solidFill>
                  <a:srgbClr val="000000"/>
                </a:solidFill>
              </a:rPr>
              <a:t>Мұндай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жағдай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оны </a:t>
            </a:r>
            <a:r>
              <a:rPr lang="ru-RU" dirty="0" err="1">
                <a:solidFill>
                  <a:srgbClr val="000000"/>
                </a:solidFill>
              </a:rPr>
              <a:t>басқа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жерден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қорғау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іздеуге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мәжбүр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етеді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Өтініш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беруші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Италияда</a:t>
            </a:r>
            <a:r>
              <a:rPr lang="ru-RU" dirty="0">
                <a:solidFill>
                  <a:srgbClr val="000000"/>
                </a:solidFill>
              </a:rPr>
              <a:t> пана </a:t>
            </a:r>
            <a:r>
              <a:rPr lang="ru-RU" dirty="0" err="1">
                <a:solidFill>
                  <a:srgbClr val="000000"/>
                </a:solidFill>
              </a:rPr>
              <a:t>іздеушілерді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қабылдаудың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қанағаттанарлықсыз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шарттарын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сипаттайтын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әртүрлі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дәлелдер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келтірді</a:t>
            </a:r>
            <a:r>
              <a:rPr lang="ru-RU" dirty="0">
                <a:solidFill>
                  <a:srgbClr val="000000"/>
                </a:solidFill>
              </a:rPr>
              <a:t>.</a:t>
            </a:r>
            <a:r>
              <a:rPr lang="en-GB" b="0" i="0" dirty="0">
                <a:solidFill>
                  <a:srgbClr val="000000"/>
                </a:solidFill>
                <a:effectLst/>
              </a:rPr>
              <a:t> </a:t>
            </a:r>
            <a:r>
              <a:rPr lang="ru-RU" dirty="0" err="1">
                <a:solidFill>
                  <a:srgbClr val="000000"/>
                </a:solidFill>
              </a:rPr>
              <a:t>Оларға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орналастыру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орталықтарының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жеткіліксіз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сыйымдылығы</a:t>
            </a:r>
            <a:r>
              <a:rPr lang="ru-RU" dirty="0">
                <a:solidFill>
                  <a:srgbClr val="000000"/>
                </a:solidFill>
              </a:rPr>
              <a:t>, осы </a:t>
            </a:r>
            <a:r>
              <a:rPr lang="ru-RU" dirty="0" err="1">
                <a:solidFill>
                  <a:srgbClr val="000000"/>
                </a:solidFill>
              </a:rPr>
              <a:t>орталықтардағы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нашар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тұрмыс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жағдайлары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баспана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іздеушілер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үшін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медициналық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мамандандырылған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психиатриялық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емдеуге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өте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шектеулі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қолжетімділік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жатады</a:t>
            </a:r>
            <a:r>
              <a:rPr lang="ru-RU" dirty="0">
                <a:solidFill>
                  <a:srgbClr val="000000"/>
                </a:solidFill>
              </a:rPr>
              <a:t>.</a:t>
            </a:r>
            <a:endParaRPr lang="en-GB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GB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</a:rPr>
              <a:t>8.6. </a:t>
            </a:r>
            <a:r>
              <a:rPr lang="ru-RU" dirty="0">
                <a:solidFill>
                  <a:srgbClr val="000000"/>
                </a:solidFill>
              </a:rPr>
              <a:t>Комитет </a:t>
            </a:r>
            <a:r>
              <a:rPr lang="ru-RU" dirty="0" err="1">
                <a:solidFill>
                  <a:srgbClr val="000000"/>
                </a:solidFill>
              </a:rPr>
              <a:t>қатысушы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мемлекет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ерекше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осал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емес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сол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жерде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тиісті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медициналық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көмек</a:t>
            </a:r>
            <a:r>
              <a:rPr lang="ru-RU" dirty="0">
                <a:solidFill>
                  <a:srgbClr val="000000"/>
                </a:solidFill>
              </a:rPr>
              <a:t> ала </a:t>
            </a:r>
            <a:r>
              <a:rPr lang="ru-RU" dirty="0" err="1">
                <a:solidFill>
                  <a:srgbClr val="000000"/>
                </a:solidFill>
              </a:rPr>
              <a:t>алатындығы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туралы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болжамға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сүйенбей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Италияда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шағымданушының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жеке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нақты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тәуекеліне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жеке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баға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беруі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керек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деп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есептейді</a:t>
            </a:r>
            <a:r>
              <a:rPr lang="ru-RU" dirty="0">
                <a:solidFill>
                  <a:srgbClr val="000000"/>
                </a:solidFill>
              </a:rPr>
              <a:t>.</a:t>
            </a:r>
            <a:r>
              <a:rPr lang="en-GB" b="0" i="0" dirty="0">
                <a:solidFill>
                  <a:srgbClr val="000000"/>
                </a:solidFill>
                <a:effectLst/>
              </a:rPr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06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092F041-1859-4DA5-9434-635292E6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CAT: A.N. v </a:t>
            </a:r>
            <a:r>
              <a:rPr lang="fr-CH" b="1" dirty="0" err="1"/>
              <a:t>Switzerland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3A18A05-44C4-4D87-BD28-9D65C6FDA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</a:rPr>
              <a:t>8.6. </a:t>
            </a:r>
            <a:r>
              <a:rPr lang="ru-RU" dirty="0">
                <a:solidFill>
                  <a:srgbClr val="000000"/>
                </a:solidFill>
              </a:rPr>
              <a:t>Комитет </a:t>
            </a:r>
            <a:r>
              <a:rPr lang="ru-RU" dirty="0" err="1">
                <a:solidFill>
                  <a:srgbClr val="000000"/>
                </a:solidFill>
              </a:rPr>
              <a:t>қатысушы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мемлекет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ерекше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осал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емес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сол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жерде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тиісті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медициналық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көмек</a:t>
            </a:r>
            <a:r>
              <a:rPr lang="ru-RU" dirty="0">
                <a:solidFill>
                  <a:srgbClr val="000000"/>
                </a:solidFill>
              </a:rPr>
              <a:t> ала </a:t>
            </a:r>
            <a:r>
              <a:rPr lang="ru-RU" dirty="0" err="1">
                <a:solidFill>
                  <a:srgbClr val="000000"/>
                </a:solidFill>
              </a:rPr>
              <a:t>алатындығы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туралы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болжамға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сүйенбей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Италияда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шағымданушының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жеке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және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нақты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тәуекеліне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жеке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баға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беруі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керек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деп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есептейді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en-GB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GB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</a:rPr>
              <a:t>Case available at: </a:t>
            </a:r>
            <a:r>
              <a:rPr lang="en-GB" sz="1700" dirty="0">
                <a:hlinkClick r:id="rId2"/>
              </a:rPr>
              <a:t>http://docstore.ohchr.org/SelfServices/FilesHandler.ashx?enc=6QkG1d%2fPPRiCAqhKb7yhssh2tXWBbyLwahMw00Sn91VxnPsTFo%2bqNzTAsEF8m6xezvUfkv4XTgdjE6KBi%2bXHm2EdcadPSTguDDy3Zcy9riSJTPcyvPYi62YAOb5tQDc5AeY601ne%2fcarbXI3X2sGEBHWDobaX00rlYsqB%2fzZtII%3d</a:t>
            </a:r>
            <a:r>
              <a:rPr lang="en-GB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061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F4FFAB-5385-446E-BE45-A3CE30EF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i="0" u="none" strike="noStrike" baseline="0" dirty="0"/>
              <a:t>CHOWDURY AND OTHERS v. GREECE (ECtHR): </a:t>
            </a:r>
            <a:r>
              <a:rPr lang="ru-RU" b="1" dirty="0" err="1"/>
              <a:t>Мәжбүрлі</a:t>
            </a:r>
            <a:r>
              <a:rPr lang="ru-RU" b="1" dirty="0"/>
              <a:t> </a:t>
            </a:r>
            <a:r>
              <a:rPr lang="ru-RU" b="1" dirty="0" err="1"/>
              <a:t>еңбек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адам</a:t>
            </a:r>
            <a:r>
              <a:rPr lang="ru-RU" b="1" dirty="0"/>
              <a:t> </a:t>
            </a:r>
            <a:r>
              <a:rPr lang="ru-RU" b="1" dirty="0" err="1"/>
              <a:t>саудасы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F4386F5-7CF6-45D0-9E90-3BFB1BBD6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dirty="0">
                <a:cs typeface="Times New Roman" panose="02020603050405020304" pitchFamily="18" charset="0"/>
              </a:rPr>
              <a:t>90. </a:t>
            </a:r>
            <a:r>
              <a:rPr lang="ru-RU" sz="2000" dirty="0">
                <a:cs typeface="Times New Roman" panose="02020603050405020304" pitchFamily="18" charset="0"/>
              </a:rPr>
              <a:t>Сот </a:t>
            </a:r>
            <a:r>
              <a:rPr lang="ru-RU" sz="2000" dirty="0" err="1">
                <a:cs typeface="Times New Roman" panose="02020603050405020304" pitchFamily="18" charset="0"/>
              </a:rPr>
              <a:t>арызданушының</a:t>
            </a:r>
            <a:r>
              <a:rPr lang="ru-RU" sz="2000" dirty="0"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cs typeface="Times New Roman" panose="02020603050405020304" pitchFamily="18" charset="0"/>
              </a:rPr>
              <a:t>алдын</a:t>
            </a:r>
            <a:r>
              <a:rPr lang="ru-RU" sz="2000" dirty="0">
                <a:cs typeface="Times New Roman" panose="02020603050405020304" pitchFamily="18" charset="0"/>
              </a:rPr>
              <a:t> ала </a:t>
            </a:r>
            <a:r>
              <a:rPr lang="ru-RU" sz="2000" dirty="0" err="1">
                <a:cs typeface="Times New Roman" panose="02020603050405020304" pitchFamily="18" charset="0"/>
              </a:rPr>
              <a:t>келісім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дәлеліне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істің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мән-жайларын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есепке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алу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cs typeface="Times New Roman" panose="02020603050405020304" pitchFamily="18" charset="0"/>
              </a:rPr>
              <a:t>салыстырмалы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салмақ</a:t>
            </a:r>
            <a:r>
              <a:rPr lang="ru-RU" sz="2000" dirty="0">
                <a:cs typeface="Times New Roman" panose="02020603050405020304" pitchFamily="18" charset="0"/>
              </a:rPr>
              <a:t>» беру </a:t>
            </a:r>
            <a:r>
              <a:rPr lang="ru-RU" sz="2000" dirty="0" err="1"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қорытындыға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келді</a:t>
            </a:r>
            <a:r>
              <a:rPr 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cs typeface="Times New Roman" panose="02020603050405020304" pitchFamily="18" charset="0"/>
              </a:rPr>
              <a:t>Атап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айтқанда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ол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белгілі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бір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cs typeface="Times New Roman" panose="02020603050405020304" pitchFamily="18" charset="0"/>
              </a:rPr>
              <a:t>қызметті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тұлғаның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өз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еркімен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алдын</a:t>
            </a:r>
            <a:r>
              <a:rPr lang="ru-RU" sz="2000" dirty="0">
                <a:cs typeface="Times New Roman" panose="02020603050405020304" pitchFamily="18" charset="0"/>
              </a:rPr>
              <a:t> ала </a:t>
            </a:r>
            <a:r>
              <a:rPr lang="ru-RU" sz="2000" dirty="0" err="1">
                <a:cs typeface="Times New Roman" panose="02020603050405020304" pitchFamily="18" charset="0"/>
              </a:rPr>
              <a:t>қабылдағаны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деп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санауға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болмайтынын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атап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өтті</a:t>
            </a:r>
            <a:r>
              <a:rPr 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cs typeface="Times New Roman" panose="02020603050405020304" pitchFamily="18" charset="0"/>
              </a:rPr>
              <a:t>Тиісінше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келісімнің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негізділігін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істің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мән-жайларын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ескере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болды</a:t>
            </a:r>
            <a:r>
              <a:rPr lang="ru-RU" sz="2000" dirty="0">
                <a:cs typeface="Times New Roman" panose="02020603050405020304" pitchFamily="18" charset="0"/>
              </a:rPr>
              <a:t>.</a:t>
            </a:r>
            <a:endParaRPr lang="en-GB" sz="2000" b="0" i="0" u="none" strike="noStrike" baseline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0" i="0" u="none" strike="noStrike" baseline="0" dirty="0">
                <a:cs typeface="Times New Roman" panose="02020603050405020304" pitchFamily="18" charset="0"/>
              </a:rPr>
              <a:t>91. </a:t>
            </a:r>
            <a:r>
              <a:rPr lang="ru-RU" sz="2000" dirty="0" err="1">
                <a:cs typeface="Times New Roman" panose="02020603050405020304" pitchFamily="18" charset="0"/>
              </a:rPr>
              <a:t>Конвенцияның</a:t>
            </a:r>
            <a:r>
              <a:rPr lang="ru-RU" sz="2000" dirty="0">
                <a:cs typeface="Times New Roman" panose="02020603050405020304" pitchFamily="18" charset="0"/>
              </a:rPr>
              <a:t> 4-бабының 2-тармағының </a:t>
            </a:r>
            <a:r>
              <a:rPr lang="ru-RU" sz="2000" dirty="0" err="1">
                <a:cs typeface="Times New Roman" panose="02020603050405020304" pitchFamily="18" charset="0"/>
              </a:rPr>
              <a:t>мағынасында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cs typeface="Times New Roman" panose="02020603050405020304" pitchFamily="18" charset="0"/>
              </a:rPr>
              <a:t>«е</a:t>
            </a:r>
            <a:r>
              <a:rPr lang="kk-KZ" sz="2000" dirty="0" smtClean="0">
                <a:cs typeface="Times New Roman" panose="02020603050405020304" pitchFamily="18" charset="0"/>
              </a:rPr>
              <a:t>ңбек</a:t>
            </a:r>
            <a:r>
              <a:rPr lang="ru-RU" sz="2000" dirty="0" smtClean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ұғымын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түсіндіру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cs typeface="Times New Roman" panose="02020603050405020304" pitchFamily="18" charset="0"/>
              </a:rPr>
              <a:t> Сот «</a:t>
            </a:r>
            <a:r>
              <a:rPr lang="ru-RU" sz="2000" dirty="0" err="1">
                <a:cs typeface="Times New Roman" panose="02020603050405020304" pitchFamily="18" charset="0"/>
              </a:rPr>
              <a:t>жазалау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қаупі</a:t>
            </a:r>
            <a:r>
              <a:rPr lang="ru-RU" sz="2000" dirty="0"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cs typeface="Times New Roman" panose="02020603050405020304" pitchFamily="18" charset="0"/>
              </a:rPr>
              <a:t>адамнан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талап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етілетін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кез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келген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жұмыс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cs typeface="Times New Roman" panose="02020603050405020304" pitchFamily="18" charset="0"/>
              </a:rPr>
              <a:t>мәжбүрлі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мәжбүрлі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еңбек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табылмайтынын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атап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cs typeface="Times New Roman" panose="02020603050405020304" pitchFamily="18" charset="0"/>
              </a:rPr>
              <a:t>өтеді</a:t>
            </a:r>
            <a:r>
              <a:rPr lang="ru-RU" sz="2000" dirty="0"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cs typeface="Times New Roman" panose="02020603050405020304" pitchFamily="18" charset="0"/>
              </a:rPr>
              <a:t>Қарастырылып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отырған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қызметтің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сипаты</a:t>
            </a:r>
            <a:r>
              <a:rPr lang="ru-RU" sz="2000" dirty="0"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cs typeface="Times New Roman" panose="02020603050405020304" pitchFamily="18" charset="0"/>
              </a:rPr>
              <a:t>көлемін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ескеру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cs typeface="Times New Roman" panose="02020603050405020304" pitchFamily="18" charset="0"/>
              </a:rPr>
              <a:t>Бұл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мән-жайлар</a:t>
            </a:r>
            <a:r>
              <a:rPr lang="ru-RU" sz="2000" dirty="0"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cs typeface="Times New Roman" panose="02020603050405020304" pitchFamily="18" charset="0"/>
              </a:rPr>
              <a:t>мәжбүрлі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еңбекті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отбасылық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көмек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бірге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тұру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жұмыстан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ажыратуға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мүмкіндік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береді</a:t>
            </a:r>
            <a:r>
              <a:rPr 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cs typeface="Times New Roman" panose="02020603050405020304" pitchFamily="18" charset="0"/>
              </a:rPr>
              <a:t>Осыған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байланысты</a:t>
            </a:r>
            <a:r>
              <a:rPr lang="ru-RU" sz="2000" dirty="0">
                <a:cs typeface="Times New Roman" panose="02020603050405020304" pitchFamily="18" charset="0"/>
              </a:rPr>
              <a:t>, сот интерн-</a:t>
            </a:r>
            <a:r>
              <a:rPr lang="ru-RU" sz="2000" dirty="0" err="1">
                <a:cs typeface="Times New Roman" panose="02020603050405020304" pitchFamily="18" charset="0"/>
              </a:rPr>
              <a:t>адвокаттың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тағайындалған</a:t>
            </a:r>
            <a:r>
              <a:rPr lang="ru-RU" sz="2000" dirty="0">
                <a:cs typeface="Times New Roman" panose="02020603050405020304" pitchFamily="18" charset="0"/>
              </a:rPr>
              <a:t> адвокат </a:t>
            </a:r>
            <a:r>
              <a:rPr lang="ru-RU" sz="2000" dirty="0" err="1">
                <a:cs typeface="Times New Roman" panose="02020603050405020304" pitchFamily="18" charset="0"/>
              </a:rPr>
              <a:t>ретінде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клиенттерді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қорғау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болған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ақысыз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мәжбүрлі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еңбекке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тартылуын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анықтауда</a:t>
            </a:r>
            <a:r>
              <a:rPr lang="ru-RU" sz="2000" dirty="0"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cs typeface="Times New Roman" panose="02020603050405020304" pitchFamily="18" charset="0"/>
              </a:rPr>
              <a:t>пропорционалды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ауыртпалық</a:t>
            </a:r>
            <a:r>
              <a:rPr lang="ru-RU" sz="2000" dirty="0"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cs typeface="Times New Roman" panose="02020603050405020304" pitchFamily="18" charset="0"/>
              </a:rPr>
              <a:t>тұжырымдамасына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сүйенді</a:t>
            </a:r>
            <a:r>
              <a:rPr lang="ru-RU" sz="2000" dirty="0"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76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84109C-2839-44D0-BE11-18291138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Khan v. France (ECtHR): </a:t>
            </a:r>
            <a:r>
              <a:rPr lang="ru-RU" b="1" dirty="0" err="1"/>
              <a:t>қабылдау</a:t>
            </a:r>
            <a:r>
              <a:rPr lang="ru-RU" b="1" dirty="0"/>
              <a:t> </a:t>
            </a:r>
            <a:r>
              <a:rPr lang="ru-RU" b="1" dirty="0" err="1"/>
              <a:t>шарттары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211E29C-C0E1-4EEB-A506-17CA83E2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0" i="0" u="none" strike="noStrike" baseline="0" dirty="0">
                <a:cs typeface="Times New Roman" panose="02020603050405020304" pitchFamily="18" charset="0"/>
              </a:rPr>
              <a:t>73. </a:t>
            </a:r>
            <a:r>
              <a:rPr lang="ru-RU" sz="2000" dirty="0" smtClean="0">
                <a:cs typeface="Times New Roman" panose="02020603050405020304" pitchFamily="18" charset="0"/>
              </a:rPr>
              <a:t>3-бапта </a:t>
            </a:r>
            <a:r>
              <a:rPr lang="ru-RU" sz="2000" dirty="0" err="1" smtClean="0">
                <a:cs typeface="Times New Roman" panose="02020603050405020304" pitchFamily="18" charset="0"/>
              </a:rPr>
              <a:t>бекітілген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cs typeface="Times New Roman" panose="02020603050405020304" pitchFamily="18" charset="0"/>
              </a:rPr>
              <a:t>құқықтар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мен </a:t>
            </a:r>
            <a:r>
              <a:rPr lang="ru-RU" sz="2000" dirty="0" err="1">
                <a:cs typeface="Times New Roman" panose="02020603050405020304" pitchFamily="18" charset="0"/>
              </a:rPr>
              <a:t>бостандықтарды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өз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юрисдикциясындағы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әрбір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адамға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міндеті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мемлекеттерден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юрисдикциясындағы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азаптауларға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адамгершілікке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жатпайтын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қадір-қасиетін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қорлайтын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әрекеттерге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ұшырамауын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шаралар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қабылдауды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талап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етеді</a:t>
            </a:r>
            <a:r>
              <a:rPr lang="ru-RU" sz="2000" dirty="0"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cs typeface="Times New Roman" panose="02020603050405020304" pitchFamily="18" charset="0"/>
              </a:rPr>
              <a:t>Бұл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мақалалар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әсіресе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балалар</a:t>
            </a:r>
            <a:r>
              <a:rPr lang="ru-RU" sz="2000" dirty="0"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cs typeface="Times New Roman" panose="02020603050405020304" pitchFamily="18" charset="0"/>
              </a:rPr>
              <a:t>қоғамның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cs typeface="Times New Roman" panose="02020603050405020304" pitchFamily="18" charset="0"/>
              </a:rPr>
              <a:t>осал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мүшелерін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тиімді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қорғауды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етуі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ішінде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билік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органдары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білетін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білуге</a:t>
            </a:r>
            <a:r>
              <a:rPr lang="ru-RU" sz="2000" dirty="0">
                <a:cs typeface="Times New Roman" panose="02020603050405020304" pitchFamily="18" charset="0"/>
              </a:rPr>
              <a:t> ​​</a:t>
            </a:r>
            <a:r>
              <a:rPr lang="ru-RU" sz="2000" dirty="0" err="1">
                <a:cs typeface="Times New Roman" panose="02020603050405020304" pitchFamily="18" charset="0"/>
              </a:rPr>
              <a:t>тиіс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қатыгездіктің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алдын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алу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ақылға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қонымды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cs typeface="Times New Roman" panose="02020603050405020304" pitchFamily="18" charset="0"/>
              </a:rPr>
              <a:t>шаралар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етуі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керек</a:t>
            </a:r>
            <a:r>
              <a:rPr lang="ru-RU" sz="2000" dirty="0" smtClean="0"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sz="2000" b="0" i="0" u="none" strike="noStrike" baseline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0" i="0" u="none" strike="noStrike" baseline="0" dirty="0">
                <a:cs typeface="Times New Roman" panose="02020603050405020304" pitchFamily="18" charset="0"/>
              </a:rPr>
              <a:t>74. </a:t>
            </a:r>
            <a:r>
              <a:rPr lang="ru-RU" sz="2000" dirty="0" err="1">
                <a:cs typeface="Times New Roman" panose="02020603050405020304" pitchFamily="18" charset="0"/>
              </a:rPr>
              <a:t>Шетелдік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кәмелетке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толмағандарға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қатысты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істерде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өте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осалдығы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шешуші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табылады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заңсыз</a:t>
            </a:r>
            <a:r>
              <a:rPr lang="ru-RU" sz="2000" dirty="0">
                <a:cs typeface="Times New Roman" panose="02020603050405020304" pitchFamily="18" charset="0"/>
              </a:rPr>
              <a:t> мигрант </a:t>
            </a:r>
            <a:r>
              <a:rPr lang="ru-RU" sz="2000" dirty="0" err="1">
                <a:cs typeface="Times New Roman" panose="02020603050405020304" pitchFamily="18" charset="0"/>
              </a:rPr>
              <a:t>мәртебесіне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қатысты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ойлардан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басым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cs typeface="Times New Roman" panose="02020603050405020304" pitchFamily="18" charset="0"/>
              </a:rPr>
              <a:t>болады</a:t>
            </a:r>
            <a:r>
              <a:rPr lang="en-GB" sz="2000" b="0" i="0" u="none" strike="noStrike" baseline="0" dirty="0" smtClean="0">
                <a:cs typeface="Times New Roman" panose="02020603050405020304" pitchFamily="18" charset="0"/>
              </a:rPr>
              <a:t>…</a:t>
            </a:r>
            <a:endParaRPr lang="en-GB" sz="2000" b="0" i="0" u="none" strike="noStrike" baseline="0" dirty="0"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GB" sz="2000" b="0" i="0" u="none" strike="noStrike" baseline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0" i="0" u="none" strike="noStrike" baseline="0" dirty="0">
                <a:cs typeface="Times New Roman" panose="02020603050405020304" pitchFamily="18" charset="0"/>
              </a:rPr>
              <a:t>93. </a:t>
            </a:r>
            <a:r>
              <a:rPr lang="ru-RU" sz="2000" dirty="0" err="1">
                <a:cs typeface="Times New Roman" panose="02020603050405020304" pitchFamily="18" charset="0"/>
              </a:rPr>
              <a:t>Осылайша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өтініш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беруші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қауіпсіздік</a:t>
            </a:r>
            <a:r>
              <a:rPr lang="ru-RU" sz="2000" dirty="0"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cs typeface="Times New Roman" panose="02020603050405020304" pitchFamily="18" charset="0"/>
              </a:rPr>
              <a:t>баспана</a:t>
            </a:r>
            <a:r>
              <a:rPr lang="ru-RU" sz="2000" dirty="0">
                <a:cs typeface="Times New Roman" panose="02020603050405020304" pitchFamily="18" charset="0"/>
              </a:rPr>
              <a:t>, гигиена </a:t>
            </a:r>
            <a:r>
              <a:rPr lang="ru-RU" sz="2000" dirty="0" err="1"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азық-түлік</a:t>
            </a:r>
            <a:r>
              <a:rPr lang="ru-RU" sz="2000" dirty="0"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cs typeface="Times New Roman" panose="02020603050405020304" pitchFamily="18" charset="0"/>
              </a:rPr>
              <a:t>күтімге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қол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жеткізу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тұрғысынан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cs typeface="Times New Roman" panose="02020603050405020304" pitchFamily="18" charset="0"/>
              </a:rPr>
              <a:t> бала </a:t>
            </a:r>
            <a:r>
              <a:rPr lang="ru-RU" sz="2000" dirty="0" err="1">
                <a:cs typeface="Times New Roman" panose="02020603050405020304" pitchFamily="18" charset="0"/>
              </a:rPr>
              <a:t>мәртебесіне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мүлдем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келмейтін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қараңғы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жерде</a:t>
            </a: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cs typeface="Times New Roman" panose="02020603050405020304" pitchFamily="18" charset="0"/>
              </a:rPr>
              <a:t> ай </a:t>
            </a:r>
            <a:r>
              <a:rPr lang="ru-RU" sz="2000" dirty="0" err="1">
                <a:cs typeface="Times New Roman" panose="02020603050405020304" pitchFamily="18" charset="0"/>
              </a:rPr>
              <a:t>өткізді</a:t>
            </a:r>
            <a:r>
              <a:rPr lang="ru-RU" sz="2000" dirty="0" smtClean="0">
                <a:cs typeface="Times New Roman" panose="02020603050405020304" pitchFamily="18" charset="0"/>
              </a:rPr>
              <a:t>.</a:t>
            </a:r>
            <a:endParaRPr lang="en-GB" sz="2000" b="0" i="0" u="none" strike="noStrike" baseline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07BDC58-AB19-495E-875E-CD391ADB9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Аумақтар 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9040562-6AB0-4E17-B092-710B78F4C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Істер</a:t>
            </a:r>
            <a:r>
              <a:rPr lang="ru-RU" dirty="0"/>
              <a:t> БҰҰ-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 smtClean="0"/>
              <a:t>шарттық</a:t>
            </a:r>
            <a:r>
              <a:rPr lang="ru-RU" dirty="0" smtClean="0"/>
              <a:t> </a:t>
            </a:r>
            <a:r>
              <a:rPr lang="ru-RU" dirty="0" err="1"/>
              <a:t>органдарынан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Еуропалық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органдардан</a:t>
            </a:r>
            <a:r>
              <a:rPr lang="ru-RU" dirty="0"/>
              <a:t> </a:t>
            </a:r>
            <a:r>
              <a:rPr lang="ru-RU" dirty="0" err="1"/>
              <a:t>алынады</a:t>
            </a:r>
            <a:endParaRPr lang="fr-CH" dirty="0"/>
          </a:p>
          <a:p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аясы</a:t>
            </a:r>
            <a:r>
              <a:rPr lang="ru-RU" dirty="0"/>
              <a:t>: </a:t>
            </a:r>
            <a:r>
              <a:rPr lang="kk-KZ" dirty="0" smtClean="0"/>
              <a:t>ЭӘМҚ</a:t>
            </a:r>
            <a:r>
              <a:rPr lang="fr-CH" dirty="0" smtClean="0"/>
              <a:t>, </a:t>
            </a:r>
            <a:r>
              <a:rPr lang="ru-RU" dirty="0" err="1"/>
              <a:t>әйелдер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мигранттарға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істерді</a:t>
            </a:r>
            <a:r>
              <a:rPr lang="ru-RU" dirty="0"/>
              <a:t> </a:t>
            </a:r>
            <a:r>
              <a:rPr lang="ru-RU" dirty="0" err="1"/>
              <a:t>қозғаудағы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негіздемелермен</a:t>
            </a:r>
            <a:r>
              <a:rPr lang="ru-RU" dirty="0"/>
              <a:t> </a:t>
            </a:r>
            <a:r>
              <a:rPr lang="ru-RU" dirty="0" err="1"/>
              <a:t>танысу</a:t>
            </a:r>
            <a:endParaRPr lang="fr-CH" dirty="0"/>
          </a:p>
          <a:p>
            <a:r>
              <a:rPr lang="ru-RU" dirty="0" err="1"/>
              <a:t>Еске</a:t>
            </a:r>
            <a:r>
              <a:rPr lang="ru-RU" dirty="0"/>
              <a:t> сала </a:t>
            </a:r>
            <a:r>
              <a:rPr lang="ru-RU" dirty="0" err="1"/>
              <a:t>кетейік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 тек 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комитетке</a:t>
            </a:r>
            <a:r>
              <a:rPr lang="ru-RU" dirty="0"/>
              <a:t>, </a:t>
            </a:r>
            <a:r>
              <a:rPr lang="ru-RU" dirty="0" err="1"/>
              <a:t>азаптауға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комитетке</a:t>
            </a:r>
            <a:r>
              <a:rPr lang="ru-RU" dirty="0"/>
              <a:t>, </a:t>
            </a:r>
            <a:r>
              <a:rPr lang="kk-KZ" dirty="0" smtClean="0"/>
              <a:t>әйелдер құқықтары жөніндегі комитетке</a:t>
            </a:r>
            <a:r>
              <a:rPr lang="fr-CH" dirty="0" smtClean="0"/>
              <a:t>, </a:t>
            </a:r>
            <a:r>
              <a:rPr lang="kk-KZ" dirty="0" smtClean="0"/>
              <a:t>нәсілдік дискриминациялауға қарсы комитетке</a:t>
            </a:r>
            <a:r>
              <a:rPr lang="ru-RU" dirty="0" smtClean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:</a:t>
            </a:r>
            <a:endParaRPr lang="fr-CH" dirty="0"/>
          </a:p>
          <a:p>
            <a:pPr lvl="1"/>
            <a:r>
              <a:rPr lang="kk-KZ" dirty="0" smtClean="0"/>
              <a:t>ЭӘМҚ бойынша</a:t>
            </a:r>
            <a:r>
              <a:rPr lang="fr-CH" dirty="0" smtClean="0"/>
              <a:t> </a:t>
            </a:r>
            <a:r>
              <a:rPr lang="ru-RU" dirty="0" err="1" smtClean="0"/>
              <a:t>істер</a:t>
            </a:r>
            <a:r>
              <a:rPr lang="ru-RU" dirty="0" smtClean="0"/>
              <a:t> </a:t>
            </a:r>
            <a:r>
              <a:rPr lang="kk-KZ" dirty="0" smtClean="0"/>
              <a:t>Әйелдер </a:t>
            </a:r>
            <a:r>
              <a:rPr lang="kk-KZ" dirty="0"/>
              <a:t>құқықтары жөніндегі </a:t>
            </a:r>
            <a:r>
              <a:rPr lang="kk-KZ" dirty="0" smtClean="0"/>
              <a:t>комитетпен</a:t>
            </a:r>
            <a:r>
              <a:rPr lang="fr-CH" dirty="0" smtClean="0"/>
              <a:t> </a:t>
            </a:r>
            <a:r>
              <a:rPr lang="fr-CH" dirty="0"/>
              <a:t>(</a:t>
            </a:r>
            <a:r>
              <a:rPr lang="ru-RU" dirty="0" err="1"/>
              <a:t>мигранттар</a:t>
            </a:r>
            <a:r>
              <a:rPr lang="ru-RU" dirty="0"/>
              <a:t> </a:t>
            </a:r>
            <a:r>
              <a:rPr lang="ru-RU" dirty="0" err="1"/>
              <a:t>әйелдері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 smtClean="0"/>
              <a:t>құқықтар</a:t>
            </a:r>
            <a:r>
              <a:rPr lang="ru-RU" dirty="0" smtClean="0"/>
              <a:t> </a:t>
            </a:r>
            <a:r>
              <a:rPr lang="kk-KZ" dirty="0" smtClean="0"/>
              <a:t>негізінде</a:t>
            </a:r>
            <a:r>
              <a:rPr lang="fr-CH" dirty="0" smtClean="0"/>
              <a:t> </a:t>
            </a:r>
            <a:r>
              <a:rPr lang="ru-RU" dirty="0" err="1" smtClean="0"/>
              <a:t>түсіндірме</a:t>
            </a:r>
            <a:r>
              <a:rPr lang="ru-RU" dirty="0" smtClean="0"/>
              <a:t> беру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қарастырылуы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endParaRPr lang="fr-CH" dirty="0"/>
          </a:p>
          <a:p>
            <a:pPr lvl="1"/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істері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 smtClean="0"/>
              <a:t>құқықтар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Пакті</a:t>
            </a:r>
            <a:r>
              <a:rPr lang="ru-RU" dirty="0" smtClean="0"/>
              <a:t> </a:t>
            </a:r>
            <a:r>
              <a:rPr lang="ru-RU" dirty="0" err="1" smtClean="0"/>
              <a:t>аясында</a:t>
            </a:r>
            <a:r>
              <a:rPr lang="fr-CH" dirty="0" smtClean="0"/>
              <a:t> </a:t>
            </a:r>
            <a:r>
              <a:rPr lang="fr-CH" dirty="0"/>
              <a:t>(24-</a:t>
            </a:r>
            <a:r>
              <a:rPr lang="ru-RU" dirty="0" err="1"/>
              <a:t>бап</a:t>
            </a:r>
            <a:r>
              <a:rPr lang="ru-RU" dirty="0"/>
              <a:t>), </a:t>
            </a:r>
            <a:r>
              <a:rPr lang="kk-KZ" dirty="0"/>
              <a:t>Әйелдер құқықтары жөніндегі </a:t>
            </a:r>
            <a:r>
              <a:rPr lang="kk-KZ" dirty="0" smtClean="0"/>
              <a:t>комитет аясында</a:t>
            </a:r>
            <a:r>
              <a:rPr lang="fr-CH" dirty="0" smtClean="0"/>
              <a:t> </a:t>
            </a:r>
            <a:r>
              <a:rPr lang="fr-CH" dirty="0"/>
              <a:t>(</a:t>
            </a:r>
            <a:r>
              <a:rPr lang="ru-RU" dirty="0" err="1"/>
              <a:t>қыздар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 smtClean="0"/>
              <a:t>құқықтарға</a:t>
            </a:r>
            <a:r>
              <a:rPr lang="ru-RU" dirty="0" smtClean="0"/>
              <a:t> </a:t>
            </a:r>
            <a:r>
              <a:rPr lang="ru-RU" dirty="0" err="1" smtClean="0"/>
              <a:t>түсіндіме</a:t>
            </a:r>
            <a:r>
              <a:rPr lang="ru-RU" dirty="0" smtClean="0"/>
              <a:t> беру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жүргізілуі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65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FE4CB0-72D6-4D30-8570-CD64B50C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J.A.B. v. Spain (CRC): </a:t>
            </a:r>
            <a:r>
              <a:rPr lang="ru-RU" b="1" dirty="0" err="1"/>
              <a:t>денсаулығы</a:t>
            </a:r>
            <a:r>
              <a:rPr lang="ru-RU" b="1" dirty="0"/>
              <a:t> мен </a:t>
            </a:r>
            <a:r>
              <a:rPr lang="ru-RU" b="1" dirty="0" err="1"/>
              <a:t>жасын</a:t>
            </a:r>
            <a:r>
              <a:rPr lang="ru-RU" b="1" dirty="0"/>
              <a:t> </a:t>
            </a:r>
            <a:r>
              <a:rPr lang="ru-RU" b="1" dirty="0" err="1"/>
              <a:t>бағалау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64B6108-0FEF-47AB-A395-554C239CD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effectLst/>
                <a:ea typeface="SimSun" panose="02010600030101010101" pitchFamily="2" charset="-122"/>
              </a:rPr>
              <a:t>13.2	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Комитеттің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алдында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тұрған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мәселе</a:t>
            </a:r>
            <a:r>
              <a:rPr lang="ru-RU" dirty="0" smtClean="0">
                <a:ea typeface="SimSun" panose="02010600030101010101" pitchFamily="2" charset="-122"/>
              </a:rPr>
              <a:t>, </a:t>
            </a:r>
            <a:r>
              <a:rPr lang="ru-RU" dirty="0">
                <a:ea typeface="SimSun" panose="02010600030101010101" pitchFamily="2" charset="-122"/>
              </a:rPr>
              <a:t>осы </a:t>
            </a:r>
            <a:r>
              <a:rPr lang="ru-RU" dirty="0" err="1">
                <a:ea typeface="SimSun" panose="02010600030101010101" pitchFamily="2" charset="-122"/>
              </a:rPr>
              <a:t>істің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мән-жайлары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шеңберінде</a:t>
            </a:r>
            <a:r>
              <a:rPr lang="ru-RU" dirty="0" smtClean="0">
                <a:ea typeface="SimSun" panose="02010600030101010101" pitchFamily="2" charset="-122"/>
              </a:rPr>
              <a:t>, </a:t>
            </a:r>
            <a:r>
              <a:rPr lang="ru-RU" dirty="0" err="1" smtClean="0">
                <a:ea typeface="SimSun" panose="02010600030101010101" pitchFamily="2" charset="-122"/>
              </a:rPr>
              <a:t>автордың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жасын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анықтау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процедурасы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оның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Конвенциямен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қорғалатын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құқықтарын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бұзды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ма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деген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сұрақ</a:t>
            </a:r>
            <a:r>
              <a:rPr lang="ru-RU" dirty="0">
                <a:ea typeface="SimSun" panose="02010600030101010101" pitchFamily="2" charset="-122"/>
              </a:rPr>
              <a:t>. </a:t>
            </a:r>
            <a:r>
              <a:rPr lang="ru-RU" dirty="0" err="1">
                <a:ea typeface="SimSun" panose="02010600030101010101" pitchFamily="2" charset="-122"/>
              </a:rPr>
              <a:t>Атап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айтқанда</a:t>
            </a:r>
            <a:r>
              <a:rPr lang="ru-RU" dirty="0">
                <a:ea typeface="SimSun" panose="02010600030101010101" pitchFamily="2" charset="-122"/>
              </a:rPr>
              <a:t>, автор </a:t>
            </a:r>
            <a:r>
              <a:rPr lang="ru-RU" dirty="0" err="1">
                <a:ea typeface="SimSun" panose="02010600030101010101" pitchFamily="2" charset="-122"/>
              </a:rPr>
              <a:t>былай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дейді</a:t>
            </a:r>
            <a:r>
              <a:rPr lang="ru-RU" dirty="0" smtClean="0">
                <a:ea typeface="SimSun" panose="02010600030101010101" pitchFamily="2" charset="-122"/>
              </a:rPr>
              <a:t>:</a:t>
            </a:r>
            <a:endParaRPr lang="en-GB" dirty="0">
              <a:effectLst/>
              <a:ea typeface="SimSun" panose="02010600030101010101" pitchFamily="2" charset="-122"/>
            </a:endParaRPr>
          </a:p>
          <a:p>
            <a:r>
              <a:rPr lang="ru-RU" dirty="0" err="1">
                <a:ea typeface="SimSun" panose="02010600030101010101" pitchFamily="2" charset="-122"/>
              </a:rPr>
              <a:t>ол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кемсітушілік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құрбаны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болды</a:t>
            </a:r>
            <a:r>
              <a:rPr lang="ru-RU" dirty="0">
                <a:ea typeface="SimSun" panose="02010600030101010101" pitchFamily="2" charset="-122"/>
              </a:rPr>
              <a:t>, </a:t>
            </a:r>
            <a:r>
              <a:rPr lang="ru-RU" dirty="0" err="1">
                <a:ea typeface="SimSun" panose="02010600030101010101" pitchFamily="2" charset="-122"/>
              </a:rPr>
              <a:t>себебі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оның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шыққан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елінің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билік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органдары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берген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ресми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құжаттардың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түпнұсқалары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есепке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алынбаған</a:t>
            </a:r>
            <a:r>
              <a:rPr lang="en-GB" dirty="0" smtClean="0">
                <a:effectLst/>
                <a:ea typeface="SimSun" panose="02010600030101010101" pitchFamily="2" charset="-122"/>
              </a:rPr>
              <a:t>; </a:t>
            </a:r>
            <a:endParaRPr lang="en-GB" dirty="0">
              <a:effectLst/>
              <a:ea typeface="SimSun" panose="02010600030101010101" pitchFamily="2" charset="-122"/>
            </a:endParaRPr>
          </a:p>
          <a:p>
            <a:r>
              <a:rPr lang="ru-RU" dirty="0" err="1">
                <a:ea typeface="SimSun" panose="02010600030101010101" pitchFamily="2" charset="-122"/>
              </a:rPr>
              <a:t>жасты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анықтау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рәсімінің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кез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келген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сатысында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баланың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жоғары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мүдделері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ескерілмеген</a:t>
            </a:r>
            <a:r>
              <a:rPr lang="en-GB" dirty="0" smtClean="0">
                <a:effectLst/>
                <a:ea typeface="SimSun" panose="02010600030101010101" pitchFamily="2" charset="-122"/>
              </a:rPr>
              <a:t>; </a:t>
            </a:r>
            <a:endParaRPr lang="en-GB" dirty="0">
              <a:effectLst/>
              <a:ea typeface="SimSun" panose="02010600030101010101" pitchFamily="2" charset="-122"/>
            </a:endParaRPr>
          </a:p>
          <a:p>
            <a:r>
              <a:rPr lang="ru-RU" dirty="0" err="1">
                <a:ea typeface="SimSun" panose="02010600030101010101" pitchFamily="2" charset="-122"/>
              </a:rPr>
              <a:t>оның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тыңдалу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құқығы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бұзылды</a:t>
            </a:r>
            <a:r>
              <a:rPr lang="en-GB" dirty="0" smtClean="0">
                <a:effectLst/>
                <a:ea typeface="SimSun" panose="02010600030101010101" pitchFamily="2" charset="-122"/>
              </a:rPr>
              <a:t>; </a:t>
            </a:r>
            <a:endParaRPr lang="en-GB" dirty="0">
              <a:effectLst/>
              <a:ea typeface="SimSun" panose="02010600030101010101" pitchFamily="2" charset="-122"/>
            </a:endParaRPr>
          </a:p>
          <a:p>
            <a:r>
              <a:rPr lang="ru-RU" dirty="0" err="1">
                <a:ea typeface="SimSun" panose="02010600030101010101" pitchFamily="2" charset="-122"/>
              </a:rPr>
              <a:t>оның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жеке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басын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анықтау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құқығы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бұзылды</a:t>
            </a:r>
            <a:r>
              <a:rPr lang="en-GB" dirty="0" smtClean="0">
                <a:effectLst/>
                <a:ea typeface="SimSun" panose="02010600030101010101" pitchFamily="2" charset="-122"/>
              </a:rPr>
              <a:t>; </a:t>
            </a:r>
            <a:endParaRPr lang="en-GB" dirty="0">
              <a:effectLst/>
              <a:ea typeface="SimSun" panose="02010600030101010101" pitchFamily="2" charset="-122"/>
            </a:endParaRPr>
          </a:p>
          <a:p>
            <a:r>
              <a:rPr lang="ru-RU" dirty="0" err="1">
                <a:ea typeface="SimSun" panose="02010600030101010101" pitchFamily="2" charset="-122"/>
              </a:rPr>
              <a:t>және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оған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қажетті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емдеуді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жүргізу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мүмкін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емес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болды</a:t>
            </a:r>
            <a:r>
              <a:rPr lang="ru-RU" dirty="0" smtClean="0">
                <a:ea typeface="SimSun" panose="02010600030101010101" pitchFamily="2" charset="-122"/>
              </a:rPr>
              <a:t>, </a:t>
            </a:r>
            <a:r>
              <a:rPr lang="ru-RU" dirty="0" err="1">
                <a:ea typeface="SimSun" panose="02010600030101010101" pitchFamily="2" charset="-122"/>
              </a:rPr>
              <a:t>себебі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ол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қорғау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жүйесінен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шығарылған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болатын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және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заңды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>
                <a:ea typeface="SimSun" panose="02010600030101010101" pitchFamily="2" charset="-122"/>
              </a:rPr>
              <a:t>өкілі</a:t>
            </a:r>
            <a:r>
              <a:rPr lang="ru-RU" dirty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болған</a:t>
            </a:r>
            <a:r>
              <a:rPr lang="ru-RU" dirty="0" smtClean="0">
                <a:ea typeface="SimSun" panose="02010600030101010101" pitchFamily="2" charset="-122"/>
              </a:rPr>
              <a:t> </a:t>
            </a:r>
            <a:r>
              <a:rPr lang="ru-RU" dirty="0" err="1" smtClean="0">
                <a:ea typeface="SimSun" panose="02010600030101010101" pitchFamily="2" charset="-122"/>
              </a:rPr>
              <a:t>жоқ</a:t>
            </a:r>
            <a:r>
              <a:rPr lang="en-GB" dirty="0" smtClean="0">
                <a:effectLst/>
                <a:ea typeface="SimSun" panose="02010600030101010101" pitchFamily="2" charset="-122"/>
              </a:rPr>
              <a:t>.</a:t>
            </a:r>
            <a:endParaRPr lang="en-GB" dirty="0"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111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FB8FB4B-13FC-499D-8817-A5F11C8A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J.A.B. v. Spain (CRC): </a:t>
            </a:r>
            <a:r>
              <a:rPr lang="ru-RU" b="1" dirty="0" err="1" smtClean="0"/>
              <a:t>жасын</a:t>
            </a:r>
            <a:r>
              <a:rPr lang="ru-RU" b="1" dirty="0" smtClean="0"/>
              <a:t> </a:t>
            </a:r>
            <a:r>
              <a:rPr lang="ru-RU" b="1" dirty="0" err="1"/>
              <a:t>бағалау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C54DB2B-2BC5-4AC2-92B2-D94112BC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52081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13.5 </a:t>
            </a:r>
            <a:r>
              <a:rPr lang="ru-RU" sz="2200" dirty="0" err="1">
                <a:ea typeface="Times New Roman" panose="02020603050405020304" pitchFamily="18" charset="0"/>
              </a:rPr>
              <a:t>Бұл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жағдайда</a:t>
            </a:r>
            <a:r>
              <a:rPr lang="ru-RU" sz="2200" dirty="0" smtClean="0">
                <a:ea typeface="Times New Roman" panose="02020603050405020304" pitchFamily="18" charset="0"/>
              </a:rPr>
              <a:t>, </a:t>
            </a:r>
            <a:r>
              <a:rPr lang="ru-RU" sz="2200" dirty="0">
                <a:ea typeface="Times New Roman" panose="02020603050405020304" pitchFamily="18" charset="0"/>
              </a:rPr>
              <a:t>Комитет </a:t>
            </a:r>
            <a:r>
              <a:rPr lang="ru-RU" sz="2200" dirty="0" err="1" smtClean="0">
                <a:ea typeface="Times New Roman" panose="02020603050405020304" pitchFamily="18" charset="0"/>
              </a:rPr>
              <a:t>пайымдауынша</a:t>
            </a:r>
            <a:r>
              <a:rPr lang="ru-RU" sz="2200" dirty="0" smtClean="0">
                <a:ea typeface="Times New Roman" panose="02020603050405020304" pitchFamily="18" charset="0"/>
              </a:rPr>
              <a:t>: </a:t>
            </a:r>
            <a:r>
              <a:rPr lang="ru-RU" sz="2200" dirty="0">
                <a:ea typeface="Times New Roman" panose="02020603050405020304" pitchFamily="18" charset="0"/>
              </a:rPr>
              <a:t>(а) </a:t>
            </a:r>
            <a:r>
              <a:rPr lang="ru-RU" sz="2200" dirty="0" err="1">
                <a:ea typeface="Times New Roman" panose="02020603050405020304" pitchFamily="18" charset="0"/>
              </a:rPr>
              <a:t>жасты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анықтау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процедурасы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кезінде</a:t>
            </a:r>
            <a:r>
              <a:rPr lang="ru-RU" sz="2200" dirty="0">
                <a:ea typeface="Times New Roman" panose="02020603050405020304" pitchFamily="18" charset="0"/>
              </a:rPr>
              <a:t> автор </a:t>
            </a:r>
            <a:r>
              <a:rPr lang="ru-RU" sz="2200" dirty="0" err="1">
                <a:ea typeface="Times New Roman" panose="02020603050405020304" pitchFamily="18" charset="0"/>
              </a:rPr>
              <a:t>ұсынған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жеке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басын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куәландыратын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ресми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құжаттардың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түпнұсқалары</a:t>
            </a:r>
            <a:r>
              <a:rPr lang="ru-RU" sz="2200" dirty="0">
                <a:ea typeface="Times New Roman" panose="02020603050405020304" pitchFamily="18" charset="0"/>
              </a:rPr>
              <a:t>, </a:t>
            </a:r>
            <a:r>
              <a:rPr lang="ru-RU" sz="2200" dirty="0" err="1" smtClean="0">
                <a:ea typeface="Times New Roman" panose="02020603050405020304" pitchFamily="18" charset="0"/>
              </a:rPr>
              <a:t>яғни</a:t>
            </a:r>
            <a:r>
              <a:rPr lang="ru-RU" sz="2200" dirty="0" smtClean="0">
                <a:ea typeface="Times New Roman" panose="02020603050405020304" pitchFamily="18" charset="0"/>
              </a:rPr>
              <a:t>, </a:t>
            </a:r>
            <a:r>
              <a:rPr lang="ru-RU" sz="2200" dirty="0" err="1" smtClean="0">
                <a:ea typeface="Times New Roman" panose="02020603050405020304" pitchFamily="18" charset="0"/>
              </a:rPr>
              <a:t>туу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туралы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куәлігі</a:t>
            </a:r>
            <a:r>
              <a:rPr lang="ru-RU" sz="2200" dirty="0">
                <a:ea typeface="Times New Roman" panose="02020603050405020304" pitchFamily="18" charset="0"/>
              </a:rPr>
              <a:t> (</a:t>
            </a:r>
            <a:r>
              <a:rPr lang="ru-RU" sz="2200" dirty="0" err="1">
                <a:ea typeface="Times New Roman" panose="02020603050405020304" pitchFamily="18" charset="0"/>
              </a:rPr>
              <a:t>түпнұсқасы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Мадридтегі</a:t>
            </a:r>
            <a:r>
              <a:rPr lang="ru-RU" sz="2200" dirty="0">
                <a:ea typeface="Times New Roman" panose="02020603050405020304" pitchFamily="18" charset="0"/>
              </a:rPr>
              <a:t> Камерун </a:t>
            </a:r>
            <a:r>
              <a:rPr lang="ru-RU" sz="2200" dirty="0" err="1">
                <a:ea typeface="Times New Roman" panose="02020603050405020304" pitchFamily="18" charset="0"/>
              </a:rPr>
              <a:t>Елшілігінде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болған</a:t>
            </a:r>
            <a:r>
              <a:rPr lang="ru-RU" sz="2200" dirty="0" smtClean="0">
                <a:ea typeface="Times New Roman" panose="02020603050405020304" pitchFamily="18" charset="0"/>
              </a:rPr>
              <a:t>), </a:t>
            </a:r>
            <a:r>
              <a:rPr lang="ru-RU" sz="2200" dirty="0" err="1">
                <a:ea typeface="Times New Roman" panose="02020603050405020304" pitchFamily="18" charset="0"/>
              </a:rPr>
              <a:t>консулдық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жеке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куәлік</a:t>
            </a:r>
            <a:r>
              <a:rPr lang="ru-RU" sz="2200" dirty="0"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ea typeface="Times New Roman" panose="02020603050405020304" pitchFamily="18" charset="0"/>
              </a:rPr>
              <a:t>консулдық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тіркеу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туралы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куәлік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және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төлқұжатқа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өтініш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түбіртегі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жарамды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деп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есептелмеген</a:t>
            </a:r>
            <a:r>
              <a:rPr lang="ru-RU" sz="2200" dirty="0" smtClean="0">
                <a:ea typeface="Times New Roman" panose="02020603050405020304" pitchFamily="18" charset="0"/>
              </a:rPr>
              <a:t>; </a:t>
            </a:r>
            <a:r>
              <a:rPr lang="en-GB" sz="22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b</a:t>
            </a:r>
            <a:r>
              <a:rPr lang="en-GB" sz="2200" dirty="0" smtClean="0">
                <a:effectLst/>
                <a:ea typeface="Times New Roman" panose="02020603050405020304" pitchFamily="18" charset="0"/>
              </a:rPr>
              <a:t>)</a:t>
            </a:r>
            <a:r>
              <a:rPr lang="kk-KZ" sz="2200" dirty="0">
                <a:ea typeface="Times New Roman" panose="02020603050405020304" pitchFamily="18" charset="0"/>
              </a:rPr>
              <a:t> демек, қатысушы мемлекет авторды құжатсыз иммигрант ретінде қарастырып, оны медициналық тексеруден өтуін </a:t>
            </a:r>
            <a:r>
              <a:rPr lang="kk-KZ" sz="2200" dirty="0" smtClean="0">
                <a:ea typeface="Times New Roman" panose="02020603050405020304" pitchFamily="18" charset="0"/>
              </a:rPr>
              <a:t>сұрады</a:t>
            </a:r>
            <a:r>
              <a:rPr lang="en-GB" sz="2200" dirty="0" smtClean="0">
                <a:effectLst/>
                <a:ea typeface="Times New Roman" panose="02020603050405020304" pitchFamily="18" charset="0"/>
              </a:rPr>
              <a:t>; 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(c) </a:t>
            </a:r>
            <a:r>
              <a:rPr lang="ru-RU" sz="2200" dirty="0" err="1">
                <a:ea typeface="Times New Roman" panose="02020603050405020304" pitchFamily="18" charset="0"/>
              </a:rPr>
              <a:t>автордың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жеке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басын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куәландыратын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құжаттардың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түпнұсқаларының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болуына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байланысты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сынақтан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өтуден</a:t>
            </a:r>
            <a:r>
              <a:rPr lang="ru-RU" sz="2200" dirty="0">
                <a:ea typeface="Times New Roman" panose="02020603050405020304" pitchFamily="18" charset="0"/>
              </a:rPr>
              <a:t> бас </a:t>
            </a:r>
            <a:r>
              <a:rPr lang="ru-RU" sz="2200" dirty="0" err="1">
                <a:ea typeface="Times New Roman" panose="02020603050405020304" pitchFamily="18" charset="0"/>
              </a:rPr>
              <a:t>тартуы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негізінде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Кәмелетке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толмағандардың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істері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жөніндегі</a:t>
            </a:r>
            <a:r>
              <a:rPr lang="ru-RU" sz="2200" dirty="0">
                <a:ea typeface="Times New Roman" panose="02020603050405020304" pitchFamily="18" charset="0"/>
              </a:rPr>
              <a:t> прокуратура </a:t>
            </a:r>
            <a:r>
              <a:rPr lang="ru-RU" sz="2200" dirty="0" err="1">
                <a:ea typeface="Times New Roman" panose="02020603050405020304" pitchFamily="18" charset="0"/>
              </a:rPr>
              <a:t>автордың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кәмелетке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толған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екендігі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туралы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қаулы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ea typeface="Times New Roman" panose="02020603050405020304" pitchFamily="18" charset="0"/>
              </a:rPr>
              <a:t>шығарды</a:t>
            </a:r>
            <a:r>
              <a:rPr lang="en-GB" sz="2200" dirty="0" smtClean="0">
                <a:effectLst/>
                <a:ea typeface="Times New Roman" panose="02020603050405020304" pitchFamily="18" charset="0"/>
              </a:rPr>
              <a:t>; </a:t>
            </a:r>
            <a:r>
              <a:rPr lang="ru-RU" sz="2200" dirty="0" err="1">
                <a:ea typeface="Times New Roman" panose="02020603050405020304" pitchFamily="18" charset="0"/>
              </a:rPr>
              <a:t>және</a:t>
            </a:r>
            <a:r>
              <a:rPr lang="ru-RU" sz="2200" dirty="0">
                <a:ea typeface="Times New Roman" panose="02020603050405020304" pitchFamily="18" charset="0"/>
              </a:rPr>
              <a:t> (</a:t>
            </a:r>
            <a:r>
              <a:rPr lang="en-GB" sz="2200" dirty="0">
                <a:ea typeface="Times New Roman" panose="02020603050405020304" pitchFamily="18" charset="0"/>
              </a:rPr>
              <a:t>d) </a:t>
            </a:r>
            <a:r>
              <a:rPr lang="ru-RU" sz="2200" dirty="0" err="1">
                <a:ea typeface="Times New Roman" panose="02020603050405020304" pitchFamily="18" charset="0"/>
              </a:rPr>
              <a:t>жасын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анықтау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рәсімі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кезінде</a:t>
            </a:r>
            <a:r>
              <a:rPr lang="ru-RU" sz="2200" dirty="0">
                <a:ea typeface="Times New Roman" panose="02020603050405020304" pitchFamily="18" charset="0"/>
              </a:rPr>
              <a:t> автор </a:t>
            </a:r>
            <a:r>
              <a:rPr lang="ru-RU" sz="2200" dirty="0" err="1" smtClean="0">
                <a:ea typeface="Times New Roman" panose="02020603050405020304" pitchFamily="18" charset="0"/>
              </a:rPr>
              <a:t>қорғаншысының</a:t>
            </a:r>
            <a:r>
              <a:rPr lang="ru-RU" sz="2200" dirty="0" smtClean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немесе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өкілдің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көмегін</a:t>
            </a: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ea typeface="Times New Roman" panose="02020603050405020304" pitchFamily="18" charset="0"/>
              </a:rPr>
              <a:t>пайдаланбаған</a:t>
            </a:r>
            <a:r>
              <a:rPr lang="ru-RU" sz="2200" dirty="0">
                <a:ea typeface="Times New Roman" panose="02020603050405020304" pitchFamily="18" charset="0"/>
              </a:rPr>
              <a:t>.</a:t>
            </a:r>
            <a:endParaRPr lang="en-GB" sz="2200" dirty="0"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742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454CE02-25AD-4A23-B7E9-996BE987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J.A.B. v. Spain (CRC): </a:t>
            </a:r>
            <a:r>
              <a:rPr lang="ru-RU" b="1" dirty="0" err="1"/>
              <a:t>жасын</a:t>
            </a:r>
            <a:r>
              <a:rPr lang="ru-RU" b="1" dirty="0"/>
              <a:t> </a:t>
            </a:r>
            <a:r>
              <a:rPr lang="ru-RU" b="1" dirty="0" err="1"/>
              <a:t>бағалау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BB87FE4-058E-4129-B7B2-9B43840A5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13.6	</a:t>
            </a:r>
            <a:r>
              <a:rPr lang="ru-RU" sz="2400" dirty="0">
                <a:ea typeface="Times New Roman" panose="02020603050405020304" pitchFamily="18" charset="0"/>
              </a:rPr>
              <a:t> Комитет </a:t>
            </a:r>
            <a:r>
              <a:rPr lang="ru-RU" sz="2400" dirty="0" err="1">
                <a:ea typeface="Times New Roman" panose="02020603050405020304" pitchFamily="18" charset="0"/>
              </a:rPr>
              <a:t>қатысушы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мемлекеттің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автордың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кәмелетке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толғанға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ұқсайтыны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және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сондықтан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мәселені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әрі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қарай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зерттемей-ақ</a:t>
            </a:r>
            <a:r>
              <a:rPr lang="ru-RU" sz="2400" dirty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солай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деп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санауға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болатыны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туралы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тұжырымын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мойындайды</a:t>
            </a:r>
            <a:r>
              <a:rPr lang="ru-RU" sz="2400" dirty="0" smtClean="0">
                <a:ea typeface="Times New Roman" panose="02020603050405020304" pitchFamily="18" charset="0"/>
              </a:rPr>
              <a:t>.</a:t>
            </a:r>
            <a:r>
              <a:rPr lang="en-GB" sz="24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Дегенмен</a:t>
            </a:r>
            <a:r>
              <a:rPr lang="ru-RU" sz="2400" dirty="0">
                <a:ea typeface="Times New Roman" panose="02020603050405020304" pitchFamily="18" charset="0"/>
              </a:rPr>
              <a:t>, Комитет </a:t>
            </a:r>
            <a:r>
              <a:rPr lang="ru-RU" sz="2400" dirty="0" err="1">
                <a:ea typeface="Times New Roman" panose="02020603050405020304" pitchFamily="18" charset="0"/>
              </a:rPr>
              <a:t>өзінің</a:t>
            </a:r>
            <a:r>
              <a:rPr lang="ru-RU" sz="2400" dirty="0">
                <a:ea typeface="Times New Roman" panose="02020603050405020304" pitchFamily="18" charset="0"/>
              </a:rPr>
              <a:t> №6 </a:t>
            </a:r>
            <a:r>
              <a:rPr lang="ru-RU" sz="2400" dirty="0" err="1">
                <a:ea typeface="Times New Roman" panose="02020603050405020304" pitchFamily="18" charset="0"/>
              </a:rPr>
              <a:t>жалпы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тәртіптегі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ескертуін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алға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тарта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отырып</a:t>
            </a:r>
            <a:r>
              <a:rPr lang="ru-RU" sz="2400" dirty="0" smtClean="0"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a typeface="Times New Roman" panose="02020603050405020304" pitchFamily="18" charset="0"/>
              </a:rPr>
              <a:t>жасты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бағалау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жеке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тұлғаның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сыртқы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келбетін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ғана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емес</a:t>
            </a:r>
            <a:r>
              <a:rPr lang="ru-RU" sz="2400" dirty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сонымен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қатар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оның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психологиялық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жетілгендігін</a:t>
            </a:r>
            <a:r>
              <a:rPr lang="ru-RU" sz="2400" dirty="0">
                <a:ea typeface="Times New Roman" panose="02020603050405020304" pitchFamily="18" charset="0"/>
              </a:rPr>
              <a:t> де </a:t>
            </a:r>
            <a:r>
              <a:rPr lang="ru-RU" sz="2400" dirty="0" err="1">
                <a:ea typeface="Times New Roman" panose="02020603050405020304" pitchFamily="18" charset="0"/>
              </a:rPr>
              <a:t>ескеруі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керек</a:t>
            </a:r>
            <a:r>
              <a:rPr lang="ru-RU" sz="2400" dirty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бағалау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ғылыми</a:t>
            </a:r>
            <a:r>
              <a:rPr lang="ru-RU" sz="2400" dirty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қауіпсіз</a:t>
            </a:r>
            <a:r>
              <a:rPr lang="ru-RU" sz="2400" dirty="0"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ea typeface="Times New Roman" panose="02020603050405020304" pitchFamily="18" charset="0"/>
              </a:rPr>
              <a:t>әділ</a:t>
            </a:r>
            <a:r>
              <a:rPr lang="ru-RU" sz="2400" dirty="0" smtClean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және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басқа</a:t>
            </a:r>
            <a:r>
              <a:rPr lang="ru-RU" sz="2400" dirty="0">
                <a:ea typeface="Times New Roman" panose="02020603050405020304" pitchFamily="18" charset="0"/>
              </a:rPr>
              <a:t> да </a:t>
            </a:r>
            <a:r>
              <a:rPr lang="ru-RU" sz="2400" dirty="0" err="1">
                <a:ea typeface="Times New Roman" panose="02020603050405020304" pitchFamily="18" charset="0"/>
              </a:rPr>
              <a:t>жағдайда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жүргізілуі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тиіс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және</a:t>
            </a:r>
            <a:r>
              <a:rPr lang="ru-RU" sz="2400" dirty="0" smtClean="0">
                <a:ea typeface="Times New Roman" panose="02020603050405020304" pitchFamily="18" charset="0"/>
              </a:rPr>
              <a:t> де </a:t>
            </a:r>
            <a:r>
              <a:rPr lang="ru-RU" sz="2400" dirty="0" err="1" smtClean="0">
                <a:ea typeface="Times New Roman" panose="02020603050405020304" pitchFamily="18" charset="0"/>
              </a:rPr>
              <a:t>күдіктер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болған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жағдайда</a:t>
            </a:r>
            <a:r>
              <a:rPr lang="ru-RU" sz="2400" dirty="0" smtClean="0"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a typeface="Times New Roman" panose="02020603050405020304" pitchFamily="18" charset="0"/>
              </a:rPr>
              <a:t>жеке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a typeface="Times New Roman" panose="02020603050405020304" pitchFamily="18" charset="0"/>
              </a:rPr>
              <a:t>тұлғаға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пайдасына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шешілуі</a:t>
            </a:r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ea typeface="Times New Roman" panose="02020603050405020304" pitchFamily="18" charset="0"/>
              </a:rPr>
              <a:t>тиіс</a:t>
            </a:r>
            <a:r>
              <a:rPr lang="ru-RU" sz="2400" dirty="0" smtClean="0">
                <a:ea typeface="Times New Roman" panose="02020603050405020304" pitchFamily="18" charset="0"/>
              </a:rPr>
              <a:t>.</a:t>
            </a:r>
            <a:endParaRPr lang="kk-KZ" sz="2400" dirty="0" smtClean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kk-KZ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0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8DD27E-5AA6-4155-91AC-128E8F20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J.A.B. v. Spain (CRC): </a:t>
            </a:r>
            <a:r>
              <a:rPr lang="kk-KZ" b="1" dirty="0" smtClean="0"/>
              <a:t>денсаулыққа құқық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9795446-2C89-4B35-8008-D89F667A1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>
                <a:effectLst/>
                <a:ea typeface="SimSun" panose="02010600030101010101" pitchFamily="2" charset="-122"/>
              </a:rPr>
              <a:t>13.11	</a:t>
            </a:r>
            <a:r>
              <a:rPr lang="ru-RU" sz="2400" dirty="0">
                <a:ea typeface="SimSun" panose="02010600030101010101" pitchFamily="2" charset="-122"/>
              </a:rPr>
              <a:t> Комитет </a:t>
            </a:r>
            <a:r>
              <a:rPr lang="ru-RU" sz="2400" dirty="0" err="1">
                <a:ea typeface="SimSun" panose="02010600030101010101" pitchFamily="2" charset="-122"/>
              </a:rPr>
              <a:t>сонымен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қатар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автордың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қорғансыз</a:t>
            </a:r>
            <a:r>
              <a:rPr lang="ru-RU" sz="2400" dirty="0">
                <a:ea typeface="SimSun" panose="02010600030101010101" pitchFamily="2" charset="-122"/>
              </a:rPr>
              <a:t>, </a:t>
            </a:r>
            <a:r>
              <a:rPr lang="ru-RU" sz="2400" dirty="0" err="1">
                <a:ea typeface="SimSun" panose="02010600030101010101" pitchFamily="2" charset="-122"/>
              </a:rPr>
              <a:t>өте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осал</a:t>
            </a:r>
            <a:r>
              <a:rPr lang="ru-RU" sz="2400" dirty="0">
                <a:ea typeface="SimSun" panose="02010600030101010101" pitchFamily="2" charset="-122"/>
              </a:rPr>
              <a:t>, </a:t>
            </a:r>
            <a:r>
              <a:rPr lang="ru-RU" sz="2400" dirty="0" err="1">
                <a:ea typeface="SimSun" panose="02010600030101010101" pitchFamily="2" charset="-122"/>
              </a:rPr>
              <a:t>ауруға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шалдыққан</a:t>
            </a:r>
            <a:r>
              <a:rPr lang="ru-RU" sz="2400" dirty="0">
                <a:ea typeface="SimSun" panose="02010600030101010101" pitchFamily="2" charset="-122"/>
              </a:rPr>
              <a:t> мигрант бала </a:t>
            </a:r>
            <a:r>
              <a:rPr lang="ru-RU" sz="2400" dirty="0" err="1">
                <a:ea typeface="SimSun" panose="02010600030101010101" pitchFamily="2" charset="-122"/>
              </a:rPr>
              <a:t>ретіндегі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жағдайына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байланысты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мемлекеттің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қорғауды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қамтамасыз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етпеуіне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қатысты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мәлімдемелерін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назарға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алады</a:t>
            </a:r>
            <a:r>
              <a:rPr lang="ru-RU" sz="2400" dirty="0">
                <a:ea typeface="SimSun" panose="02010600030101010101" pitchFamily="2" charset="-122"/>
              </a:rPr>
              <a:t>.</a:t>
            </a:r>
            <a:r>
              <a:rPr lang="en-GB" sz="2400" dirty="0" smtClean="0">
                <a:effectLst/>
                <a:ea typeface="SimSun" panose="02010600030101010101" pitchFamily="2" charset="-122"/>
              </a:rPr>
              <a:t> </a:t>
            </a:r>
            <a:r>
              <a:rPr lang="ru-RU" sz="2400" dirty="0">
                <a:ea typeface="SimSun" panose="02010600030101010101" pitchFamily="2" charset="-122"/>
              </a:rPr>
              <a:t>Комитет </a:t>
            </a:r>
            <a:r>
              <a:rPr lang="ru-RU" sz="2400" dirty="0" err="1" smtClean="0">
                <a:ea typeface="SimSun" panose="02010600030101010101" pitchFamily="2" charset="-122"/>
              </a:rPr>
              <a:t>автордың</a:t>
            </a:r>
            <a:r>
              <a:rPr lang="ru-RU" sz="2400" dirty="0" smtClean="0">
                <a:ea typeface="SimSun" panose="02010600030101010101" pitchFamily="2" charset="-122"/>
              </a:rPr>
              <a:t> </a:t>
            </a:r>
            <a:r>
              <a:rPr lang="ru-RU" sz="2400" dirty="0">
                <a:ea typeface="SimSun" panose="02010600030101010101" pitchFamily="2" charset="-122"/>
              </a:rPr>
              <a:t>Испания </a:t>
            </a:r>
            <a:r>
              <a:rPr lang="ru-RU" sz="2400" dirty="0" err="1">
                <a:ea typeface="SimSun" panose="02010600030101010101" pitchFamily="2" charset="-122"/>
              </a:rPr>
              <a:t>билігіне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оның</a:t>
            </a:r>
            <a:r>
              <a:rPr lang="ru-RU" sz="2400" dirty="0">
                <a:ea typeface="SimSun" panose="02010600030101010101" pitchFamily="2" charset="-122"/>
              </a:rPr>
              <a:t> бала </a:t>
            </a:r>
            <a:r>
              <a:rPr lang="ru-RU" sz="2400" dirty="0" err="1">
                <a:ea typeface="SimSun" panose="02010600030101010101" pitchFamily="2" charset="-122"/>
              </a:rPr>
              <a:t>екенін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дәлелдейтін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жеке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басын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куәландыратын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құжаттарды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ұсынғаннан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кейін</a:t>
            </a:r>
            <a:r>
              <a:rPr lang="ru-RU" sz="2400" dirty="0">
                <a:ea typeface="SimSun" panose="02010600030101010101" pitchFamily="2" charset="-122"/>
              </a:rPr>
              <a:t> де </a:t>
            </a:r>
            <a:r>
              <a:rPr lang="ru-RU" sz="2400" dirty="0" err="1" smtClean="0">
                <a:ea typeface="SimSun" panose="02010600030101010101" pitchFamily="2" charset="-122"/>
              </a:rPr>
              <a:t>қорғалмағандығын</a:t>
            </a:r>
            <a:r>
              <a:rPr lang="ru-RU" sz="2400" dirty="0" smtClean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атап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err="1">
                <a:ea typeface="SimSun" panose="02010600030101010101" pitchFamily="2" charset="-122"/>
              </a:rPr>
              <a:t>өтеді</a:t>
            </a:r>
            <a:r>
              <a:rPr lang="ru-RU" sz="2400" dirty="0">
                <a:ea typeface="SimSun" panose="02010600030101010101" pitchFamily="2" charset="-122"/>
              </a:rPr>
              <a:t>. </a:t>
            </a:r>
            <a:r>
              <a:rPr lang="ru-RU" sz="2400" dirty="0" err="1" smtClean="0">
                <a:ea typeface="SimSun" panose="02010600030101010101" pitchFamily="2" charset="-122"/>
              </a:rPr>
              <a:t>Осылардың</a:t>
            </a:r>
            <a:r>
              <a:rPr lang="ru-RU" sz="2400" dirty="0" smtClean="0">
                <a:ea typeface="SimSun" panose="02010600030101010101" pitchFamily="2" charset="-122"/>
              </a:rPr>
              <a:t> </a:t>
            </a:r>
            <a:r>
              <a:rPr lang="ru-RU" sz="2400" dirty="0" err="1" smtClean="0">
                <a:ea typeface="SimSun" panose="02010600030101010101" pitchFamily="2" charset="-122"/>
              </a:rPr>
              <a:t>негізінде</a:t>
            </a:r>
            <a:r>
              <a:rPr lang="ru-RU" sz="2400" dirty="0" smtClean="0">
                <a:ea typeface="SimSun" panose="02010600030101010101" pitchFamily="2" charset="-122"/>
              </a:rPr>
              <a:t>, Комитет </a:t>
            </a:r>
            <a:r>
              <a:rPr lang="ru-RU" sz="2400" dirty="0" err="1" smtClean="0">
                <a:ea typeface="SimSun" panose="02010600030101010101" pitchFamily="2" charset="-122"/>
              </a:rPr>
              <a:t>Конвенцияның</a:t>
            </a:r>
            <a:r>
              <a:rPr lang="ru-RU" sz="2400" dirty="0" smtClean="0">
                <a:ea typeface="SimSun" panose="02010600030101010101" pitchFamily="2" charset="-122"/>
              </a:rPr>
              <a:t> </a:t>
            </a:r>
            <a:r>
              <a:rPr lang="ru-RU" sz="2400" dirty="0">
                <a:ea typeface="SimSun" panose="02010600030101010101" pitchFamily="2" charset="-122"/>
              </a:rPr>
              <a:t>20 (1) </a:t>
            </a:r>
            <a:r>
              <a:rPr lang="ru-RU" sz="2400" dirty="0" err="1">
                <a:ea typeface="SimSun" panose="02010600030101010101" pitchFamily="2" charset="-122"/>
              </a:rPr>
              <a:t>және</a:t>
            </a:r>
            <a:r>
              <a:rPr lang="ru-RU" sz="2400" dirty="0">
                <a:ea typeface="SimSun" panose="02010600030101010101" pitchFamily="2" charset="-122"/>
              </a:rPr>
              <a:t> </a:t>
            </a:r>
            <a:r>
              <a:rPr lang="ru-RU" sz="2400" dirty="0" smtClean="0">
                <a:ea typeface="SimSun" panose="02010600030101010101" pitchFamily="2" charset="-122"/>
              </a:rPr>
              <a:t>24-баптарының </a:t>
            </a:r>
            <a:r>
              <a:rPr lang="ru-RU" sz="2400" dirty="0" err="1" smtClean="0">
                <a:ea typeface="SimSun" panose="02010600030101010101" pitchFamily="2" charset="-122"/>
              </a:rPr>
              <a:t>бұзылғандығын</a:t>
            </a:r>
            <a:r>
              <a:rPr lang="ru-RU" sz="2400" dirty="0" smtClean="0">
                <a:ea typeface="SimSun" panose="02010600030101010101" pitchFamily="2" charset="-122"/>
              </a:rPr>
              <a:t> </a:t>
            </a:r>
            <a:r>
              <a:rPr lang="ru-RU" sz="2400" dirty="0" err="1" smtClean="0">
                <a:ea typeface="SimSun" panose="02010600030101010101" pitchFamily="2" charset="-122"/>
              </a:rPr>
              <a:t>анықтайды</a:t>
            </a:r>
            <a:r>
              <a:rPr lang="ru-RU" sz="2400" dirty="0" smtClean="0">
                <a:ea typeface="SimSun" panose="02010600030101010101" pitchFamily="2" charset="-122"/>
              </a:rPr>
              <a:t>.</a:t>
            </a:r>
            <a:endParaRPr lang="en-GB" sz="2400" dirty="0">
              <a:effectLst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/>
              <a:t>Case: </a:t>
            </a:r>
            <a:r>
              <a:rPr lang="en-GB" sz="1700" dirty="0">
                <a:hlinkClick r:id="rId2"/>
              </a:rPr>
              <a:t>http://docstore.ohchr.org/SelfServices/FilesHandler.ashx?enc=6QkG1d%2fPPRiCAqhKb7yhslov9FOAeMKpBQmp0X2W982Xq%2f%2b1ueHW5Ba6PGG1Guyk%2fSz7QpGji8vIuiJJ1eaT9Xeq677MBU7iFZ0vP%2frkZddosBPwk%2fhY%2btpP2erP3dVWRrUG5KVFA8uTJ5K83n8ZCzLrcohkwrw%2f3bvPN8f3hos%3d</a:t>
            </a:r>
            <a:r>
              <a:rPr lang="en-GB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47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1651F14-3D07-43BE-BC9B-8E3D24C0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Isatou</a:t>
            </a:r>
            <a:r>
              <a:rPr lang="en-GB" b="1" dirty="0"/>
              <a:t> </a:t>
            </a:r>
            <a:r>
              <a:rPr lang="en-GB" b="1" dirty="0" err="1"/>
              <a:t>Jallow</a:t>
            </a:r>
            <a:r>
              <a:rPr lang="en-GB" b="1" dirty="0"/>
              <a:t> v. Bulgaria (CEDAW): </a:t>
            </a:r>
            <a:r>
              <a:rPr lang="ru-RU" b="1" dirty="0" err="1"/>
              <a:t>гендерлік</a:t>
            </a:r>
            <a:r>
              <a:rPr lang="ru-RU" b="1" dirty="0"/>
              <a:t> </a:t>
            </a:r>
            <a:r>
              <a:rPr lang="ru-RU" b="1" dirty="0" err="1"/>
              <a:t>кемсітушілік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гендерлік</a:t>
            </a:r>
            <a:r>
              <a:rPr lang="ru-RU" b="1" dirty="0"/>
              <a:t> </a:t>
            </a:r>
            <a:r>
              <a:rPr lang="ru-RU" b="1" dirty="0" err="1"/>
              <a:t>зорлық-зомбылық</a:t>
            </a:r>
            <a:endParaRPr lang="en-GB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CC080A4-8133-48D3-AB80-550709ADF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8.2 </a:t>
            </a:r>
            <a:r>
              <a:rPr lang="ru-RU" dirty="0"/>
              <a:t>Комитет </a:t>
            </a:r>
            <a:r>
              <a:rPr lang="ru-RU" dirty="0" err="1" smtClean="0"/>
              <a:t>автордың</a:t>
            </a:r>
            <a:r>
              <a:rPr lang="ru-RU" dirty="0" smtClean="0"/>
              <a:t> ал</a:t>
            </a:r>
            <a:r>
              <a:rPr lang="kk-KZ" dirty="0" smtClean="0"/>
              <a:t>ға тартып отырған</a:t>
            </a:r>
            <a:r>
              <a:rPr lang="ru-RU" dirty="0" smtClean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 smtClean="0"/>
              <a:t>мемлекет</a:t>
            </a:r>
            <a:r>
              <a:rPr lang="ru-RU" dirty="0" smtClean="0"/>
              <a:t> оны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күйеуін</a:t>
            </a:r>
            <a:r>
              <a:rPr lang="ru-RU" dirty="0" smtClean="0"/>
              <a:t>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зорлық-зомбылықтан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қорғауды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етпегені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мәлімдемесін</a:t>
            </a:r>
            <a:r>
              <a:rPr lang="ru-RU" dirty="0"/>
              <a:t> </a:t>
            </a:r>
            <a:r>
              <a:rPr lang="ru-RU" dirty="0" err="1" smtClean="0"/>
              <a:t>назарға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/>
              <a:t>. </a:t>
            </a:r>
            <a:r>
              <a:rPr lang="ru-RU" dirty="0" err="1"/>
              <a:t>Күйеуінің</a:t>
            </a:r>
            <a:r>
              <a:rPr lang="ru-RU" dirty="0"/>
              <a:t> </a:t>
            </a:r>
            <a:r>
              <a:rPr lang="ru-RU" dirty="0" err="1" smtClean="0"/>
              <a:t>мәлімдемесімен</a:t>
            </a:r>
            <a:r>
              <a:rPr lang="ru-RU" dirty="0" smtClean="0"/>
              <a:t> </a:t>
            </a:r>
            <a:r>
              <a:rPr lang="ru-RU" dirty="0" err="1" smtClean="0"/>
              <a:t>салыстырғанда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арызына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/>
              <a:t>соттар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мұқияттылық</a:t>
            </a:r>
            <a:r>
              <a:rPr lang="ru-RU" dirty="0"/>
              <a:t> </a:t>
            </a:r>
            <a:r>
              <a:rPr lang="ru-RU" dirty="0" err="1"/>
              <a:t>танытпады</a:t>
            </a:r>
            <a:r>
              <a:rPr lang="ru-RU" dirty="0"/>
              <a:t>, </a:t>
            </a:r>
            <a:r>
              <a:rPr lang="ru-RU" dirty="0" err="1" smtClean="0"/>
              <a:t>оған</a:t>
            </a:r>
            <a:r>
              <a:rPr lang="ru-RU" dirty="0" smtClean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қорғауды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етпеді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smtClean="0"/>
              <a:t>де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/>
              <a:t>кішкентай</a:t>
            </a:r>
            <a:r>
              <a:rPr lang="ru-RU" dirty="0"/>
              <a:t> </a:t>
            </a:r>
            <a:r>
              <a:rPr lang="ru-RU" dirty="0" err="1"/>
              <a:t>қызы</a:t>
            </a:r>
            <a:r>
              <a:rPr lang="ru-RU" dirty="0"/>
              <a:t> бар, болгар </a:t>
            </a:r>
            <a:r>
              <a:rPr lang="ru-RU" dirty="0" err="1"/>
              <a:t>тілін</a:t>
            </a:r>
            <a:r>
              <a:rPr lang="ru-RU" dirty="0"/>
              <a:t> </a:t>
            </a:r>
            <a:r>
              <a:rPr lang="ru-RU" dirty="0" err="1"/>
              <a:t>білмейтін</a:t>
            </a:r>
            <a:r>
              <a:rPr lang="ru-RU" dirty="0"/>
              <a:t>, </a:t>
            </a:r>
            <a:r>
              <a:rPr lang="ru-RU" dirty="0" err="1"/>
              <a:t>сауатсыз</a:t>
            </a:r>
            <a:r>
              <a:rPr lang="ru-RU" dirty="0"/>
              <a:t> мигрант </a:t>
            </a:r>
            <a:r>
              <a:rPr lang="ru-RU" dirty="0" err="1"/>
              <a:t>әйел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 smtClean="0"/>
              <a:t>жағдайын</a:t>
            </a:r>
            <a:r>
              <a:rPr lang="ru-RU" dirty="0" smtClean="0"/>
              <a:t>, </a:t>
            </a:r>
            <a:r>
              <a:rPr lang="ru-RU" dirty="0" err="1" smtClean="0"/>
              <a:t>қатысуша</a:t>
            </a:r>
            <a:r>
              <a:rPr lang="ru-RU" dirty="0" smtClean="0"/>
              <a:t> </a:t>
            </a:r>
            <a:r>
              <a:rPr lang="ru-RU" dirty="0" err="1" smtClean="0"/>
              <a:t>мемлекетте</a:t>
            </a:r>
            <a:r>
              <a:rPr lang="ru-RU" dirty="0" smtClean="0"/>
              <a:t> </a:t>
            </a:r>
            <a:r>
              <a:rPr lang="ru-RU" dirty="0" err="1" smtClean="0"/>
              <a:t>туысқандарының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жағдайларын</a:t>
            </a:r>
            <a:r>
              <a:rPr lang="ru-RU" dirty="0" smtClean="0"/>
              <a:t> </a:t>
            </a:r>
            <a:r>
              <a:rPr lang="ru-RU" dirty="0" err="1"/>
              <a:t>ескермеді</a:t>
            </a:r>
            <a:r>
              <a:rPr lang="ru-RU" dirty="0" smtClean="0"/>
              <a:t>. </a:t>
            </a:r>
            <a:r>
              <a:rPr lang="ru-RU" dirty="0"/>
              <a:t>Комитет </a:t>
            </a:r>
            <a:r>
              <a:rPr lang="ru-RU" dirty="0" err="1" smtClean="0"/>
              <a:t>сондай-ақ</a:t>
            </a:r>
            <a:r>
              <a:rPr lang="ru-RU" dirty="0" smtClean="0"/>
              <a:t> </a:t>
            </a:r>
            <a:r>
              <a:rPr lang="ru-RU" dirty="0" err="1"/>
              <a:t>авторға</a:t>
            </a:r>
            <a:r>
              <a:rPr lang="ru-RU" dirty="0"/>
              <a:t> </a:t>
            </a:r>
            <a:r>
              <a:rPr lang="ru-RU" dirty="0" err="1"/>
              <a:t>төтенше</a:t>
            </a:r>
            <a:r>
              <a:rPr lang="ru-RU" dirty="0"/>
              <a:t> </a:t>
            </a:r>
            <a:r>
              <a:rPr lang="ru-RU" dirty="0" err="1"/>
              <a:t>жағдайдан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нұсқамасының</a:t>
            </a:r>
            <a:r>
              <a:rPr lang="ru-RU" dirty="0"/>
              <a:t> </a:t>
            </a:r>
            <a:r>
              <a:rPr lang="ru-RU" dirty="0" err="1"/>
              <a:t>аудармасы</a:t>
            </a:r>
            <a:r>
              <a:rPr lang="ru-RU" dirty="0"/>
              <a:t> </a:t>
            </a:r>
            <a:r>
              <a:rPr lang="ru-RU" dirty="0" err="1" smtClean="0"/>
              <a:t>берілмегенін</a:t>
            </a:r>
            <a:r>
              <a:rPr lang="ru-RU" dirty="0" smtClean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 smtClean="0"/>
              <a:t>өтеді</a:t>
            </a:r>
            <a:r>
              <a:rPr lang="ru-RU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/>
              <a:t>Комитет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, </a:t>
            </a:r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негізсіз</a:t>
            </a:r>
            <a:r>
              <a:rPr lang="ru-RU" dirty="0"/>
              <a:t> </a:t>
            </a:r>
            <a:r>
              <a:rPr lang="ru-RU" dirty="0" err="1"/>
              <a:t>ұзаққа</a:t>
            </a:r>
            <a:r>
              <a:rPr lang="ru-RU" dirty="0"/>
              <a:t> </a:t>
            </a:r>
            <a:r>
              <a:rPr lang="ru-RU" dirty="0" err="1"/>
              <a:t>созылған</a:t>
            </a:r>
            <a:r>
              <a:rPr lang="ru-RU" dirty="0"/>
              <a:t> </a:t>
            </a:r>
            <a:r>
              <a:rPr lang="ru-RU" dirty="0" err="1" smtClean="0"/>
              <a:t>ісін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кешіктіріп</a:t>
            </a:r>
            <a:r>
              <a:rPr lang="ru-RU" dirty="0"/>
              <a:t> </a:t>
            </a:r>
            <a:r>
              <a:rPr lang="ru-RU" dirty="0" err="1"/>
              <a:t>жіберу</a:t>
            </a:r>
            <a:r>
              <a:rPr lang="ru-RU" dirty="0"/>
              <a:t>,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тарапты</a:t>
            </a:r>
            <a:r>
              <a:rPr lang="ru-RU" dirty="0"/>
              <a:t> </a:t>
            </a:r>
            <a:r>
              <a:rPr lang="ru-RU" dirty="0" err="1"/>
              <a:t>тыңдамай</a:t>
            </a:r>
            <a:r>
              <a:rPr lang="ru-RU" dirty="0"/>
              <a:t> </a:t>
            </a:r>
            <a:r>
              <a:rPr lang="ru-RU" dirty="0" err="1"/>
              <a:t>ұйғарымды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, </a:t>
            </a:r>
            <a:r>
              <a:rPr lang="ru-RU" dirty="0" err="1"/>
              <a:t>бұйрыққа</a:t>
            </a:r>
            <a:r>
              <a:rPr lang="ru-RU" dirty="0"/>
              <a:t> </a:t>
            </a:r>
            <a:r>
              <a:rPr lang="ru-RU" dirty="0" err="1"/>
              <a:t>шағымдану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еместігі</a:t>
            </a:r>
            <a:r>
              <a:rPr lang="ru-RU" dirty="0"/>
              <a:t>) </a:t>
            </a:r>
            <a:r>
              <a:rPr lang="ru-RU" dirty="0" err="1" smtClean="0"/>
              <a:t>дискриминационды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санайды</a:t>
            </a:r>
            <a:r>
              <a:rPr lang="ru-RU" dirty="0"/>
              <a:t>. </a:t>
            </a:r>
            <a:r>
              <a:rPr lang="ru-RU" dirty="0" err="1" smtClean="0"/>
              <a:t>Комитеттің</a:t>
            </a:r>
            <a:r>
              <a:rPr lang="ru-RU" dirty="0" smtClean="0"/>
              <a:t> </a:t>
            </a:r>
            <a:r>
              <a:rPr lang="ru-RU" dirty="0" err="1" smtClean="0"/>
              <a:t>пайымдауынша</a:t>
            </a:r>
            <a:r>
              <a:rPr lang="ru-RU" dirty="0" smtClean="0"/>
              <a:t>, </a:t>
            </a:r>
            <a:r>
              <a:rPr lang="ru-RU" dirty="0" err="1" smtClean="0"/>
              <a:t>баланы</a:t>
            </a:r>
            <a:r>
              <a:rPr lang="ru-RU" dirty="0" smtClean="0"/>
              <a:t> </a:t>
            </a:r>
            <a:r>
              <a:rPr lang="ru-RU" dirty="0" err="1"/>
              <a:t>қамқорлыққа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 smtClean="0"/>
              <a:t>істері</a:t>
            </a:r>
            <a:r>
              <a:rPr lang="ru-RU" dirty="0" smtClean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астам</a:t>
            </a:r>
            <a:r>
              <a:rPr lang="ru-RU" dirty="0"/>
              <a:t> </a:t>
            </a:r>
            <a:r>
              <a:rPr lang="ru-RU" dirty="0" err="1"/>
              <a:t>уақытты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де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алғанда</a:t>
            </a:r>
            <a:r>
              <a:rPr lang="ru-RU" dirty="0" smtClean="0"/>
              <a:t>,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ата-ананың</a:t>
            </a:r>
            <a:r>
              <a:rPr lang="ru-RU" dirty="0"/>
              <a:t> </a:t>
            </a:r>
            <a:r>
              <a:rPr lang="ru-RU" dirty="0" err="1"/>
              <a:t>қамқорлығындағы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бақылаудың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 smtClean="0"/>
              <a:t>механизмі</a:t>
            </a:r>
            <a:r>
              <a:rPr lang="ru-RU" dirty="0" smtClean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 smtClean="0"/>
              <a:t>екендігін</a:t>
            </a:r>
            <a:r>
              <a:rPr lang="ru-RU" dirty="0" smtClean="0"/>
              <a:t> </a:t>
            </a:r>
            <a:r>
              <a:rPr lang="ru-RU" dirty="0" err="1" smtClean="0"/>
              <a:t>алға</a:t>
            </a:r>
            <a:r>
              <a:rPr lang="ru-RU" dirty="0" smtClean="0"/>
              <a:t> </a:t>
            </a:r>
            <a:r>
              <a:rPr lang="ru-RU" dirty="0" err="1" smtClean="0"/>
              <a:t>тартады</a:t>
            </a:r>
            <a:r>
              <a:rPr lang="ru-RU" dirty="0"/>
              <a:t>. Комитет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қорғаудың</a:t>
            </a:r>
            <a:r>
              <a:rPr lang="ru-RU" dirty="0"/>
              <a:t> </a:t>
            </a:r>
            <a:r>
              <a:rPr lang="ru-RU" dirty="0" err="1"/>
              <a:t>болмауына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қызының</a:t>
            </a:r>
            <a:r>
              <a:rPr lang="ru-RU" dirty="0"/>
              <a:t> </a:t>
            </a:r>
            <a:r>
              <a:rPr lang="ru-RU" dirty="0" err="1"/>
              <a:t>қамқорлығын</a:t>
            </a:r>
            <a:r>
              <a:rPr lang="ru-RU" dirty="0"/>
              <a:t> </a:t>
            </a:r>
            <a:r>
              <a:rPr lang="ru-RU" dirty="0" err="1"/>
              <a:t>қалпына</a:t>
            </a:r>
            <a:r>
              <a:rPr lang="ru-RU" dirty="0"/>
              <a:t> </a:t>
            </a:r>
            <a:r>
              <a:rPr lang="ru-RU" dirty="0" err="1"/>
              <a:t>келтіру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қолайсыз</a:t>
            </a:r>
            <a:r>
              <a:rPr lang="ru-RU" dirty="0"/>
              <a:t> </a:t>
            </a:r>
            <a:r>
              <a:rPr lang="ru-RU" dirty="0" err="1" smtClean="0"/>
              <a:t>талаптармен</a:t>
            </a:r>
            <a:r>
              <a:rPr lang="ru-RU" dirty="0" smtClean="0"/>
              <a:t> </a:t>
            </a:r>
            <a:r>
              <a:rPr lang="ru-RU" dirty="0" err="1" smtClean="0"/>
              <a:t>ажырасуға</a:t>
            </a:r>
            <a:r>
              <a:rPr lang="ru-RU" dirty="0" smtClean="0"/>
              <a:t> </a:t>
            </a:r>
            <a:r>
              <a:rPr lang="ru-RU" dirty="0" err="1"/>
              <a:t>келісім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 smtClean="0"/>
              <a:t>болғанын</a:t>
            </a:r>
            <a:r>
              <a:rPr lang="ru-RU" dirty="0" smtClean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24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2A4EB4-9D36-4980-A86D-91891E49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Isatou</a:t>
            </a:r>
            <a:r>
              <a:rPr lang="en-GB" b="1" dirty="0"/>
              <a:t> </a:t>
            </a:r>
            <a:r>
              <a:rPr lang="en-GB" b="1" dirty="0" err="1"/>
              <a:t>Jallow</a:t>
            </a:r>
            <a:r>
              <a:rPr lang="en-GB" b="1" dirty="0"/>
              <a:t> v. Bulgaria (CEDAW)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E0F000F-1A78-4BAE-81F9-0CDD52ED6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Комитет </a:t>
            </a:r>
            <a:r>
              <a:rPr lang="ru-RU" dirty="0" err="1"/>
              <a:t>өзінің</a:t>
            </a:r>
            <a:r>
              <a:rPr lang="ru-RU" dirty="0"/>
              <a:t> № 19 (1992)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ұсынымында</a:t>
            </a:r>
            <a:r>
              <a:rPr lang="ru-RU" dirty="0"/>
              <a:t> </a:t>
            </a:r>
            <a:r>
              <a:rPr lang="ru-RU" dirty="0" err="1"/>
              <a:t>Конвенцияның</a:t>
            </a:r>
            <a:r>
              <a:rPr lang="ru-RU" dirty="0"/>
              <a:t> 1-бабында </a:t>
            </a:r>
            <a:r>
              <a:rPr lang="ru-RU" dirty="0" err="1"/>
              <a:t>кемсітушілік</a:t>
            </a:r>
            <a:r>
              <a:rPr lang="ru-RU" dirty="0"/>
              <a:t> </a:t>
            </a:r>
            <a:r>
              <a:rPr lang="ru-RU" dirty="0" err="1"/>
              <a:t>анықтамасы</a:t>
            </a:r>
            <a:r>
              <a:rPr lang="ru-RU" dirty="0"/>
              <a:t> </a:t>
            </a:r>
            <a:r>
              <a:rPr lang="ru-RU" dirty="0" err="1"/>
              <a:t>гендерлік</a:t>
            </a:r>
            <a:r>
              <a:rPr lang="ru-RU" dirty="0"/>
              <a:t> </a:t>
            </a:r>
            <a:r>
              <a:rPr lang="ru-RU" dirty="0" err="1"/>
              <a:t>зорлық-зомбылықты</a:t>
            </a:r>
            <a:r>
              <a:rPr lang="ru-RU" dirty="0"/>
              <a:t> </a:t>
            </a:r>
            <a:r>
              <a:rPr lang="ru-RU" dirty="0" err="1"/>
              <a:t>қамтитыны</a:t>
            </a:r>
            <a:r>
              <a:rPr lang="ru-RU" dirty="0"/>
              <a:t> </a:t>
            </a:r>
            <a:r>
              <a:rPr lang="ru-RU" dirty="0" err="1"/>
              <a:t>айтылғанын</a:t>
            </a:r>
            <a:r>
              <a:rPr lang="ru-RU" dirty="0"/>
              <a:t> </a:t>
            </a:r>
            <a:r>
              <a:rPr lang="ru-RU" dirty="0" err="1"/>
              <a:t>еске</a:t>
            </a:r>
            <a:r>
              <a:rPr lang="ru-RU" dirty="0"/>
              <a:t> </a:t>
            </a:r>
            <a:r>
              <a:rPr lang="ru-RU" dirty="0" err="1" smtClean="0"/>
              <a:t>салады</a:t>
            </a:r>
            <a:r>
              <a:rPr lang="ru-RU" dirty="0"/>
              <a:t>;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үкіметтердің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 smtClean="0"/>
              <a:t>атынан</a:t>
            </a:r>
            <a:r>
              <a:rPr lang="ru-RU" dirty="0" smtClean="0"/>
              <a:t> </a:t>
            </a:r>
            <a:r>
              <a:rPr lang="ru-RU" dirty="0" err="1" smtClean="0"/>
              <a:t>жасалатын</a:t>
            </a:r>
            <a:r>
              <a:rPr lang="ru-RU" dirty="0" smtClean="0"/>
              <a:t> </a:t>
            </a:r>
            <a:r>
              <a:rPr lang="ru-RU" dirty="0" err="1"/>
              <a:t>әрекеттерімен</a:t>
            </a:r>
            <a:r>
              <a:rPr lang="ru-RU" dirty="0"/>
              <a:t> </a:t>
            </a:r>
            <a:r>
              <a:rPr lang="ru-RU" dirty="0" err="1" smtClean="0"/>
              <a:t>шектелмейді</a:t>
            </a:r>
            <a:r>
              <a:rPr lang="ru-RU" dirty="0"/>
              <a:t>; </a:t>
            </a:r>
            <a:r>
              <a:rPr lang="ru-RU" dirty="0" err="1" smtClean="0"/>
              <a:t>мемлекеттер</a:t>
            </a:r>
            <a:r>
              <a:rPr lang="ru-RU" dirty="0" smtClean="0"/>
              <a:t>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құқықтардың</a:t>
            </a:r>
            <a:r>
              <a:rPr lang="ru-RU" dirty="0"/>
              <a:t> </a:t>
            </a:r>
            <a:r>
              <a:rPr lang="ru-RU" dirty="0" err="1"/>
              <a:t>бұзылуын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зорлық-зомбылық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тергеу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жазалау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мұқияттылықты</a:t>
            </a:r>
            <a:r>
              <a:rPr lang="ru-RU" dirty="0"/>
              <a:t> </a:t>
            </a:r>
            <a:r>
              <a:rPr lang="ru-RU" dirty="0" err="1"/>
              <a:t>қолданбаса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әрекеттері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жауапкершілікке</a:t>
            </a:r>
            <a:r>
              <a:rPr lang="ru-RU" dirty="0"/>
              <a:t> </a:t>
            </a:r>
            <a:r>
              <a:rPr lang="ru-RU" dirty="0" err="1"/>
              <a:t>тартылуы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№ 28 (2010)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ұсынымда</a:t>
            </a:r>
            <a:r>
              <a:rPr lang="ru-RU" dirty="0"/>
              <a:t> </a:t>
            </a:r>
            <a:r>
              <a:rPr lang="ru-RU" dirty="0" err="1"/>
              <a:t>айтылғандай</a:t>
            </a:r>
            <a:r>
              <a:rPr lang="ru-RU" dirty="0"/>
              <a:t>,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мемлекеттер</a:t>
            </a:r>
            <a:r>
              <a:rPr lang="ru-RU" dirty="0"/>
              <a:t> </a:t>
            </a:r>
            <a:r>
              <a:rPr lang="ru-RU" dirty="0" err="1"/>
              <a:t>әйелдерге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кемсітушілікке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тұруға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 </a:t>
            </a:r>
            <a:r>
              <a:rPr lang="ru-RU" dirty="0" err="1" smtClean="0"/>
              <a:t>Аталған</a:t>
            </a:r>
            <a:r>
              <a:rPr lang="ru-RU" dirty="0" smtClean="0"/>
              <a:t> </a:t>
            </a:r>
            <a:r>
              <a:rPr lang="ru-RU" dirty="0" err="1"/>
              <a:t>жағдайда</a:t>
            </a:r>
            <a:r>
              <a:rPr lang="ru-RU" dirty="0"/>
              <a:t> Комитет </a:t>
            </a:r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зорлық-зомбылық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арыздары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жедел</a:t>
            </a:r>
            <a:r>
              <a:rPr lang="ru-RU" dirty="0"/>
              <a:t> </a:t>
            </a:r>
            <a:r>
              <a:rPr lang="ru-RU" dirty="0" err="1"/>
              <a:t>тексерілмеген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есептейді</a:t>
            </a:r>
            <a:r>
              <a:rPr lang="ru-RU" dirty="0"/>
              <a:t>. </a:t>
            </a:r>
            <a:r>
              <a:rPr lang="ru-RU" dirty="0" err="1" smtClean="0"/>
              <a:t>Сондықтан</a:t>
            </a:r>
            <a:r>
              <a:rPr lang="ru-RU" dirty="0" smtClean="0"/>
              <a:t>, Комитет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б</a:t>
            </a:r>
            <a:r>
              <a:rPr lang="ru-RU" dirty="0" err="1" smtClean="0"/>
              <a:t>ерілген</a:t>
            </a:r>
            <a:r>
              <a:rPr lang="ru-RU" dirty="0" smtClean="0"/>
              <a:t> </a:t>
            </a:r>
            <a:r>
              <a:rPr lang="ru-RU" dirty="0" err="1"/>
              <a:t>фактілер</a:t>
            </a:r>
            <a:r>
              <a:rPr lang="ru-RU" dirty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қатысушы</a:t>
            </a:r>
            <a:r>
              <a:rPr lang="ru-RU" dirty="0" smtClean="0"/>
              <a:t> </a:t>
            </a:r>
            <a:r>
              <a:rPr lang="ru-RU" dirty="0" err="1" smtClean="0"/>
              <a:t>мемлекеттің</a:t>
            </a:r>
            <a:r>
              <a:rPr lang="ru-RU" dirty="0" smtClean="0"/>
              <a:t> </a:t>
            </a:r>
            <a:r>
              <a:rPr lang="ru-RU" dirty="0" err="1" smtClean="0"/>
              <a:t>Конвенцияның</a:t>
            </a:r>
            <a:r>
              <a:rPr lang="ru-RU" dirty="0" smtClean="0"/>
              <a:t> </a:t>
            </a:r>
            <a:r>
              <a:rPr lang="ru-RU" dirty="0" err="1" smtClean="0"/>
              <a:t>мемлекеттің</a:t>
            </a:r>
            <a:r>
              <a:rPr lang="ru-RU" dirty="0" smtClean="0"/>
              <a:t> </a:t>
            </a:r>
            <a:r>
              <a:rPr lang="ru-RU" dirty="0"/>
              <a:t>2-баптың (</a:t>
            </a:r>
            <a:r>
              <a:rPr lang="en-US" dirty="0"/>
              <a:t>d) </a:t>
            </a:r>
            <a:r>
              <a:rPr lang="ru-RU" dirty="0" err="1"/>
              <a:t>және</a:t>
            </a:r>
            <a:r>
              <a:rPr lang="ru-RU" dirty="0"/>
              <a:t> (</a:t>
            </a:r>
            <a:r>
              <a:rPr lang="en-US" dirty="0"/>
              <a:t>e) </a:t>
            </a:r>
            <a:r>
              <a:rPr lang="ru-RU" dirty="0" err="1" smtClean="0"/>
              <a:t>тармақтарының</a:t>
            </a:r>
            <a:r>
              <a:rPr lang="ru-RU" dirty="0" smtClean="0"/>
              <a:t> 1 </a:t>
            </a:r>
            <a:r>
              <a:rPr lang="ru-RU" dirty="0" err="1"/>
              <a:t>және</a:t>
            </a:r>
            <a:r>
              <a:rPr lang="ru-RU" dirty="0"/>
              <a:t> 3-баптарымен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қабылданған</a:t>
            </a:r>
            <a:r>
              <a:rPr lang="ru-RU" dirty="0"/>
              <a:t> </a:t>
            </a:r>
            <a:r>
              <a:rPr lang="ru-RU" dirty="0" err="1"/>
              <a:t>міндеттемелерін</a:t>
            </a:r>
            <a:r>
              <a:rPr lang="ru-RU" dirty="0"/>
              <a:t> </a:t>
            </a:r>
            <a:r>
              <a:rPr lang="ru-RU" dirty="0" err="1"/>
              <a:t>бұзғанын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қорытындыға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88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E645D9-3E26-44AF-9696-099CDE03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Isatou</a:t>
            </a:r>
            <a:r>
              <a:rPr lang="en-GB" b="1" dirty="0"/>
              <a:t> </a:t>
            </a:r>
            <a:r>
              <a:rPr lang="en-GB" b="1" dirty="0" err="1"/>
              <a:t>Jallow</a:t>
            </a:r>
            <a:r>
              <a:rPr lang="en-GB" b="1" dirty="0"/>
              <a:t> v. Bulgaria (CEDAW)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CD277D3-C30B-48E4-A34A-9B6A79225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Комитет автор </a:t>
            </a:r>
            <a:r>
              <a:rPr lang="ru-RU" dirty="0"/>
              <a:t>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 smtClean="0"/>
              <a:t>қызыны</a:t>
            </a:r>
            <a:r>
              <a:rPr lang="kk-KZ" dirty="0" smtClean="0"/>
              <a:t>ң</a:t>
            </a:r>
            <a:r>
              <a:rPr lang="ru-RU" dirty="0" smtClean="0"/>
              <a:t>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болғанын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(автор – </a:t>
            </a:r>
            <a:r>
              <a:rPr lang="ru-RU" dirty="0" err="1"/>
              <a:t>сауатсыз</a:t>
            </a:r>
            <a:r>
              <a:rPr lang="ru-RU" dirty="0"/>
              <a:t> мигрант </a:t>
            </a:r>
            <a:r>
              <a:rPr lang="ru-RU" dirty="0" err="1"/>
              <a:t>әйел</a:t>
            </a:r>
            <a:r>
              <a:rPr lang="ru-RU" dirty="0"/>
              <a:t>, болгар </a:t>
            </a:r>
            <a:r>
              <a:rPr lang="ru-RU" dirty="0" err="1"/>
              <a:t>тілін</a:t>
            </a:r>
            <a:r>
              <a:rPr lang="ru-RU" dirty="0"/>
              <a:t> </a:t>
            </a:r>
            <a:r>
              <a:rPr lang="ru-RU" dirty="0" err="1"/>
              <a:t>білмейді</a:t>
            </a:r>
            <a:r>
              <a:rPr lang="ru-RU" dirty="0"/>
              <a:t>,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мемлекетте</a:t>
            </a:r>
            <a:r>
              <a:rPr lang="ru-RU" dirty="0"/>
              <a:t> </a:t>
            </a:r>
            <a:r>
              <a:rPr lang="ru-RU" dirty="0" err="1"/>
              <a:t>туыстары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, </a:t>
            </a:r>
            <a:r>
              <a:rPr lang="ru-RU" dirty="0" err="1"/>
              <a:t>күйеуінің</a:t>
            </a:r>
            <a:r>
              <a:rPr lang="ru-RU" dirty="0"/>
              <a:t> </a:t>
            </a:r>
            <a:r>
              <a:rPr lang="ru-RU" dirty="0" err="1" smtClean="0"/>
              <a:t>қамқорлығында</a:t>
            </a:r>
            <a:r>
              <a:rPr lang="ru-RU" dirty="0" smtClean="0"/>
              <a:t> </a:t>
            </a:r>
            <a:r>
              <a:rPr lang="ru-RU" dirty="0" err="1" smtClean="0"/>
              <a:t>отыр</a:t>
            </a:r>
            <a:r>
              <a:rPr lang="ru-RU" dirty="0" smtClean="0"/>
              <a:t>), </a:t>
            </a:r>
            <a:r>
              <a:rPr lang="ru-RU" dirty="0"/>
              <a:t>Комитет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Конвенцияның</a:t>
            </a:r>
            <a:r>
              <a:rPr lang="ru-RU" dirty="0"/>
              <a:t> 1 </a:t>
            </a:r>
            <a:r>
              <a:rPr lang="ru-RU" dirty="0" err="1"/>
              <a:t>және</a:t>
            </a:r>
            <a:r>
              <a:rPr lang="ru-RU" dirty="0"/>
              <a:t> 3-баптарымен </a:t>
            </a:r>
            <a:r>
              <a:rPr lang="ru-RU" dirty="0" err="1"/>
              <a:t>бірге</a:t>
            </a:r>
            <a:r>
              <a:rPr lang="ru-RU" dirty="0"/>
              <a:t> 2-баптың (</a:t>
            </a:r>
            <a:r>
              <a:rPr lang="en-GB" dirty="0"/>
              <a:t>b) </a:t>
            </a:r>
            <a:r>
              <a:rPr lang="ru-RU" dirty="0" err="1"/>
              <a:t>және</a:t>
            </a:r>
            <a:r>
              <a:rPr lang="ru-RU" dirty="0"/>
              <a:t> (</a:t>
            </a:r>
            <a:r>
              <a:rPr lang="en-GB" dirty="0"/>
              <a:t>c) </a:t>
            </a:r>
            <a:r>
              <a:rPr lang="ru-RU" dirty="0" err="1"/>
              <a:t>тармақтары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міндеттемелерін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 smtClean="0"/>
              <a:t>жасамады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пайымдайды</a:t>
            </a:r>
            <a:r>
              <a:rPr lang="ru-RU" dirty="0" smtClean="0"/>
              <a:t>.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Комитет </a:t>
            </a:r>
            <a:r>
              <a:rPr lang="ru-RU" dirty="0" err="1" smtClean="0"/>
              <a:t>өзінің</a:t>
            </a:r>
            <a:r>
              <a:rPr lang="ru-RU" dirty="0" smtClean="0"/>
              <a:t> №</a:t>
            </a:r>
            <a:r>
              <a:rPr lang="ru-RU" dirty="0"/>
              <a:t>. 21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ұсынысында</a:t>
            </a:r>
            <a:r>
              <a:rPr lang="ru-RU" dirty="0"/>
              <a:t> </a:t>
            </a:r>
            <a:r>
              <a:rPr lang="ru-RU" dirty="0" err="1" smtClean="0"/>
              <a:t>әйелдердің</a:t>
            </a:r>
            <a:r>
              <a:rPr lang="ru-RU" dirty="0" smtClean="0"/>
              <a:t> </a:t>
            </a:r>
            <a:r>
              <a:rPr lang="ru-RU" dirty="0" err="1"/>
              <a:t>ерлермен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құқықтар</a:t>
            </a:r>
            <a:r>
              <a:rPr lang="ru-RU" dirty="0"/>
              <a:t> мен </a:t>
            </a:r>
            <a:r>
              <a:rPr lang="ru-RU" dirty="0" err="1"/>
              <a:t>бостандықтарды</a:t>
            </a:r>
            <a:r>
              <a:rPr lang="ru-RU" dirty="0"/>
              <a:t> </a:t>
            </a:r>
            <a:r>
              <a:rPr lang="ru-RU" dirty="0" err="1"/>
              <a:t>пайдалана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өтті</a:t>
            </a:r>
            <a:r>
              <a:rPr lang="ru-RU" dirty="0"/>
              <a:t>.</a:t>
            </a:r>
            <a:r>
              <a:rPr lang="en-GB" dirty="0" smtClean="0"/>
              <a:t> </a:t>
            </a:r>
            <a:r>
              <a:rPr lang="ru-RU" dirty="0" err="1"/>
              <a:t>Әйелдер</a:t>
            </a:r>
            <a:r>
              <a:rPr lang="ru-RU" dirty="0"/>
              <a:t> </a:t>
            </a:r>
            <a:r>
              <a:rPr lang="ru-RU" dirty="0" err="1"/>
              <a:t>еркектерге</a:t>
            </a:r>
            <a:r>
              <a:rPr lang="ru-RU" dirty="0"/>
              <a:t> </a:t>
            </a:r>
            <a:r>
              <a:rPr lang="ru-RU" dirty="0" err="1"/>
              <a:t>бағынышты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есептелетін</a:t>
            </a:r>
            <a:r>
              <a:rPr lang="ru-RU" dirty="0"/>
              <a:t> </a:t>
            </a:r>
            <a:r>
              <a:rPr lang="ru-RU" dirty="0" err="1"/>
              <a:t>дәстүрлі</a:t>
            </a:r>
            <a:r>
              <a:rPr lang="ru-RU" dirty="0"/>
              <a:t> </a:t>
            </a:r>
            <a:r>
              <a:rPr lang="ru-RU" dirty="0" err="1"/>
              <a:t>көзқарастар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зорлық-зомбылыққа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ететінін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 smtClean="0"/>
              <a:t>атап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Комитет </a:t>
            </a:r>
            <a:r>
              <a:rPr lang="ru-RU" dirty="0" err="1"/>
              <a:t>төтенше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нұсқамасын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білсе</a:t>
            </a:r>
            <a:r>
              <a:rPr lang="ru-RU" dirty="0"/>
              <a:t> де, </a:t>
            </a:r>
            <a:r>
              <a:rPr lang="ru-RU" dirty="0" err="1"/>
              <a:t>күйеуінің</a:t>
            </a:r>
            <a:r>
              <a:rPr lang="ru-RU" dirty="0"/>
              <a:t> </a:t>
            </a:r>
            <a:r>
              <a:rPr lang="ru-RU" dirty="0" err="1"/>
              <a:t>мәлімдемесі</a:t>
            </a:r>
            <a:r>
              <a:rPr lang="ru-RU" dirty="0"/>
              <a:t> мен </a:t>
            </a:r>
            <a:r>
              <a:rPr lang="ru-RU" dirty="0" err="1"/>
              <a:t>әрекетіне</a:t>
            </a:r>
            <a:r>
              <a:rPr lang="ru-RU" dirty="0"/>
              <a:t> </a:t>
            </a:r>
            <a:r>
              <a:rPr lang="ru-RU" dirty="0" err="1"/>
              <a:t>сүйенгенін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228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1250</Words>
  <Application>Microsoft Office PowerPoint</Application>
  <PresentationFormat>Произвольный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Thème Office</vt:lpstr>
      <vt:lpstr>Экономикалық, әлеуметтік және мәдени құқықтар (ЭӘМҚ) саласында әйелдер мен балалардың құқықтары туралы істердің ерекшеліктері: мысалдар</vt:lpstr>
      <vt:lpstr>Аумақтар </vt:lpstr>
      <vt:lpstr>J.A.B. v. Spain (CRC): денсаулығы мен жасын бағалау</vt:lpstr>
      <vt:lpstr>J.A.B. v. Spain (CRC): жасын бағалау</vt:lpstr>
      <vt:lpstr>J.A.B. v. Spain (CRC): жасын бағалау</vt:lpstr>
      <vt:lpstr>J.A.B. v. Spain (CRC): денсаулыққа құқық</vt:lpstr>
      <vt:lpstr>Isatou Jallow v. Bulgaria (CEDAW): гендерлік кемсітушілік және гендерлік зорлық-зомбылық</vt:lpstr>
      <vt:lpstr>Isatou Jallow v. Bulgaria (CEDAW)</vt:lpstr>
      <vt:lpstr>Isatou Jallow v. Bulgaria (CEDAW)</vt:lpstr>
      <vt:lpstr>Isatou Jallow v. Bulgaria (CEDAW)</vt:lpstr>
      <vt:lpstr>CAT: A.N. v Switzerland (денсаулық және қатыгездік)</vt:lpstr>
      <vt:lpstr>CAT: A.N. v Switzerland</vt:lpstr>
      <vt:lpstr>CHOWDURY AND OTHERS v. GREECE (ECtHR): Мәжбүрлі еңбек және адам саудасы</vt:lpstr>
      <vt:lpstr>Khan v. France (ECtHR): қабылдау шарттары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Massimo Frigo</dc:creator>
  <cp:lastModifiedBy>user</cp:lastModifiedBy>
  <cp:revision>20</cp:revision>
  <dcterms:created xsi:type="dcterms:W3CDTF">2020-08-11T08:05:49Z</dcterms:created>
  <dcterms:modified xsi:type="dcterms:W3CDTF">2021-12-14T09:32:56Z</dcterms:modified>
</cp:coreProperties>
</file>