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1" r:id="rId7"/>
    <p:sldId id="260" r:id="rId8"/>
    <p:sldId id="263" r:id="rId9"/>
    <p:sldId id="275" r:id="rId10"/>
    <p:sldId id="274" r:id="rId11"/>
    <p:sldId id="276" r:id="rId12"/>
    <p:sldId id="264" r:id="rId13"/>
    <p:sldId id="277" r:id="rId14"/>
    <p:sldId id="278" r:id="rId15"/>
    <p:sldId id="279" r:id="rId16"/>
    <p:sldId id="280" r:id="rId17"/>
    <p:sldId id="281" r:id="rId18"/>
    <p:sldId id="282" r:id="rId19"/>
    <p:sldId id="283" r:id="rId20"/>
    <p:sldId id="284" r:id="rId21"/>
    <p:sldId id="285" r:id="rId22"/>
    <p:sldId id="286" r:id="rId23"/>
    <p:sldId id="287" r:id="rId24"/>
    <p:sldId id="289" r:id="rId25"/>
    <p:sldId id="273" r:id="rId26"/>
    <p:sldId id="290" r:id="rId27"/>
    <p:sldId id="291" r:id="rId28"/>
    <p:sldId id="292" r:id="rId29"/>
    <p:sldId id="295" r:id="rId30"/>
    <p:sldId id="294" r:id="rId31"/>
    <p:sldId id="293" r:id="rId32"/>
    <p:sldId id="296" r:id="rId33"/>
    <p:sldId id="297" r:id="rId34"/>
    <p:sldId id="298" r:id="rId35"/>
    <p:sldId id="300" r:id="rId36"/>
    <p:sldId id="301" r:id="rId37"/>
    <p:sldId id="303" r:id="rId38"/>
    <p:sldId id="305" r:id="rId39"/>
    <p:sldId id="306" r:id="rId40"/>
    <p:sldId id="307" r:id="rId41"/>
    <p:sldId id="30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3"/>
  </p:normalViewPr>
  <p:slideViewPr>
    <p:cSldViewPr snapToGrid="0" snapToObjects="1">
      <p:cViewPr>
        <p:scale>
          <a:sx n="120" d="100"/>
          <a:sy n="120" d="100"/>
        </p:scale>
        <p:origin x="2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727A-A80B-CF4B-A4D8-4BE95495CE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4A1F4-867D-DA49-8E24-54E3A63BB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0D418A-9D61-184F-A3A9-1181C41C8AA9}"/>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B118AFF7-7CFE-0D4D-BD83-043AD564E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AA222-C316-E54E-B1BB-E743F2F598F9}"/>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1825658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34A6-A545-AF4F-BFA0-6EEE8B48BA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1C763F-0A1E-6D4A-85BC-11E67314F7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A19E8-851F-DB4F-BDCC-8C31D527F105}"/>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D6E93589-BAC2-FA4D-B309-799DD5E158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E3C5D-C9AD-9C44-B340-0F82C22D5E78}"/>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394106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88B772-8A37-E448-89B2-633EC6C8FF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6DE41-701C-FE45-BAA7-A6A740EF095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1B45F-AB9D-F54D-A322-3ACF04D8B9FF}"/>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C52B8A67-9134-C646-8FDA-294283F83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07F1B5-8708-C545-B7FE-36DEFBB0C221}"/>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876878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E7C9-C500-694A-A9C9-F214ABBB7E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5FE21C-1DFA-7A4C-8647-C9EADAACDBF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111EA-3A6D-C244-B113-3FD2893648D8}"/>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ED5F0194-9A94-BF43-A88E-728DB4809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E7E8C6-B8A7-544E-8D0F-9576B1C7BBA7}"/>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68121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41A68-901A-294C-85DD-C83A1F7434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6A7C8B-E5CE-354E-B391-72CD07D466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8285C3-4B6E-7644-AEC0-854390B2571E}"/>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AA1775D0-B7FB-0D42-91B3-533FA5AA1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0523F-98D3-1C44-A1FA-48EF7D36812B}"/>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2987103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C92E-714D-794A-AC9C-861EF6B7AF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A2C0E3-A38E-2342-A1F8-E2E5CAF278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C5BB16-78CC-E84F-8439-9854231F7A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53EB04-74B9-E841-8158-405D05415178}"/>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6" name="Footer Placeholder 5">
            <a:extLst>
              <a:ext uri="{FF2B5EF4-FFF2-40B4-BE49-F238E27FC236}">
                <a16:creationId xmlns:a16="http://schemas.microsoft.com/office/drawing/2014/main" id="{C079D5EE-B8A0-AD43-AC3E-0226AFB48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32319A-E8C9-4E46-8A43-2BFFC3C0ABEE}"/>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44699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DB08-F96F-FC4B-AB8D-2988F49663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D7F790-87B2-EC44-B87E-3044D95D86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F73B92-3E7D-1A45-977F-17C40623AE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383BB6-EFFC-E240-9454-F195E95D88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236693-2DE8-9E48-8B9C-E8EEA0ABF3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B2E4BE-6351-3A4B-97E8-C7530B5EDC6B}"/>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8" name="Footer Placeholder 7">
            <a:extLst>
              <a:ext uri="{FF2B5EF4-FFF2-40B4-BE49-F238E27FC236}">
                <a16:creationId xmlns:a16="http://schemas.microsoft.com/office/drawing/2014/main" id="{A11FCA6D-BC40-D64A-A5CE-51667AB1C6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1618ED-ADDC-7146-A434-8C512787E212}"/>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174385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F198E-929E-504B-A626-037B8DE036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5D12FD-6C5B-DD4D-984E-B0145A57FD4A}"/>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4" name="Footer Placeholder 3">
            <a:extLst>
              <a:ext uri="{FF2B5EF4-FFF2-40B4-BE49-F238E27FC236}">
                <a16:creationId xmlns:a16="http://schemas.microsoft.com/office/drawing/2014/main" id="{6190B57B-C352-3B4F-B5CA-1F8652963B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2AF050-5C78-5242-B77C-86EBE18190C4}"/>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368445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DC8F69-0C5A-AA4D-B4E3-EDE1D3B239DA}"/>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3" name="Footer Placeholder 2">
            <a:extLst>
              <a:ext uri="{FF2B5EF4-FFF2-40B4-BE49-F238E27FC236}">
                <a16:creationId xmlns:a16="http://schemas.microsoft.com/office/drawing/2014/main" id="{99E8E79F-B8F4-5041-A9AF-CB7DEC1142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619479-1347-7C48-83E1-6D732B71BB57}"/>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1031104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D599-869A-6844-AF15-6BD425D97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32815B-0F54-EE4F-AC19-30C6229D76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6D97BD-B6E7-1647-9CC6-F7A4301211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CDA4FE-1DD3-BA4E-925D-2DA0D7745A19}"/>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6" name="Footer Placeholder 5">
            <a:extLst>
              <a:ext uri="{FF2B5EF4-FFF2-40B4-BE49-F238E27FC236}">
                <a16:creationId xmlns:a16="http://schemas.microsoft.com/office/drawing/2014/main" id="{E62243EE-FB71-AB41-9B34-0B05BE7A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37FA84-0FDF-D04F-8AA3-B086C807FBF2}"/>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407859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7B24E-D749-A24C-A120-4CDCF9E8D2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80AAAA-41A4-AC4D-9044-80667A981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C34C37-E095-8F49-A00F-06C9B0204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CF1AA4-4DBD-144E-BB93-6A5C115805A7}"/>
              </a:ext>
            </a:extLst>
          </p:cNvPr>
          <p:cNvSpPr>
            <a:spLocks noGrp="1"/>
          </p:cNvSpPr>
          <p:nvPr>
            <p:ph type="dt" sz="half" idx="10"/>
          </p:nvPr>
        </p:nvSpPr>
        <p:spPr/>
        <p:txBody>
          <a:bodyPr/>
          <a:lstStyle/>
          <a:p>
            <a:fld id="{8A727FDF-4BAA-864E-B993-AE57962279F5}" type="datetimeFigureOut">
              <a:rPr lang="en-US" smtClean="0"/>
              <a:t>9/19/19</a:t>
            </a:fld>
            <a:endParaRPr lang="en-US"/>
          </a:p>
        </p:txBody>
      </p:sp>
      <p:sp>
        <p:nvSpPr>
          <p:cNvPr id="6" name="Footer Placeholder 5">
            <a:extLst>
              <a:ext uri="{FF2B5EF4-FFF2-40B4-BE49-F238E27FC236}">
                <a16:creationId xmlns:a16="http://schemas.microsoft.com/office/drawing/2014/main" id="{F2A6E0B0-BBF2-A446-A457-0DC54A406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F0C0FD-F595-B749-B5C1-B4FA4223533D}"/>
              </a:ext>
            </a:extLst>
          </p:cNvPr>
          <p:cNvSpPr>
            <a:spLocks noGrp="1"/>
          </p:cNvSpPr>
          <p:nvPr>
            <p:ph type="sldNum" sz="quarter" idx="12"/>
          </p:nvPr>
        </p:nvSpPr>
        <p:spPr/>
        <p:txBody>
          <a:bodyPr/>
          <a:lstStyle/>
          <a:p>
            <a:fld id="{8D77892D-95F0-6645-87CE-BC913D8A3FAD}" type="slidenum">
              <a:rPr lang="en-US" smtClean="0"/>
              <a:t>‹#›</a:t>
            </a:fld>
            <a:endParaRPr lang="en-US"/>
          </a:p>
        </p:txBody>
      </p:sp>
    </p:spTree>
    <p:extLst>
      <p:ext uri="{BB962C8B-B14F-4D97-AF65-F5344CB8AC3E}">
        <p14:creationId xmlns:p14="http://schemas.microsoft.com/office/powerpoint/2010/main" val="318073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96164-F503-EC41-87F8-951843D6EF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F2E4EE-A1D9-5046-9533-AC271E3E7C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3AD24-3E5F-6B4C-BE58-CE39557D9C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27FDF-4BAA-864E-B993-AE57962279F5}" type="datetimeFigureOut">
              <a:rPr lang="en-US" smtClean="0"/>
              <a:t>9/19/19</a:t>
            </a:fld>
            <a:endParaRPr lang="en-US"/>
          </a:p>
        </p:txBody>
      </p:sp>
      <p:sp>
        <p:nvSpPr>
          <p:cNvPr id="5" name="Footer Placeholder 4">
            <a:extLst>
              <a:ext uri="{FF2B5EF4-FFF2-40B4-BE49-F238E27FC236}">
                <a16:creationId xmlns:a16="http://schemas.microsoft.com/office/drawing/2014/main" id="{842CA470-0541-5441-802F-C54E2951E3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BD7E7B-29E4-9947-AEBE-47AB4A5CE7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77892D-95F0-6645-87CE-BC913D8A3FAD}" type="slidenum">
              <a:rPr lang="en-US" smtClean="0"/>
              <a:t>‹#›</a:t>
            </a:fld>
            <a:endParaRPr lang="en-US"/>
          </a:p>
        </p:txBody>
      </p:sp>
    </p:spTree>
    <p:extLst>
      <p:ext uri="{BB962C8B-B14F-4D97-AF65-F5344CB8AC3E}">
        <p14:creationId xmlns:p14="http://schemas.microsoft.com/office/powerpoint/2010/main" val="2318263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coe.int/en/web/cpt/-/cpt-factsheet-on-immigration-detention" TargetMode="External"/><Relationship Id="rId3" Type="http://schemas.openxmlformats.org/officeDocument/2006/relationships/hyperlink" Target="http://www.un.org/documents/ga/res/43/a43r173.htm" TargetMode="External"/><Relationship Id="rId7" Type="http://schemas.openxmlformats.org/officeDocument/2006/relationships/hyperlink" Target="http://www.cpt.coe.int/en/documents/eng-standards.pdf" TargetMode="External"/><Relationship Id="rId2" Type="http://schemas.openxmlformats.org/officeDocument/2006/relationships/hyperlink" Target="https://www.unodc.org/pdf/criminal_justice/UN_Standard_Minimum_Rules_for_the_Treatment_of_Prisoners.pdf" TargetMode="External"/><Relationship Id="rId1" Type="http://schemas.openxmlformats.org/officeDocument/2006/relationships/slideLayout" Target="../slideLayouts/slideLayout2.xml"/><Relationship Id="rId6" Type="http://schemas.openxmlformats.org/officeDocument/2006/relationships/hyperlink" Target="http://www.unhcr.org/publications/legal/505b10ee9/unhcr-detention-guidelines.html" TargetMode="External"/><Relationship Id="rId5" Type="http://schemas.openxmlformats.org/officeDocument/2006/relationships/hyperlink" Target="http://www.un.org/en/ecosoc/docs/2010/res%25202010-16.pdf" TargetMode="External"/><Relationship Id="rId4" Type="http://schemas.openxmlformats.org/officeDocument/2006/relationships/hyperlink" Target="http://www.un.org/documents/ga/res/45/a45r113.htm" TargetMode="External"/><Relationship Id="rId9" Type="http://schemas.openxmlformats.org/officeDocument/2006/relationships/hyperlink" Target="http://www.echr.coe.int/Documents/FS_Migrants_detention_ENG.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646301B-B88A-E848-908B-B6B2D3CBFEA9}"/>
              </a:ext>
            </a:extLst>
          </p:cNvPr>
          <p:cNvSpPr/>
          <p:nvPr/>
        </p:nvSpPr>
        <p:spPr>
          <a:xfrm>
            <a:off x="1105578" y="2215918"/>
            <a:ext cx="9630888" cy="3170099"/>
          </a:xfrm>
          <a:prstGeom prst="rect">
            <a:avLst/>
          </a:prstGeom>
        </p:spPr>
        <p:txBody>
          <a:bodyPr wrap="square">
            <a:spAutoFit/>
          </a:bodyPr>
          <a:lstStyle/>
          <a:p>
            <a:pPr algn="ctr">
              <a:spcAft>
                <a:spcPts val="0"/>
              </a:spcAft>
            </a:pPr>
            <a:r>
              <a:rPr lang="en-GB" sz="2800" b="1" dirty="0">
                <a:latin typeface="Oswald"/>
                <a:ea typeface="Oswald"/>
                <a:cs typeface="Oswald"/>
              </a:rPr>
              <a:t>International standards in detention and </a:t>
            </a:r>
          </a:p>
          <a:p>
            <a:pPr algn="ctr">
              <a:spcAft>
                <a:spcPts val="0"/>
              </a:spcAft>
            </a:pPr>
            <a:r>
              <a:rPr lang="en-GB" sz="2800" b="1" dirty="0">
                <a:latin typeface="Oswald"/>
                <a:ea typeface="Oswald"/>
                <a:cs typeface="Oswald"/>
              </a:rPr>
              <a:t>protection of migrants' rights</a:t>
            </a:r>
          </a:p>
          <a:p>
            <a:pPr algn="ctr">
              <a:spcAft>
                <a:spcPts val="0"/>
              </a:spcAft>
            </a:pPr>
            <a:r>
              <a:rPr lang="en-GB" sz="2800" b="1" dirty="0">
                <a:latin typeface="Oswald"/>
                <a:ea typeface="Oswald"/>
                <a:cs typeface="Oswald"/>
              </a:rPr>
              <a:t>Principles and fundamental documents</a:t>
            </a:r>
          </a:p>
          <a:p>
            <a:pPr algn="ctr">
              <a:spcAft>
                <a:spcPts val="0"/>
              </a:spcAft>
            </a:pPr>
            <a:endParaRPr lang="en-GB" sz="2800" dirty="0">
              <a:latin typeface="Oswald"/>
              <a:ea typeface="Calibri" panose="020F0502020204030204" pitchFamily="34" charset="0"/>
            </a:endParaRPr>
          </a:p>
          <a:p>
            <a:pPr algn="ctr">
              <a:spcAft>
                <a:spcPts val="0"/>
              </a:spcAft>
            </a:pPr>
            <a:endParaRPr lang="en-GB" sz="2800" dirty="0">
              <a:latin typeface="Oswald"/>
              <a:ea typeface="Calibri" panose="020F0502020204030204" pitchFamily="34" charset="0"/>
            </a:endParaRPr>
          </a:p>
          <a:p>
            <a:pPr algn="ctr">
              <a:spcAft>
                <a:spcPts val="0"/>
              </a:spcAft>
            </a:pPr>
            <a:endParaRPr lang="en-GB" sz="2800" dirty="0">
              <a:latin typeface="Oswald"/>
              <a:ea typeface="Calibri" panose="020F0502020204030204" pitchFamily="34" charset="0"/>
            </a:endParaRPr>
          </a:p>
          <a:p>
            <a:pPr algn="ctr">
              <a:spcAft>
                <a:spcPts val="0"/>
              </a:spcAft>
            </a:pPr>
            <a:r>
              <a:rPr lang="en-GB" sz="1600" dirty="0">
                <a:ea typeface="Calibri" panose="020F0502020204030204" pitchFamily="34" charset="0"/>
              </a:rPr>
              <a:t>Kazakhstan </a:t>
            </a:r>
          </a:p>
          <a:p>
            <a:pPr algn="ctr">
              <a:spcAft>
                <a:spcPts val="0"/>
              </a:spcAft>
            </a:pPr>
            <a:r>
              <a:rPr lang="en-GB" sz="1600" dirty="0">
                <a:ea typeface="Calibri" panose="020F0502020204030204" pitchFamily="34" charset="0"/>
              </a:rPr>
              <a:t>October 2019 </a:t>
            </a:r>
            <a:endParaRPr lang="en-US" sz="1600" dirty="0">
              <a:ea typeface="Calibri" panose="020F0502020204030204" pitchFamily="34" charset="0"/>
            </a:endParaRPr>
          </a:p>
        </p:txBody>
      </p:sp>
    </p:spTree>
    <p:extLst>
      <p:ext uri="{BB962C8B-B14F-4D97-AF65-F5344CB8AC3E}">
        <p14:creationId xmlns:p14="http://schemas.microsoft.com/office/powerpoint/2010/main" val="303119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C34CEB7-7962-CD4C-A50D-7D84B1B879DA}"/>
              </a:ext>
            </a:extLst>
          </p:cNvPr>
          <p:cNvSpPr txBox="1">
            <a:spLocks/>
          </p:cNvSpPr>
          <p:nvPr/>
        </p:nvSpPr>
        <p:spPr>
          <a:xfrm>
            <a:off x="838200" y="598313"/>
            <a:ext cx="10515600" cy="321733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70000"/>
              </a:lnSpc>
              <a:buFont typeface="Arial" panose="020B0604020202020204" pitchFamily="34" charset="0"/>
              <a:buNone/>
            </a:pPr>
            <a:r>
              <a:rPr lang="en-US" sz="3400" b="1" dirty="0">
                <a:solidFill>
                  <a:schemeClr val="accent1"/>
                </a:solidFill>
              </a:rPr>
              <a:t>Clear legal base</a:t>
            </a:r>
            <a:endParaRPr lang="en-US" sz="3400" b="1" dirty="0"/>
          </a:p>
          <a:p>
            <a:pPr>
              <a:lnSpc>
                <a:spcPct val="120000"/>
              </a:lnSpc>
            </a:pPr>
            <a:r>
              <a:rPr lang="en-US" sz="2600" b="1" dirty="0"/>
              <a:t>Detention should be in accordance with national law and in accordance with such procedures as prescribed by national law </a:t>
            </a:r>
          </a:p>
          <a:p>
            <a:pPr marL="0" indent="0">
              <a:lnSpc>
                <a:spcPct val="170000"/>
              </a:lnSpc>
              <a:buNone/>
            </a:pPr>
            <a:r>
              <a:rPr lang="en-US" sz="2400" dirty="0"/>
              <a:t>	Human Rights Committee, Communication No. 2024/2011</a:t>
            </a:r>
            <a:r>
              <a:rPr lang="en-US" sz="2400" i="1" dirty="0"/>
              <a:t>, </a:t>
            </a:r>
            <a:r>
              <a:rPr lang="en-US" sz="2400" i="1" dirty="0" err="1"/>
              <a:t>Israil</a:t>
            </a:r>
            <a:r>
              <a:rPr lang="en-US" sz="2400" i="1" dirty="0"/>
              <a:t> v. Kazakhstan </a:t>
            </a:r>
          </a:p>
          <a:p>
            <a:pPr>
              <a:lnSpc>
                <a:spcPct val="170000"/>
              </a:lnSpc>
            </a:pPr>
            <a:r>
              <a:rPr lang="en-US" sz="2600" b="1" dirty="0"/>
              <a:t>National law should be “sufficient precise”  </a:t>
            </a:r>
          </a:p>
        </p:txBody>
      </p:sp>
      <p:sp>
        <p:nvSpPr>
          <p:cNvPr id="8" name="Rectangle 7">
            <a:extLst>
              <a:ext uri="{FF2B5EF4-FFF2-40B4-BE49-F238E27FC236}">
                <a16:creationId xmlns:a16="http://schemas.microsoft.com/office/drawing/2014/main" id="{9E0F70EB-66CA-E546-ACDD-95BB824AAC5A}"/>
              </a:ext>
            </a:extLst>
          </p:cNvPr>
          <p:cNvSpPr/>
          <p:nvPr/>
        </p:nvSpPr>
        <p:spPr>
          <a:xfrm>
            <a:off x="519288" y="3872088"/>
            <a:ext cx="10981267" cy="2068259"/>
          </a:xfrm>
          <a:prstGeom prst="rect">
            <a:avLst/>
          </a:prstGeom>
          <a:solidFill>
            <a:schemeClr val="bg1">
              <a:lumMod val="95000"/>
            </a:schemeClr>
          </a:solidFill>
        </p:spPr>
        <p:txBody>
          <a:bodyPr wrap="square">
            <a:spAutoFit/>
          </a:bodyPr>
          <a:lstStyle/>
          <a:p>
            <a:pPr>
              <a:lnSpc>
                <a:spcPct val="170000"/>
              </a:lnSpc>
            </a:pPr>
            <a:r>
              <a:rPr lang="en-US" dirty="0"/>
              <a:t>See also </a:t>
            </a:r>
            <a:r>
              <a:rPr lang="en-US" sz="2000" dirty="0"/>
              <a:t>ECtHR, </a:t>
            </a:r>
            <a:r>
              <a:rPr lang="en-US" sz="2000" i="1" dirty="0" err="1"/>
              <a:t>Khlaifia</a:t>
            </a:r>
            <a:r>
              <a:rPr lang="en-US" sz="2000" i="1" dirty="0"/>
              <a:t> and Others v. Italy </a:t>
            </a:r>
            <a:r>
              <a:rPr lang="en-US" sz="2000" dirty="0"/>
              <a:t>[GC], application no. 16483/12 , 15 December 2016, §§ 91-92</a:t>
            </a:r>
            <a:endParaRPr lang="en-US" dirty="0"/>
          </a:p>
          <a:p>
            <a:pPr lvl="1">
              <a:lnSpc>
                <a:spcPct val="120000"/>
              </a:lnSpc>
            </a:pPr>
            <a:r>
              <a:rPr lang="en-US" sz="2000" i="1" dirty="0"/>
              <a:t>‘in accordance with a procedure prescribed by law… primarily requires any arrest or detention to have </a:t>
            </a:r>
            <a:r>
              <a:rPr lang="en-US" sz="2000" b="1" i="1" dirty="0"/>
              <a:t>a legal basis in domestic law</a:t>
            </a:r>
            <a:r>
              <a:rPr lang="en-US" sz="2000" i="1" dirty="0"/>
              <a:t>. However, these words do not merely refer back to domestic law. They also relate to the </a:t>
            </a:r>
            <a:r>
              <a:rPr lang="en-US" sz="2000" b="1" i="1" dirty="0"/>
              <a:t>quality of the law” - Quality of law: the law should be accessible, precise and foreseeable  </a:t>
            </a:r>
            <a:endParaRPr lang="en-US" sz="2000" i="1" dirty="0"/>
          </a:p>
        </p:txBody>
      </p:sp>
    </p:spTree>
    <p:extLst>
      <p:ext uri="{BB962C8B-B14F-4D97-AF65-F5344CB8AC3E}">
        <p14:creationId xmlns:p14="http://schemas.microsoft.com/office/powerpoint/2010/main" val="1766909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14B3EC43-F865-B647-B16D-94260E15F218}"/>
              </a:ext>
            </a:extLst>
          </p:cNvPr>
          <p:cNvSpPr txBox="1">
            <a:spLocks/>
          </p:cNvSpPr>
          <p:nvPr/>
        </p:nvSpPr>
        <p:spPr>
          <a:xfrm>
            <a:off x="855487" y="572267"/>
            <a:ext cx="10515600" cy="746373"/>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600" b="1" dirty="0">
                <a:solidFill>
                  <a:schemeClr val="accent1"/>
                </a:solidFill>
              </a:rPr>
              <a:t>Protection from arbitrariness</a:t>
            </a:r>
          </a:p>
          <a:p>
            <a:pPr marL="0" indent="0">
              <a:buFont typeface="Arial" panose="020B0604020202020204" pitchFamily="34" charset="0"/>
              <a:buNone/>
            </a:pPr>
            <a:endParaRPr lang="en-US" sz="2400" dirty="0">
              <a:solidFill>
                <a:schemeClr val="accent1"/>
              </a:solidFill>
            </a:endParaRPr>
          </a:p>
          <a:p>
            <a:pPr marL="0" indent="0">
              <a:buFont typeface="Arial" panose="020B0604020202020204" pitchFamily="34" charset="0"/>
              <a:buNone/>
            </a:pPr>
            <a:r>
              <a:rPr lang="en-US" i="1" dirty="0"/>
              <a:t> </a:t>
            </a:r>
            <a:endParaRPr lang="en-US" dirty="0"/>
          </a:p>
          <a:p>
            <a:pPr marL="0" indent="0">
              <a:buFont typeface="Arial" panose="020B0604020202020204" pitchFamily="34" charset="0"/>
              <a:buNone/>
            </a:pPr>
            <a:endParaRPr lang="en-US" dirty="0"/>
          </a:p>
        </p:txBody>
      </p:sp>
      <p:sp>
        <p:nvSpPr>
          <p:cNvPr id="6" name="Rectangle 5">
            <a:extLst>
              <a:ext uri="{FF2B5EF4-FFF2-40B4-BE49-F238E27FC236}">
                <a16:creationId xmlns:a16="http://schemas.microsoft.com/office/drawing/2014/main" id="{7F8AECDD-BDC8-7346-A903-793AA5F63B7B}"/>
              </a:ext>
            </a:extLst>
          </p:cNvPr>
          <p:cNvSpPr/>
          <p:nvPr/>
        </p:nvSpPr>
        <p:spPr>
          <a:xfrm>
            <a:off x="620888" y="1410355"/>
            <a:ext cx="10058400" cy="4339650"/>
          </a:xfrm>
          <a:prstGeom prst="rect">
            <a:avLst/>
          </a:prstGeom>
        </p:spPr>
        <p:txBody>
          <a:bodyPr wrap="square">
            <a:spAutoFit/>
          </a:bodyPr>
          <a:lstStyle/>
          <a:p>
            <a:pPr marL="285750" indent="-285750">
              <a:lnSpc>
                <a:spcPct val="120000"/>
              </a:lnSpc>
              <a:buFont typeface="Arial" panose="020B0604020202020204" pitchFamily="34" charset="0"/>
              <a:buChar char="•"/>
            </a:pPr>
            <a:r>
              <a:rPr lang="en-US" sz="2000" dirty="0"/>
              <a:t>An arrest or detention </a:t>
            </a:r>
            <a:r>
              <a:rPr lang="en-US" sz="2000" b="1" dirty="0"/>
              <a:t>may be authorized by domestic law and nonetheless be arbitrary</a:t>
            </a:r>
            <a:endParaRPr lang="en-US" sz="2000" dirty="0"/>
          </a:p>
          <a:p>
            <a:pPr marL="285750" indent="-285750">
              <a:lnSpc>
                <a:spcPct val="120000"/>
              </a:lnSpc>
              <a:buFont typeface="Arial" panose="020B0604020202020204" pitchFamily="34" charset="0"/>
              <a:buChar char="•"/>
            </a:pPr>
            <a:endParaRPr lang="en-US" sz="2000" dirty="0"/>
          </a:p>
          <a:p>
            <a:pPr marL="285750" indent="-285750">
              <a:lnSpc>
                <a:spcPct val="120000"/>
              </a:lnSpc>
              <a:buFont typeface="Arial" panose="020B0604020202020204" pitchFamily="34" charset="0"/>
              <a:buChar char="•"/>
            </a:pPr>
            <a:r>
              <a:rPr lang="en-US" sz="2000" dirty="0"/>
              <a:t>The notion of arbitrariness is not to be equated with ’against the law’ but must be interpreted more broadly to include elements of </a:t>
            </a:r>
            <a:r>
              <a:rPr lang="en-US" sz="2000" b="1" dirty="0"/>
              <a:t>inappropriateness</a:t>
            </a:r>
            <a:r>
              <a:rPr lang="en-US" sz="2000" dirty="0"/>
              <a:t>, </a:t>
            </a:r>
            <a:r>
              <a:rPr lang="en-US" sz="2000" b="1" dirty="0"/>
              <a:t>injustice</a:t>
            </a:r>
            <a:r>
              <a:rPr lang="en-US" sz="2000" dirty="0"/>
              <a:t>, </a:t>
            </a:r>
            <a:r>
              <a:rPr lang="en-US" sz="2000" b="1" dirty="0"/>
              <a:t>lack of predictability</a:t>
            </a:r>
            <a:r>
              <a:rPr lang="en-US" sz="2000" dirty="0"/>
              <a:t> and </a:t>
            </a:r>
            <a:r>
              <a:rPr lang="en-US" sz="2000" b="1" dirty="0"/>
              <a:t>due process of law</a:t>
            </a:r>
          </a:p>
          <a:p>
            <a:pPr>
              <a:lnSpc>
                <a:spcPct val="120000"/>
              </a:lnSpc>
            </a:pPr>
            <a:r>
              <a:rPr lang="en-US" sz="2000" b="1" dirty="0"/>
              <a:t>	</a:t>
            </a:r>
            <a:endParaRPr lang="en-US" sz="2000" dirty="0">
              <a:ea typeface="Calibri" panose="020F0502020204030204" pitchFamily="34" charset="0"/>
              <a:cs typeface="Times New Roman" panose="02020603050405020304" pitchFamily="18" charset="0"/>
            </a:endParaRPr>
          </a:p>
          <a:p>
            <a:pPr marL="342900" indent="-342900">
              <a:lnSpc>
                <a:spcPct val="120000"/>
              </a:lnSpc>
              <a:buFont typeface="Arial" panose="020B0604020202020204" pitchFamily="34" charset="0"/>
              <a:buChar char="•"/>
            </a:pPr>
            <a:r>
              <a:rPr lang="en-US" sz="2000" dirty="0">
                <a:ea typeface="Calibri" panose="020F0502020204030204" pitchFamily="34" charset="0"/>
                <a:cs typeface="Times New Roman" panose="02020603050405020304" pitchFamily="18" charset="0"/>
              </a:rPr>
              <a:t>Detention in the course of proceedings for the control of immigration </a:t>
            </a:r>
            <a:r>
              <a:rPr lang="en-US" sz="2000" b="1" dirty="0">
                <a:ea typeface="Calibri" panose="020F0502020204030204" pitchFamily="34" charset="0"/>
                <a:cs typeface="Times New Roman" panose="02020603050405020304" pitchFamily="18" charset="0"/>
              </a:rPr>
              <a:t>is not arbitrary </a:t>
            </a:r>
            <a:r>
              <a:rPr lang="en-US" sz="2000" b="1" i="1" dirty="0">
                <a:ea typeface="Calibri" panose="020F0502020204030204" pitchFamily="34" charset="0"/>
                <a:cs typeface="Times New Roman" panose="02020603050405020304" pitchFamily="18" charset="0"/>
              </a:rPr>
              <a:t>per se</a:t>
            </a:r>
            <a:r>
              <a:rPr lang="en-US" sz="2000" dirty="0">
                <a:ea typeface="Calibri" panose="020F0502020204030204" pitchFamily="34" charset="0"/>
                <a:cs typeface="Times New Roman" panose="02020603050405020304" pitchFamily="18" charset="0"/>
              </a:rPr>
              <a:t>, but</a:t>
            </a:r>
            <a:r>
              <a:rPr lang="en-US" sz="2000" b="1" dirty="0">
                <a:ea typeface="Calibri" panose="020F0502020204030204" pitchFamily="34" charset="0"/>
                <a:cs typeface="Times New Roman" panose="02020603050405020304" pitchFamily="18" charset="0"/>
              </a:rPr>
              <a:t> </a:t>
            </a:r>
            <a:r>
              <a:rPr lang="en-US" sz="2000" dirty="0">
                <a:ea typeface="Calibri" panose="020F0502020204030204" pitchFamily="34" charset="0"/>
                <a:cs typeface="Times New Roman" panose="02020603050405020304" pitchFamily="18" charset="0"/>
              </a:rPr>
              <a:t>the detention must </a:t>
            </a:r>
            <a:r>
              <a:rPr lang="en-US" sz="2000" b="1" dirty="0">
                <a:ea typeface="Calibri" panose="020F0502020204030204" pitchFamily="34" charset="0"/>
                <a:cs typeface="Times New Roman" panose="02020603050405020304" pitchFamily="18" charset="0"/>
              </a:rPr>
              <a:t>be justified as </a:t>
            </a:r>
            <a:r>
              <a:rPr lang="en-US" sz="2000" b="1" i="1" dirty="0">
                <a:ea typeface="Calibri" panose="020F0502020204030204" pitchFamily="34" charset="0"/>
                <a:cs typeface="Times New Roman" panose="02020603050405020304" pitchFamily="18" charset="0"/>
              </a:rPr>
              <a:t>reasonable</a:t>
            </a:r>
            <a:r>
              <a:rPr lang="en-US" sz="2000" b="1" dirty="0">
                <a:ea typeface="Calibri" panose="020F0502020204030204" pitchFamily="34" charset="0"/>
                <a:cs typeface="Times New Roman" panose="02020603050405020304" pitchFamily="18" charset="0"/>
              </a:rPr>
              <a:t>, </a:t>
            </a:r>
            <a:r>
              <a:rPr lang="en-US" sz="2000" b="1" i="1" dirty="0">
                <a:ea typeface="Calibri" panose="020F0502020204030204" pitchFamily="34" charset="0"/>
                <a:cs typeface="Times New Roman" panose="02020603050405020304" pitchFamily="18" charset="0"/>
              </a:rPr>
              <a:t>necessary</a:t>
            </a:r>
            <a:r>
              <a:rPr lang="en-US" sz="2000" b="1" dirty="0">
                <a:ea typeface="Calibri" panose="020F0502020204030204" pitchFamily="34" charset="0"/>
                <a:cs typeface="Times New Roman" panose="02020603050405020304" pitchFamily="18" charset="0"/>
              </a:rPr>
              <a:t> and </a:t>
            </a:r>
            <a:r>
              <a:rPr lang="en-US" sz="2000" b="1" i="1" dirty="0">
                <a:ea typeface="Calibri" panose="020F0502020204030204" pitchFamily="34" charset="0"/>
                <a:cs typeface="Times New Roman" panose="02020603050405020304" pitchFamily="18" charset="0"/>
              </a:rPr>
              <a:t>proportionate</a:t>
            </a:r>
            <a:r>
              <a:rPr lang="en-US" sz="2000" b="1" dirty="0">
                <a:ea typeface="Calibri" panose="020F0502020204030204" pitchFamily="34" charset="0"/>
                <a:cs typeface="Times New Roman" panose="02020603050405020304" pitchFamily="18" charset="0"/>
              </a:rPr>
              <a:t> in the light of the circumstances and </a:t>
            </a:r>
            <a:r>
              <a:rPr lang="en-US" sz="2000" b="1" i="1" dirty="0">
                <a:ea typeface="Calibri" panose="020F0502020204030204" pitchFamily="34" charset="0"/>
                <a:cs typeface="Times New Roman" panose="02020603050405020304" pitchFamily="18" charset="0"/>
              </a:rPr>
              <a:t>reassessed</a:t>
            </a:r>
            <a:r>
              <a:rPr lang="en-US" sz="2000" b="1" dirty="0">
                <a:ea typeface="Calibri" panose="020F0502020204030204" pitchFamily="34" charset="0"/>
                <a:cs typeface="Times New Roman" panose="02020603050405020304" pitchFamily="18" charset="0"/>
              </a:rPr>
              <a:t> as it extends in time. </a:t>
            </a:r>
          </a:p>
          <a:p>
            <a:pPr algn="just">
              <a:spcAft>
                <a:spcPts val="0"/>
              </a:spcAft>
            </a:pPr>
            <a:endParaRPr lang="en-US" sz="2000" dirty="0"/>
          </a:p>
          <a:p>
            <a:pPr algn="just"/>
            <a:r>
              <a:rPr lang="en-US" sz="2000" dirty="0"/>
              <a:t>Human Rights Committee, </a:t>
            </a:r>
            <a:r>
              <a:rPr lang="en-US" sz="2000" i="1" dirty="0"/>
              <a:t>F.K.A.G. et al. v. Australia, Communication No. 2094/2011; M.G.C. v Australia</a:t>
            </a:r>
            <a:r>
              <a:rPr lang="en-US" sz="2000" dirty="0"/>
              <a:t>, Communication No. 1875/2009.</a:t>
            </a:r>
          </a:p>
        </p:txBody>
      </p:sp>
    </p:spTree>
    <p:extLst>
      <p:ext uri="{BB962C8B-B14F-4D97-AF65-F5344CB8AC3E}">
        <p14:creationId xmlns:p14="http://schemas.microsoft.com/office/powerpoint/2010/main" val="447846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505706" y="922431"/>
            <a:ext cx="11056409" cy="4431983"/>
          </a:xfrm>
          <a:prstGeom prst="rect">
            <a:avLst/>
          </a:prstGeom>
        </p:spPr>
        <p:txBody>
          <a:bodyPr wrap="square">
            <a:spAutoFit/>
          </a:bodyPr>
          <a:lstStyle/>
          <a:p>
            <a:pPr>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1. Justification on an individual basis (case by case)</a:t>
            </a:r>
          </a:p>
          <a:p>
            <a:pPr marL="342900" indent="-342900">
              <a:spcAft>
                <a:spcPts val="0"/>
              </a:spcAft>
              <a:buAutoNum type="arabicPeriod"/>
            </a:pPr>
            <a:endParaRPr lang="en-US" b="1" dirty="0">
              <a:latin typeface="Calibri" panose="020F0502020204030204" pitchFamily="34" charset="0"/>
              <a:ea typeface="Calibri" panose="020F0502020204030204" pitchFamily="34" charset="0"/>
              <a:cs typeface="Times New Roman" panose="02020603050405020304" pitchFamily="18" charset="0"/>
            </a:endParaRPr>
          </a:p>
          <a:p>
            <a:r>
              <a:rPr lang="en-US" sz="2000" dirty="0"/>
              <a:t>- Human Rights Committee, </a:t>
            </a:r>
            <a:r>
              <a:rPr lang="en-US" sz="2000" i="1" dirty="0" err="1"/>
              <a:t>Danyal</a:t>
            </a:r>
            <a:r>
              <a:rPr lang="en-US" sz="2000" i="1" dirty="0"/>
              <a:t> Shafiq v. Australia</a:t>
            </a:r>
            <a:r>
              <a:rPr lang="en-US" sz="2000" dirty="0"/>
              <a:t>, Communication No. 1324/2004, § 7.3</a:t>
            </a:r>
          </a:p>
          <a:p>
            <a:endParaRPr lang="en-US" sz="2000" dirty="0"/>
          </a:p>
          <a:p>
            <a:pPr lvl="1"/>
            <a:r>
              <a:rPr lang="en-US" sz="2000" i="1" dirty="0"/>
              <a:t>“the State party has provided as justification for the author's detention </a:t>
            </a:r>
            <a:r>
              <a:rPr lang="en-US" sz="2000" b="1" i="1" dirty="0"/>
              <a:t>its </a:t>
            </a:r>
            <a:r>
              <a:rPr lang="en-US" sz="2000" b="1" i="1" u="sng" dirty="0"/>
              <a:t>general experience </a:t>
            </a:r>
            <a:r>
              <a:rPr lang="en-US" sz="2000" b="1" i="1" dirty="0"/>
              <a:t>that asylum seekers abscond if not retained in custody</a:t>
            </a:r>
            <a:r>
              <a:rPr lang="en-US" sz="2000" i="1" dirty="0"/>
              <a:t>… The State party has not provided any other justification, </a:t>
            </a:r>
            <a:r>
              <a:rPr lang="en-US" sz="2000" b="1" i="1" dirty="0"/>
              <a:t>in relation to the author's particular case</a:t>
            </a:r>
            <a:r>
              <a:rPr lang="en-US" sz="2000" i="1" dirty="0"/>
              <a:t>, which would justify his continued detention”  </a:t>
            </a:r>
          </a:p>
          <a:p>
            <a:pPr>
              <a:spcAft>
                <a:spcPts val="0"/>
              </a:spcAft>
            </a:pPr>
            <a:endParaRPr lang="en-US" sz="2000" dirty="0"/>
          </a:p>
          <a:p>
            <a:pPr>
              <a:spcAft>
                <a:spcPts val="0"/>
              </a:spcAft>
            </a:pPr>
            <a:r>
              <a:rPr lang="en-US" sz="2000" dirty="0"/>
              <a:t>- Human Rights Committee, </a:t>
            </a:r>
            <a:r>
              <a:rPr lang="en-US" sz="2000" i="1" dirty="0"/>
              <a:t>M.M.M. et al. v. Australia</a:t>
            </a:r>
            <a:r>
              <a:rPr lang="en-US" sz="2000" dirty="0"/>
              <a:t>, </a:t>
            </a:r>
            <a:r>
              <a:rPr lang="en-US" sz="2000" i="1" dirty="0"/>
              <a:t>Communication No. 2136/2012,</a:t>
            </a:r>
            <a:r>
              <a:rPr lang="en-US" sz="2000" dirty="0"/>
              <a:t> §§ 10.3-</a:t>
            </a:r>
            <a:r>
              <a:rPr lang="en-US" sz="2000" i="1" dirty="0"/>
              <a:t>10.4</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lvl="1"/>
            <a:r>
              <a:rPr lang="en-US" sz="2000" i="1" dirty="0">
                <a:latin typeface="Calibri" panose="020F0502020204030204" pitchFamily="34" charset="0"/>
                <a:ea typeface="Calibri" panose="020F0502020204030204" pitchFamily="34" charset="0"/>
                <a:cs typeface="Times New Roman" panose="02020603050405020304" pitchFamily="18" charset="0"/>
              </a:rPr>
              <a:t>“The decision must consider relevant factors case-by-case, and not be based on a mandatory rule for a broad category… </a:t>
            </a:r>
            <a:r>
              <a:rPr lang="en-US" sz="2000" i="1" dirty="0"/>
              <a:t>Whatever justification there may have been for an initial detention, for instance for purposes of ascertaining identity and other issues</a:t>
            </a:r>
            <a:r>
              <a:rPr lang="en-US" sz="2000" b="1" i="1" dirty="0"/>
              <a:t>, the State party has not, in the Committee’s opinion, demonstrated on an individual basis</a:t>
            </a:r>
            <a:r>
              <a:rPr lang="en-US" sz="2000" i="1" dirty="0"/>
              <a:t> that their continuous indefinite detention is justified”.  </a:t>
            </a:r>
          </a:p>
        </p:txBody>
      </p:sp>
      <p:sp>
        <p:nvSpPr>
          <p:cNvPr id="2" name="Rectangle 1">
            <a:extLst>
              <a:ext uri="{FF2B5EF4-FFF2-40B4-BE49-F238E27FC236}">
                <a16:creationId xmlns:a16="http://schemas.microsoft.com/office/drawing/2014/main" id="{22A4F3A2-6C9D-8E45-B538-8C1986756617}"/>
              </a:ext>
            </a:extLst>
          </p:cNvPr>
          <p:cNvSpPr/>
          <p:nvPr/>
        </p:nvSpPr>
        <p:spPr>
          <a:xfrm>
            <a:off x="0" y="5393878"/>
            <a:ext cx="12067822" cy="1200329"/>
          </a:xfrm>
          <a:prstGeom prst="rect">
            <a:avLst/>
          </a:prstGeom>
          <a:solidFill>
            <a:schemeClr val="bg1">
              <a:lumMod val="75000"/>
            </a:schemeClr>
          </a:solidFill>
        </p:spPr>
        <p:txBody>
          <a:bodyPr wrap="square">
            <a:spAutoFit/>
          </a:bodyPr>
          <a:lstStyle/>
          <a:p>
            <a:pPr lvl="2"/>
            <a:r>
              <a:rPr lang="en-US" b="1" dirty="0"/>
              <a:t>UN Working Group on Arbitrary Detention, Revised Deliberation no. 5 of deprivation of liberty of migrants, § 19.  </a:t>
            </a:r>
          </a:p>
          <a:p>
            <a:pPr lvl="2"/>
            <a:r>
              <a:rPr lang="en-US" dirty="0"/>
              <a:t>“The need to detain should be assessed on </a:t>
            </a:r>
            <a:r>
              <a:rPr lang="en-US" b="1" dirty="0"/>
              <a:t>an individual basis </a:t>
            </a:r>
            <a:r>
              <a:rPr lang="en-US" dirty="0"/>
              <a:t>and not based on a formal assessment of the migrant’s current migration status. The detention must comply with the principle of proportionality and as such, automatic and/or mandatory detention in the context of migration is arbitrary” </a:t>
            </a:r>
          </a:p>
        </p:txBody>
      </p:sp>
    </p:spTree>
    <p:extLst>
      <p:ext uri="{BB962C8B-B14F-4D97-AF65-F5344CB8AC3E}">
        <p14:creationId xmlns:p14="http://schemas.microsoft.com/office/powerpoint/2010/main" val="3506941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745066" y="1262027"/>
            <a:ext cx="9945511" cy="6617196"/>
          </a:xfrm>
          <a:prstGeom prst="rect">
            <a:avLst/>
          </a:prstGeom>
        </p:spPr>
        <p:txBody>
          <a:bodyPr wrap="square">
            <a:spAutoFit/>
          </a:bodyPr>
          <a:lstStyle/>
          <a:p>
            <a:r>
              <a:rPr lang="en-US" sz="2400" b="1" dirty="0"/>
              <a:t>2. Detention must be justified as reasonable </a:t>
            </a:r>
          </a:p>
          <a:p>
            <a:pPr marL="342900" indent="-342900">
              <a:spcAft>
                <a:spcPts val="0"/>
              </a:spcAft>
              <a:buAutoNum type="arabicPeriod"/>
            </a:pPr>
            <a:endParaRPr lang="en-US" b="1"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t>“The element of reasonableness requires that the detention be imposed in pursuance of a legitimate aim in each individual case”</a:t>
            </a:r>
            <a:endParaRPr lang="en-US" sz="1600" dirty="0"/>
          </a:p>
          <a:p>
            <a:pPr lvl="1"/>
            <a:r>
              <a:rPr lang="en-US" sz="1600" dirty="0"/>
              <a:t>UN Working Group on Arbitrary Detention, Revised Deliberation No. 5 on deprivation of liberty of migrants, 7 February 2018, 22.</a:t>
            </a:r>
          </a:p>
          <a:p>
            <a:endParaRPr lang="en-US" sz="1600" dirty="0"/>
          </a:p>
          <a:p>
            <a:pPr marL="285750" indent="-285750">
              <a:buFontTx/>
              <a:buChar char="-"/>
            </a:pPr>
            <a:r>
              <a:rPr lang="en-US" sz="2000" dirty="0"/>
              <a:t>Human Rights Committee, </a:t>
            </a:r>
            <a:r>
              <a:rPr lang="en-US" sz="2000" i="1" dirty="0"/>
              <a:t>Samba Jalloh v. </a:t>
            </a:r>
            <a:r>
              <a:rPr lang="en-US" sz="2000" i="1" u="sng" dirty="0"/>
              <a:t>t</a:t>
            </a:r>
            <a:r>
              <a:rPr lang="en-US" sz="2000" i="1" dirty="0"/>
              <a:t>he Netherlands</a:t>
            </a:r>
            <a:r>
              <a:rPr lang="en-US" sz="2000" dirty="0"/>
              <a:t>, Communication No. 794/1998, § 8.2</a:t>
            </a:r>
          </a:p>
          <a:p>
            <a:r>
              <a:rPr lang="en-US" dirty="0"/>
              <a:t> </a:t>
            </a:r>
          </a:p>
          <a:p>
            <a:r>
              <a:rPr lang="en-US" sz="2000" i="1" dirty="0">
                <a:ea typeface="Times New Roman" panose="02020603050405020304" pitchFamily="18" charset="0"/>
                <a:cs typeface="Times New Roman" panose="02020603050405020304" pitchFamily="18" charset="0"/>
              </a:rPr>
              <a:t>“The Committee notes that "arbitrariness" must be interpreted more broadly than "against the law" </a:t>
            </a:r>
            <a:r>
              <a:rPr lang="en-US" sz="2000" b="1" i="1" dirty="0">
                <a:ea typeface="Times New Roman" panose="02020603050405020304" pitchFamily="18" charset="0"/>
                <a:cs typeface="Times New Roman" panose="02020603050405020304" pitchFamily="18" charset="0"/>
              </a:rPr>
              <a:t>to include elements of unreasonableness</a:t>
            </a:r>
            <a:r>
              <a:rPr lang="en-US" sz="2000" i="1" dirty="0">
                <a:ea typeface="Times New Roman" panose="02020603050405020304" pitchFamily="18" charset="0"/>
                <a:cs typeface="Times New Roman" panose="02020603050405020304" pitchFamily="18" charset="0"/>
              </a:rPr>
              <a:t>. Considering the author's flight from the open facility at which he was accommodated from the time of his arrival for around 11 months, the Committee considers that it was not unreasonable to have detained the author for a limited time until the administrative procedure relating to his case was completed. </a:t>
            </a:r>
            <a:r>
              <a:rPr lang="en-US" sz="2000" b="1" i="1" dirty="0">
                <a:ea typeface="Times New Roman" panose="02020603050405020304" pitchFamily="18" charset="0"/>
                <a:cs typeface="Times New Roman" panose="02020603050405020304" pitchFamily="18" charset="0"/>
              </a:rPr>
              <a:t>Once a reasonable prospect of expelling him no longer existed his detention was terminated</a:t>
            </a:r>
            <a:r>
              <a:rPr lang="en-US" sz="2000" i="1" dirty="0">
                <a:ea typeface="Times New Roman" panose="02020603050405020304" pitchFamily="18" charset="0"/>
                <a:cs typeface="Times New Roman" panose="02020603050405020304" pitchFamily="18" charset="0"/>
              </a:rPr>
              <a:t>”</a:t>
            </a:r>
          </a:p>
          <a:p>
            <a:endParaRPr lang="en-US" i="1" dirty="0">
              <a:ea typeface="Times New Roman" panose="02020603050405020304" pitchFamily="18" charset="0"/>
              <a:cs typeface="Times New Roman" panose="02020603050405020304" pitchFamily="18" charset="0"/>
            </a:endParaRPr>
          </a:p>
          <a:p>
            <a:endParaRPr lang="en-US" i="1" dirty="0">
              <a:ea typeface="Times New Roman" panose="02020603050405020304" pitchFamily="18" charset="0"/>
              <a:cs typeface="Times New Roman" panose="02020603050405020304" pitchFamily="18" charset="0"/>
            </a:endParaRPr>
          </a:p>
          <a:p>
            <a:endParaRPr lang="en-US" sz="1600" dirty="0">
              <a:ea typeface="Times New Roman" panose="02020603050405020304" pitchFamily="18" charset="0"/>
              <a:cs typeface="Times New Roman" panose="02020603050405020304" pitchFamily="18" charset="0"/>
            </a:endParaRPr>
          </a:p>
          <a:p>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116459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745066" y="1262027"/>
            <a:ext cx="9945511" cy="6155531"/>
          </a:xfrm>
          <a:prstGeom prst="rect">
            <a:avLst/>
          </a:prstGeom>
          <a:solidFill>
            <a:schemeClr val="bg1">
              <a:lumMod val="85000"/>
            </a:schemeClr>
          </a:solidFill>
        </p:spPr>
        <p:txBody>
          <a:bodyPr wrap="square">
            <a:spAutoFit/>
          </a:bodyPr>
          <a:lstStyle/>
          <a:p>
            <a:pPr>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t>See also </a:t>
            </a:r>
          </a:p>
          <a:p>
            <a:r>
              <a:rPr lang="en-US" sz="2000" dirty="0"/>
              <a:t>- WGAD Opinion No. 45/2006 A/HRC/7/4/Add.1 (2007), p.40 (Abdi v UK) §§25–26</a:t>
            </a:r>
            <a:endParaRPr lang="en-US" sz="2000" i="1" dirty="0">
              <a:ea typeface="Times New Roman" panose="02020603050405020304" pitchFamily="18" charset="0"/>
              <a:cs typeface="Times New Roman" panose="02020603050405020304" pitchFamily="18" charset="0"/>
            </a:endParaRPr>
          </a:p>
          <a:p>
            <a:r>
              <a:rPr lang="en-US" sz="2000" dirty="0"/>
              <a:t>“the asserted purpose of detention, i.e. removal, cannot in fact justify the detention because it is entirely unrealistic”</a:t>
            </a:r>
          </a:p>
          <a:p>
            <a:endParaRPr lang="en-US" sz="2000" i="1" dirty="0">
              <a:ea typeface="Times New Roman" panose="02020603050405020304" pitchFamily="18" charset="0"/>
              <a:cs typeface="Times New Roman" panose="02020603050405020304" pitchFamily="18" charset="0"/>
            </a:endParaRPr>
          </a:p>
          <a:p>
            <a:r>
              <a:rPr lang="en-US" sz="2000" dirty="0">
                <a:ea typeface="Times New Roman" panose="02020603050405020304" pitchFamily="18" charset="0"/>
                <a:cs typeface="Times New Roman" panose="02020603050405020304" pitchFamily="18" charset="0"/>
              </a:rPr>
              <a:t>- ECtHR, A. and Others v. United Kingdom, Application No 3455/05, 19 February 2009, </a:t>
            </a:r>
            <a:r>
              <a:rPr lang="en-US" sz="2000" dirty="0"/>
              <a:t>§169. </a:t>
            </a:r>
            <a:r>
              <a:rPr lang="en-US" sz="2000" dirty="0">
                <a:ea typeface="Times New Roman" panose="02020603050405020304" pitchFamily="18" charset="0"/>
                <a:cs typeface="Times New Roman" panose="02020603050405020304" pitchFamily="18" charset="0"/>
              </a:rPr>
              <a:t> </a:t>
            </a:r>
          </a:p>
          <a:p>
            <a:r>
              <a:rPr lang="en-US" sz="2000" dirty="0">
                <a:solidFill>
                  <a:srgbClr val="000000"/>
                </a:solidFill>
                <a:latin typeface="Arial" panose="020B0604020202020204" pitchFamily="34" charset="0"/>
              </a:rPr>
              <a:t>“There is no evidence that during the period of the applicants’ detention there was… any realistic prospect of their being expelled”</a:t>
            </a:r>
          </a:p>
          <a:p>
            <a:endParaRPr lang="en-US" sz="2000" dirty="0">
              <a:solidFill>
                <a:srgbClr val="000000"/>
              </a:solidFill>
              <a:latin typeface="Arial" panose="020B0604020202020204" pitchFamily="34" charset="0"/>
            </a:endParaRPr>
          </a:p>
          <a:p>
            <a:r>
              <a:rPr lang="en-US" sz="2000" dirty="0"/>
              <a:t>- EU Return Directive (2008/115/EU), Art. 15(4)</a:t>
            </a:r>
          </a:p>
          <a:p>
            <a:r>
              <a:rPr lang="en-US" sz="2000" dirty="0"/>
              <a:t>“When it appears that a reasonable prospect of removal no longer exists for legal or other considerations or the conditions laid down in paragraph 1 no longer exist, detention ceases to be justified and the person concerned shall be released immediately”</a:t>
            </a:r>
            <a:endParaRPr lang="en-US" sz="2000" dirty="0">
              <a:ea typeface="Times New Roman" panose="02020603050405020304" pitchFamily="18" charset="0"/>
              <a:cs typeface="Times New Roman" panose="02020603050405020304" pitchFamily="18" charset="0"/>
            </a:endParaRPr>
          </a:p>
          <a:p>
            <a:r>
              <a:rPr lang="en-US" i="1" dirty="0">
                <a:ea typeface="Times New Roman" panose="02020603050405020304" pitchFamily="18" charset="0"/>
                <a:cs typeface="Times New Roman" panose="02020603050405020304" pitchFamily="18" charset="0"/>
              </a:rPr>
              <a:t> </a:t>
            </a:r>
          </a:p>
          <a:p>
            <a:endParaRPr lang="en-US" i="1" dirty="0">
              <a:ea typeface="Times New Roman" panose="02020603050405020304" pitchFamily="18" charset="0"/>
              <a:cs typeface="Times New Roman" panose="02020603050405020304" pitchFamily="18" charset="0"/>
            </a:endParaRPr>
          </a:p>
          <a:p>
            <a:endParaRPr lang="en-US" sz="1600" dirty="0">
              <a:ea typeface="Times New Roman" panose="02020603050405020304" pitchFamily="18" charset="0"/>
              <a:cs typeface="Times New Roman" panose="02020603050405020304" pitchFamily="18" charset="0"/>
            </a:endParaRPr>
          </a:p>
          <a:p>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1066466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745066" y="1068640"/>
            <a:ext cx="9945511" cy="1384995"/>
          </a:xfrm>
          <a:prstGeom prst="rect">
            <a:avLst/>
          </a:prstGeom>
        </p:spPr>
        <p:txBody>
          <a:bodyPr wrap="square">
            <a:spAutoFit/>
          </a:bodyPr>
          <a:lstStyle/>
          <a:p>
            <a:pPr>
              <a:spcAft>
                <a:spcPts val="0"/>
              </a:spcAft>
            </a:pPr>
            <a:r>
              <a:rPr lang="en-US" sz="2400" b="1" dirty="0"/>
              <a:t>3. Further justification other than illegal entry/asylum application after an initial  brief period of detention – obligation for periodical review </a:t>
            </a:r>
          </a:p>
          <a:p>
            <a:pPr>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i="1" dirty="0"/>
          </a:p>
        </p:txBody>
      </p:sp>
      <p:sp>
        <p:nvSpPr>
          <p:cNvPr id="5" name="Rectangle 4">
            <a:extLst>
              <a:ext uri="{FF2B5EF4-FFF2-40B4-BE49-F238E27FC236}">
                <a16:creationId xmlns:a16="http://schemas.microsoft.com/office/drawing/2014/main" id="{EDF027A8-ED9E-3E4C-A778-7AF6A7076E9D}"/>
              </a:ext>
            </a:extLst>
          </p:cNvPr>
          <p:cNvSpPr/>
          <p:nvPr/>
        </p:nvSpPr>
        <p:spPr>
          <a:xfrm>
            <a:off x="846666" y="2313042"/>
            <a:ext cx="10137422" cy="3077766"/>
          </a:xfrm>
          <a:prstGeom prst="rect">
            <a:avLst/>
          </a:prstGeom>
        </p:spPr>
        <p:txBody>
          <a:bodyPr wrap="square">
            <a:spAutoFit/>
          </a:bodyPr>
          <a:lstStyle/>
          <a:p>
            <a:r>
              <a:rPr lang="en-US" sz="2000" dirty="0"/>
              <a:t>- Human Rights Committee, </a:t>
            </a:r>
            <a:r>
              <a:rPr lang="en-US" sz="2000" i="1" dirty="0"/>
              <a:t>F.K.A.G. et al. v. Australia, Communication No. 2094/2011</a:t>
            </a:r>
          </a:p>
          <a:p>
            <a:endParaRPr lang="en-US" i="1" dirty="0"/>
          </a:p>
          <a:p>
            <a:pPr lvl="1"/>
            <a:r>
              <a:rPr lang="en-US" sz="2000" dirty="0"/>
              <a:t>“Asylum seekers who unlawfully enter a State party’s territory may be detained for a brief initial period in order to document their entry, record their claims and determine their identity if it is in doubt. </a:t>
            </a:r>
            <a:r>
              <a:rPr lang="en-US" sz="2000" b="1" dirty="0"/>
              <a:t>To detain them further while their claims are being resolved would be arbitrary absent particular reasons specific to the individual, such as an individualized likelihood of absconding, danger of crimes against others, or risk of acts against national security</a:t>
            </a:r>
            <a:r>
              <a:rPr lang="en-US" sz="2000" dirty="0"/>
              <a:t>”</a:t>
            </a:r>
          </a:p>
          <a:p>
            <a:endParaRPr lang="en-US" dirty="0"/>
          </a:p>
          <a:p>
            <a:endParaRPr lang="en-US" dirty="0"/>
          </a:p>
        </p:txBody>
      </p:sp>
    </p:spTree>
    <p:extLst>
      <p:ext uri="{BB962C8B-B14F-4D97-AF65-F5344CB8AC3E}">
        <p14:creationId xmlns:p14="http://schemas.microsoft.com/office/powerpoint/2010/main" val="1307515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5" name="Rectangle 4">
            <a:extLst>
              <a:ext uri="{FF2B5EF4-FFF2-40B4-BE49-F238E27FC236}">
                <a16:creationId xmlns:a16="http://schemas.microsoft.com/office/drawing/2014/main" id="{EDF027A8-ED9E-3E4C-A778-7AF6A7076E9D}"/>
              </a:ext>
            </a:extLst>
          </p:cNvPr>
          <p:cNvSpPr/>
          <p:nvPr/>
        </p:nvSpPr>
        <p:spPr>
          <a:xfrm>
            <a:off x="846666" y="1172864"/>
            <a:ext cx="10137422" cy="5940088"/>
          </a:xfrm>
          <a:prstGeom prst="rect">
            <a:avLst/>
          </a:prstGeom>
        </p:spPr>
        <p:txBody>
          <a:bodyPr wrap="square">
            <a:spAutoFit/>
          </a:bodyPr>
          <a:lstStyle/>
          <a:p>
            <a:pPr marL="342900" indent="-342900">
              <a:buFontTx/>
              <a:buChar char="-"/>
            </a:pPr>
            <a:r>
              <a:rPr lang="en-US" sz="2000" dirty="0"/>
              <a:t>Human Rights Committee, </a:t>
            </a:r>
            <a:r>
              <a:rPr lang="en-US" sz="2000" i="1" dirty="0"/>
              <a:t>A. v. Australia, Communication No. 560/1993</a:t>
            </a:r>
            <a:r>
              <a:rPr lang="en-US" i="1" dirty="0"/>
              <a:t> </a:t>
            </a:r>
          </a:p>
          <a:p>
            <a:pPr marL="285750" indent="-285750">
              <a:buFontTx/>
              <a:buChar char="-"/>
            </a:pPr>
            <a:endParaRPr lang="en-US" b="1" dirty="0"/>
          </a:p>
          <a:p>
            <a:r>
              <a:rPr lang="en-US" dirty="0"/>
              <a:t>“Remand in custody could be considered arbitrary if it is not </a:t>
            </a:r>
            <a:r>
              <a:rPr lang="en-US" b="1" dirty="0"/>
              <a:t>necessary</a:t>
            </a:r>
            <a:r>
              <a:rPr lang="en-US" dirty="0"/>
              <a:t> </a:t>
            </a:r>
            <a:r>
              <a:rPr lang="en-US" b="1" dirty="0"/>
              <a:t>in all the circumstances of the case</a:t>
            </a:r>
            <a:r>
              <a:rPr lang="en-US" dirty="0"/>
              <a:t>, for example to prevent flight or interference with evidence: the element of </a:t>
            </a:r>
            <a:r>
              <a:rPr lang="en-US" b="1" dirty="0"/>
              <a:t>proportionality</a:t>
            </a:r>
            <a:r>
              <a:rPr lang="en-US" dirty="0"/>
              <a:t> becomes relevant in this context. The State party however, seeks to justify the author's detention by the fact that he entered Australia unlawfully and by the perceived incentive for the applicant to abscond if left in liberty… </a:t>
            </a:r>
          </a:p>
          <a:p>
            <a:endParaRPr lang="en-US" dirty="0"/>
          </a:p>
          <a:p>
            <a:r>
              <a:rPr lang="en-GB" dirty="0"/>
              <a:t>The Committee observes however, that every decision to keep a person in detention should be open to </a:t>
            </a:r>
            <a:r>
              <a:rPr lang="en-GB" b="1" dirty="0"/>
              <a:t>review periodically </a:t>
            </a:r>
            <a:r>
              <a:rPr lang="en-GB" dirty="0"/>
              <a:t>so that the grounds justifying the detention can be assessed. In any event, detention should </a:t>
            </a:r>
            <a:r>
              <a:rPr lang="en-GB" b="1" dirty="0"/>
              <a:t>not continue beyond the period for which the State can provide appropriate justification</a:t>
            </a:r>
            <a:r>
              <a:rPr lang="en-GB" dirty="0"/>
              <a:t>. For example, </a:t>
            </a:r>
            <a:r>
              <a:rPr lang="en-GB" b="1" dirty="0"/>
              <a:t>the fact of illegal entry may indicate a need for investigation and there may be other factors particular to the individuals, such as the likelihood of absconding and lack of cooperation, which may justify detention for a period</a:t>
            </a:r>
            <a:r>
              <a:rPr lang="en-GB" dirty="0"/>
              <a:t>. </a:t>
            </a:r>
            <a:r>
              <a:rPr lang="en-GB" b="1" dirty="0"/>
              <a:t>Without such factors detention may be considered arbitrary, even if entry was illegal. </a:t>
            </a:r>
          </a:p>
          <a:p>
            <a:endParaRPr lang="en-GB" dirty="0"/>
          </a:p>
          <a:p>
            <a:r>
              <a:rPr lang="en-GB" dirty="0"/>
              <a:t>In the instant case, the State party has not advanced any grounds particular to the author's case, which would justify his continued detention for a period of four years, during which he was shifted around between different detention centres</a:t>
            </a:r>
            <a:r>
              <a:rPr lang="en-US" dirty="0"/>
              <a:t>”.</a:t>
            </a:r>
          </a:p>
          <a:p>
            <a:r>
              <a:rPr lang="en-US" dirty="0"/>
              <a:t> </a:t>
            </a:r>
          </a:p>
          <a:p>
            <a:endParaRPr lang="en-US" dirty="0"/>
          </a:p>
          <a:p>
            <a:endParaRPr lang="en-US" dirty="0"/>
          </a:p>
        </p:txBody>
      </p:sp>
    </p:spTree>
    <p:extLst>
      <p:ext uri="{BB962C8B-B14F-4D97-AF65-F5344CB8AC3E}">
        <p14:creationId xmlns:p14="http://schemas.microsoft.com/office/powerpoint/2010/main" val="28045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745066" y="1068640"/>
            <a:ext cx="9945511" cy="1015663"/>
          </a:xfrm>
          <a:prstGeom prst="rect">
            <a:avLst/>
          </a:prstGeom>
        </p:spPr>
        <p:txBody>
          <a:bodyPr wrap="square">
            <a:spAutoFit/>
          </a:bodyPr>
          <a:lstStyle/>
          <a:p>
            <a:pPr>
              <a:spcAft>
                <a:spcPts val="0"/>
              </a:spcAft>
            </a:pPr>
            <a:r>
              <a:rPr lang="en-US" sz="2400" b="1" dirty="0"/>
              <a:t>4. Obligation to examined less coercive measures </a:t>
            </a:r>
          </a:p>
          <a:p>
            <a:pPr>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i="1" dirty="0"/>
          </a:p>
        </p:txBody>
      </p:sp>
      <p:sp>
        <p:nvSpPr>
          <p:cNvPr id="2" name="Rectangle 1">
            <a:extLst>
              <a:ext uri="{FF2B5EF4-FFF2-40B4-BE49-F238E27FC236}">
                <a16:creationId xmlns:a16="http://schemas.microsoft.com/office/drawing/2014/main" id="{ED2F4443-047B-1C4B-ABF2-828300987396}"/>
              </a:ext>
            </a:extLst>
          </p:cNvPr>
          <p:cNvSpPr/>
          <p:nvPr/>
        </p:nvSpPr>
        <p:spPr>
          <a:xfrm>
            <a:off x="0" y="5336458"/>
            <a:ext cx="11864622" cy="1200329"/>
          </a:xfrm>
          <a:prstGeom prst="rect">
            <a:avLst/>
          </a:prstGeom>
          <a:solidFill>
            <a:schemeClr val="bg1">
              <a:lumMod val="85000"/>
            </a:schemeClr>
          </a:solidFill>
        </p:spPr>
        <p:txBody>
          <a:bodyPr wrap="square">
            <a:spAutoFit/>
          </a:bodyPr>
          <a:lstStyle/>
          <a:p>
            <a:pPr lvl="1"/>
            <a:r>
              <a:rPr lang="en-US" b="1" dirty="0"/>
              <a:t>UN Working Group on Arbitrary Detention, Revised Deliberation no. 5 of deprivation of liberty of migrants, § § 12,16   </a:t>
            </a:r>
          </a:p>
          <a:p>
            <a:pPr lvl="1"/>
            <a:r>
              <a:rPr lang="en-US" dirty="0"/>
              <a:t>Any form of administrative detention or custody in the context of migration must be applied as an exceptional measure of last resort .. Alternatives to detention must be sought to ensure that the detention is resorted to as an exceptional measure”, </a:t>
            </a:r>
          </a:p>
        </p:txBody>
      </p:sp>
      <p:sp>
        <p:nvSpPr>
          <p:cNvPr id="3" name="Rectangle 2">
            <a:extLst>
              <a:ext uri="{FF2B5EF4-FFF2-40B4-BE49-F238E27FC236}">
                <a16:creationId xmlns:a16="http://schemas.microsoft.com/office/drawing/2014/main" id="{41F587C0-0D93-044A-AAA1-980FA8E59783}"/>
              </a:ext>
            </a:extLst>
          </p:cNvPr>
          <p:cNvSpPr/>
          <p:nvPr/>
        </p:nvSpPr>
        <p:spPr>
          <a:xfrm>
            <a:off x="520306" y="1576471"/>
            <a:ext cx="9968089" cy="3754874"/>
          </a:xfrm>
          <a:prstGeom prst="rect">
            <a:avLst/>
          </a:prstGeom>
        </p:spPr>
        <p:txBody>
          <a:bodyPr wrap="square">
            <a:spAutoFit/>
          </a:bodyPr>
          <a:lstStyle/>
          <a:p>
            <a:r>
              <a:rPr lang="en-US" dirty="0"/>
              <a:t>-Human Rights Committee, </a:t>
            </a:r>
            <a:r>
              <a:rPr lang="en-US" sz="2000" i="1" dirty="0"/>
              <a:t>F.K.A.G. et al. v. Australia, Communication No. 2094/2011</a:t>
            </a:r>
            <a:endParaRPr lang="en-US" i="1" dirty="0"/>
          </a:p>
          <a:p>
            <a:pPr lvl="1"/>
            <a:r>
              <a:rPr lang="en-US" dirty="0"/>
              <a:t>“The State party has not demonstrated that other, less intrusive, measures could not have achieved the same end of compliance with the State party’s need to respond to the security risk that the adult authors are said to represent”.</a:t>
            </a:r>
          </a:p>
          <a:p>
            <a:endParaRPr lang="en-US" dirty="0"/>
          </a:p>
          <a:p>
            <a:r>
              <a:rPr lang="en-US" dirty="0"/>
              <a:t>See also </a:t>
            </a:r>
            <a:r>
              <a:rPr lang="en-US" sz="2000" dirty="0"/>
              <a:t>Human Rights Committee, M.G.C. v. Australia, Communication No. 1875/2009. </a:t>
            </a:r>
            <a:endParaRPr lang="en-US" dirty="0"/>
          </a:p>
          <a:p>
            <a:endParaRPr lang="en-US" dirty="0">
              <a:solidFill>
                <a:srgbClr val="3F3F3F"/>
              </a:solidFill>
              <a:ea typeface="Times New Roman" panose="02020603050405020304" pitchFamily="18" charset="0"/>
              <a:cs typeface="Times New Roman" panose="02020603050405020304" pitchFamily="18" charset="0"/>
            </a:endParaRPr>
          </a:p>
          <a:p>
            <a:r>
              <a:rPr lang="en-US" sz="2000" dirty="0">
                <a:ea typeface="Times New Roman" panose="02020603050405020304" pitchFamily="18" charset="0"/>
                <a:cs typeface="Times New Roman" panose="02020603050405020304" pitchFamily="18" charset="0"/>
              </a:rPr>
              <a:t>- </a:t>
            </a:r>
            <a:r>
              <a:rPr lang="en-US" sz="2000" dirty="0"/>
              <a:t>Human Rights Committee, </a:t>
            </a:r>
            <a:r>
              <a:rPr lang="en-US" sz="2000" dirty="0">
                <a:ea typeface="Times New Roman" panose="02020603050405020304" pitchFamily="18" charset="0"/>
                <a:cs typeface="Times New Roman" panose="02020603050405020304" pitchFamily="18" charset="0"/>
              </a:rPr>
              <a:t>C v. Australia, Communication No. 900/1999. </a:t>
            </a:r>
          </a:p>
          <a:p>
            <a:pPr lvl="1"/>
            <a:r>
              <a:rPr lang="en-US" i="1" dirty="0">
                <a:ea typeface="Times New Roman" panose="02020603050405020304" pitchFamily="18" charset="0"/>
                <a:cs typeface="Times New Roman" panose="02020603050405020304" pitchFamily="18" charset="0"/>
              </a:rPr>
              <a:t>“the State party has not demonstrated that, in the light of the author's particular circumstances [mental health issues], there were not</a:t>
            </a:r>
            <a:r>
              <a:rPr lang="en-US" b="1" i="1" dirty="0">
                <a:ea typeface="Times New Roman" panose="02020603050405020304" pitchFamily="18" charset="0"/>
                <a:cs typeface="Times New Roman" panose="02020603050405020304" pitchFamily="18" charset="0"/>
              </a:rPr>
              <a:t> </a:t>
            </a:r>
            <a:r>
              <a:rPr lang="en-US" i="1" dirty="0">
                <a:ea typeface="Times New Roman" panose="02020603050405020304" pitchFamily="18" charset="0"/>
                <a:cs typeface="Times New Roman" panose="02020603050405020304" pitchFamily="18" charset="0"/>
              </a:rPr>
              <a:t>less invasive means of achieving the same ends, that is to say, compliance with the State party's immigration policies, by, for example, the imposition of reporting obligations, sureties or other conditions which would take account of the author's deteriorating condition”</a:t>
            </a:r>
            <a:r>
              <a:rPr lang="en-US" dirty="0"/>
              <a:t> </a:t>
            </a:r>
          </a:p>
        </p:txBody>
      </p:sp>
    </p:spTree>
    <p:extLst>
      <p:ext uri="{BB962C8B-B14F-4D97-AF65-F5344CB8AC3E}">
        <p14:creationId xmlns:p14="http://schemas.microsoft.com/office/powerpoint/2010/main" val="243879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9" name="Rectangle 8">
            <a:extLst>
              <a:ext uri="{FF2B5EF4-FFF2-40B4-BE49-F238E27FC236}">
                <a16:creationId xmlns:a16="http://schemas.microsoft.com/office/drawing/2014/main" id="{BEC3D314-984C-D048-9F59-5802D05C69E9}"/>
              </a:ext>
            </a:extLst>
          </p:cNvPr>
          <p:cNvSpPr/>
          <p:nvPr/>
        </p:nvSpPr>
        <p:spPr>
          <a:xfrm>
            <a:off x="745066" y="1068640"/>
            <a:ext cx="9945511" cy="1015663"/>
          </a:xfrm>
          <a:prstGeom prst="rect">
            <a:avLst/>
          </a:prstGeom>
        </p:spPr>
        <p:txBody>
          <a:bodyPr wrap="square">
            <a:spAutoFit/>
          </a:bodyPr>
          <a:lstStyle/>
          <a:p>
            <a:pPr>
              <a:spcAft>
                <a:spcPts val="0"/>
              </a:spcAft>
            </a:pPr>
            <a:r>
              <a:rPr lang="en-US" sz="2400" b="1" dirty="0"/>
              <a:t>5. Duration of the detention </a:t>
            </a:r>
          </a:p>
          <a:p>
            <a:pPr>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i="1" dirty="0"/>
          </a:p>
        </p:txBody>
      </p:sp>
      <p:sp>
        <p:nvSpPr>
          <p:cNvPr id="3" name="Rectangle 2">
            <a:extLst>
              <a:ext uri="{FF2B5EF4-FFF2-40B4-BE49-F238E27FC236}">
                <a16:creationId xmlns:a16="http://schemas.microsoft.com/office/drawing/2014/main" id="{41F587C0-0D93-044A-AAA1-980FA8E59783}"/>
              </a:ext>
            </a:extLst>
          </p:cNvPr>
          <p:cNvSpPr/>
          <p:nvPr/>
        </p:nvSpPr>
        <p:spPr>
          <a:xfrm>
            <a:off x="520306" y="1576471"/>
            <a:ext cx="10486361" cy="4924425"/>
          </a:xfrm>
          <a:prstGeom prst="rect">
            <a:avLst/>
          </a:prstGeom>
        </p:spPr>
        <p:txBody>
          <a:bodyPr wrap="square">
            <a:spAutoFit/>
          </a:bodyPr>
          <a:lstStyle/>
          <a:p>
            <a:r>
              <a:rPr lang="en-US" sz="2000" dirty="0"/>
              <a:t>-Human Rights Committee, </a:t>
            </a:r>
            <a:r>
              <a:rPr lang="en-US" sz="2000" dirty="0">
                <a:ea typeface="Times New Roman" panose="02020603050405020304" pitchFamily="18" charset="0"/>
                <a:cs typeface="Times New Roman" panose="02020603050405020304" pitchFamily="18" charset="0"/>
              </a:rPr>
              <a:t>D&amp;E v Australia, Communication No. 1050/2002, §7.2.</a:t>
            </a:r>
          </a:p>
          <a:p>
            <a:endParaRPr lang="en-US" i="1" dirty="0"/>
          </a:p>
          <a:p>
            <a:pPr lvl="1"/>
            <a:r>
              <a:rPr lang="en-US" sz="2000" dirty="0">
                <a:ea typeface="Times New Roman" panose="02020603050405020304" pitchFamily="18" charset="0"/>
                <a:cs typeface="Times New Roman" panose="02020603050405020304" pitchFamily="18" charset="0"/>
              </a:rPr>
              <a:t>“in order to avoid any characterization of arbitrariness, detention should not continue beyond the period for which a State party can provide appropriate justification” </a:t>
            </a:r>
          </a:p>
          <a:p>
            <a:endParaRPr lang="en-US" dirty="0"/>
          </a:p>
          <a:p>
            <a:r>
              <a:rPr lang="en-US" sz="2000" dirty="0"/>
              <a:t>- Human Rights Committee, </a:t>
            </a:r>
            <a:r>
              <a:rPr lang="en-US" sz="2000" i="1" dirty="0"/>
              <a:t>M.M.M. v. Australia, Communication No. 2136/2012 </a:t>
            </a:r>
          </a:p>
          <a:p>
            <a:pPr lvl="1"/>
            <a:endParaRPr lang="en-US" dirty="0"/>
          </a:p>
          <a:p>
            <a:pPr lvl="1"/>
            <a:r>
              <a:rPr lang="en-US" sz="2000" dirty="0"/>
              <a:t>“Individuals must not be detained indefinitely on immigration control grounds if the State party is unable to carry out their expulsion…</a:t>
            </a:r>
          </a:p>
          <a:p>
            <a:pPr lvl="1"/>
            <a:endParaRPr lang="en-US" sz="2000" dirty="0"/>
          </a:p>
          <a:p>
            <a:pPr lvl="1"/>
            <a:r>
              <a:rPr lang="en-US" sz="2000" dirty="0"/>
              <a:t>The Committee observes that the authors have been kept in immigration detention since 2009-2010, first under mandatory detention upon arrival and then as a result of adverse security assessments. Whatever justification there may have been for an initial detention, for instance for purposes of ascertaining identity and other issues, </a:t>
            </a:r>
            <a:r>
              <a:rPr lang="en-US" sz="2000" b="1" dirty="0"/>
              <a:t>the State party has not, in the Committee’s opinion, demonstrated on an individual basis that their continuous indefinite detention is justified</a:t>
            </a:r>
            <a:r>
              <a:rPr lang="en-US" sz="2000" dirty="0"/>
              <a:t>”</a:t>
            </a:r>
          </a:p>
        </p:txBody>
      </p:sp>
    </p:spTree>
    <p:extLst>
      <p:ext uri="{BB962C8B-B14F-4D97-AF65-F5344CB8AC3E}">
        <p14:creationId xmlns:p14="http://schemas.microsoft.com/office/powerpoint/2010/main" val="2283169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57685" cy="538609"/>
          </a:xfrm>
          <a:prstGeom prst="rect">
            <a:avLst/>
          </a:prstGeom>
          <a:noFill/>
        </p:spPr>
        <p:txBody>
          <a:bodyPr wrap="none" rtlCol="0">
            <a:spAutoFit/>
          </a:bodyPr>
          <a:lstStyle/>
          <a:p>
            <a:r>
              <a:rPr lang="en-US" sz="2900" b="1" dirty="0">
                <a:solidFill>
                  <a:schemeClr val="accent1"/>
                </a:solidFill>
              </a:rPr>
              <a:t>Protection from arbitrariness</a:t>
            </a:r>
          </a:p>
        </p:txBody>
      </p:sp>
      <p:sp>
        <p:nvSpPr>
          <p:cNvPr id="6" name="Rectangle 5">
            <a:extLst>
              <a:ext uri="{FF2B5EF4-FFF2-40B4-BE49-F238E27FC236}">
                <a16:creationId xmlns:a16="http://schemas.microsoft.com/office/drawing/2014/main" id="{C28ECCC3-F58A-894E-AB76-F8119FF901A7}"/>
              </a:ext>
            </a:extLst>
          </p:cNvPr>
          <p:cNvSpPr/>
          <p:nvPr/>
        </p:nvSpPr>
        <p:spPr>
          <a:xfrm>
            <a:off x="757373" y="1010975"/>
            <a:ext cx="11101252" cy="5232202"/>
          </a:xfrm>
          <a:prstGeom prst="rect">
            <a:avLst/>
          </a:prstGeom>
          <a:solidFill>
            <a:schemeClr val="bg1">
              <a:lumMod val="85000"/>
            </a:schemeClr>
          </a:solidFill>
        </p:spPr>
        <p:txBody>
          <a:bodyPr wrap="square">
            <a:spAutoFit/>
          </a:bodyPr>
          <a:lstStyle/>
          <a:p>
            <a:r>
              <a:rPr lang="en-US" dirty="0"/>
              <a:t>See also: </a:t>
            </a:r>
          </a:p>
          <a:p>
            <a:endParaRPr lang="en-US" dirty="0"/>
          </a:p>
          <a:p>
            <a:r>
              <a:rPr lang="en-US" sz="2000" dirty="0"/>
              <a:t>“A </a:t>
            </a:r>
            <a:r>
              <a:rPr lang="en-US" sz="2000" b="1" dirty="0"/>
              <a:t>maximum detention period </a:t>
            </a:r>
            <a:r>
              <a:rPr lang="en-US" sz="2000" dirty="0"/>
              <a:t>in the course of migration proceedings must be set by legislation, and such detention shall be permissible </a:t>
            </a:r>
            <a:r>
              <a:rPr lang="en-US" sz="2000" b="1" dirty="0"/>
              <a:t>only for the shortest period of time</a:t>
            </a:r>
            <a:r>
              <a:rPr lang="en-US" sz="2000" dirty="0"/>
              <a:t>. Excessive detention in the course of migration proceedings is arbitrary…</a:t>
            </a:r>
          </a:p>
          <a:p>
            <a:r>
              <a:rPr lang="en-US" sz="2000" b="1" dirty="0"/>
              <a:t>Indefinite detention </a:t>
            </a:r>
            <a:r>
              <a:rPr lang="en-US" sz="2000" dirty="0"/>
              <a:t>of individuals in the course of migration proceedings cannot be justified and </a:t>
            </a:r>
            <a:r>
              <a:rPr lang="en-US" sz="2000" b="1" dirty="0"/>
              <a:t>is arbitrary</a:t>
            </a:r>
            <a:r>
              <a:rPr lang="en-US" sz="2000" dirty="0"/>
              <a:t>”</a:t>
            </a:r>
          </a:p>
          <a:p>
            <a:pPr lvl="1"/>
            <a:r>
              <a:rPr lang="en-US" dirty="0"/>
              <a:t>UN Working Group on Arbitrary Detention, Revised Deliberation no. 5 of deprivation of liberty of migrants, §§ 25-26</a:t>
            </a:r>
          </a:p>
          <a:p>
            <a:endParaRPr lang="en-US" dirty="0"/>
          </a:p>
          <a:p>
            <a:r>
              <a:rPr lang="en-US" dirty="0"/>
              <a:t>“Guideline 7: </a:t>
            </a:r>
            <a:r>
              <a:rPr lang="en-US" b="1" dirty="0"/>
              <a:t>Indefinite detention is arbitrary and maximum limits on detention should be established in law</a:t>
            </a:r>
            <a:r>
              <a:rPr lang="en-US" dirty="0"/>
              <a:t>”</a:t>
            </a:r>
          </a:p>
          <a:p>
            <a:pPr lvl="1"/>
            <a:r>
              <a:rPr lang="en-US" dirty="0"/>
              <a:t>UNHCR, </a:t>
            </a:r>
            <a:r>
              <a:rPr lang="en-US" i="1" dirty="0"/>
              <a:t>Guidelines on the Applicable Criteria and Standards relating to the Detention of Asylum-Seekers and Alternatives to Detention </a:t>
            </a:r>
            <a:r>
              <a:rPr lang="en-US" dirty="0"/>
              <a:t>(2012)</a:t>
            </a:r>
          </a:p>
          <a:p>
            <a:endParaRPr lang="en-US" dirty="0"/>
          </a:p>
          <a:p>
            <a:r>
              <a:rPr lang="en-US" b="1" dirty="0"/>
              <a:t>“The length of the detention should not exceed that reasonably required for the purpose pursued” </a:t>
            </a:r>
          </a:p>
          <a:p>
            <a:pPr lvl="1"/>
            <a:r>
              <a:rPr lang="en-US" dirty="0"/>
              <a:t>ECtHR, </a:t>
            </a:r>
            <a:r>
              <a:rPr lang="en-US" dirty="0" err="1"/>
              <a:t>Saadi</a:t>
            </a:r>
            <a:r>
              <a:rPr lang="en-US" dirty="0"/>
              <a:t> v. United Kingdom, Application no 13229/03, 29 January 2008, § 74; A. and Others v. the United Kingdom, </a:t>
            </a:r>
            <a:r>
              <a:rPr lang="en-US" dirty="0">
                <a:ea typeface="Times New Roman" panose="02020603050405020304" pitchFamily="18" charset="0"/>
                <a:cs typeface="Times New Roman" panose="02020603050405020304" pitchFamily="18" charset="0"/>
              </a:rPr>
              <a:t>Application No 3455/05, 19 February 2009, </a:t>
            </a:r>
            <a:r>
              <a:rPr lang="en-US" dirty="0"/>
              <a:t>§ 164</a:t>
            </a:r>
          </a:p>
          <a:p>
            <a:endParaRPr lang="en-US" dirty="0"/>
          </a:p>
        </p:txBody>
      </p:sp>
    </p:spTree>
    <p:extLst>
      <p:ext uri="{BB962C8B-B14F-4D97-AF65-F5344CB8AC3E}">
        <p14:creationId xmlns:p14="http://schemas.microsoft.com/office/powerpoint/2010/main" val="144835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9627AE-7EF9-9841-9072-4815B8A9CE6D}"/>
              </a:ext>
            </a:extLst>
          </p:cNvPr>
          <p:cNvSpPr>
            <a:spLocks noGrp="1"/>
          </p:cNvSpPr>
          <p:nvPr>
            <p:ph idx="1"/>
          </p:nvPr>
        </p:nvSpPr>
        <p:spPr>
          <a:xfrm>
            <a:off x="759178" y="764469"/>
            <a:ext cx="10515600" cy="4351338"/>
          </a:xfrm>
        </p:spPr>
        <p:txBody>
          <a:bodyPr/>
          <a:lstStyle/>
          <a:p>
            <a:pPr marL="0" indent="0" algn="ctr">
              <a:buNone/>
            </a:pPr>
            <a:r>
              <a:rPr lang="en-US" b="1" dirty="0"/>
              <a:t>What is immigration detention?</a:t>
            </a:r>
            <a:r>
              <a:rPr lang="en-US" b="1" u="sng" dirty="0"/>
              <a:t> </a:t>
            </a:r>
          </a:p>
          <a:p>
            <a:pPr marL="0" indent="0">
              <a:buNone/>
            </a:pPr>
            <a:endParaRPr lang="en-US" b="1" u="sng" dirty="0"/>
          </a:p>
          <a:p>
            <a:pPr marL="0" indent="0">
              <a:buNone/>
            </a:pPr>
            <a:r>
              <a:rPr lang="en-US" b="1" u="sng" dirty="0"/>
              <a:t>Immigration detention</a:t>
            </a:r>
            <a:r>
              <a:rPr lang="en-US" dirty="0"/>
              <a:t>: </a:t>
            </a:r>
          </a:p>
          <a:p>
            <a:pPr marL="0" indent="0">
              <a:buNone/>
            </a:pPr>
            <a:r>
              <a:rPr lang="en-US" dirty="0"/>
              <a:t>deprivation of liberty for migration-related reasons</a:t>
            </a:r>
          </a:p>
          <a:p>
            <a:pPr marL="0" indent="0">
              <a:buNone/>
            </a:pPr>
            <a:r>
              <a:rPr lang="en-US" dirty="0"/>
              <a:t>// </a:t>
            </a:r>
            <a:r>
              <a:rPr lang="en-US" b="1" u="sng" dirty="0"/>
              <a:t>Criminal incarceration</a:t>
            </a:r>
            <a:r>
              <a:rPr lang="en-US" dirty="0"/>
              <a:t>: deprivation of liberty of a citizen or non-citizen due to criminal charges or convictions. </a:t>
            </a:r>
          </a:p>
        </p:txBody>
      </p:sp>
    </p:spTree>
    <p:extLst>
      <p:ext uri="{BB962C8B-B14F-4D97-AF65-F5344CB8AC3E}">
        <p14:creationId xmlns:p14="http://schemas.microsoft.com/office/powerpoint/2010/main" val="1177020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18059" cy="538609"/>
          </a:xfrm>
          <a:prstGeom prst="rect">
            <a:avLst/>
          </a:prstGeom>
          <a:noFill/>
        </p:spPr>
        <p:txBody>
          <a:bodyPr wrap="none" rtlCol="0">
            <a:spAutoFit/>
          </a:bodyPr>
          <a:lstStyle/>
          <a:p>
            <a:r>
              <a:rPr lang="en-US" sz="2900" b="1" dirty="0">
                <a:solidFill>
                  <a:schemeClr val="accent1"/>
                </a:solidFill>
              </a:rPr>
              <a:t>Detention of Asylum Seekers</a:t>
            </a:r>
          </a:p>
        </p:txBody>
      </p:sp>
      <p:sp>
        <p:nvSpPr>
          <p:cNvPr id="6" name="Rectangle 5">
            <a:extLst>
              <a:ext uri="{FF2B5EF4-FFF2-40B4-BE49-F238E27FC236}">
                <a16:creationId xmlns:a16="http://schemas.microsoft.com/office/drawing/2014/main" id="{C28ECCC3-F58A-894E-AB76-F8119FF901A7}"/>
              </a:ext>
            </a:extLst>
          </p:cNvPr>
          <p:cNvSpPr/>
          <p:nvPr/>
        </p:nvSpPr>
        <p:spPr>
          <a:xfrm>
            <a:off x="757373" y="1010975"/>
            <a:ext cx="9493956" cy="4062651"/>
          </a:xfrm>
          <a:prstGeom prst="rect">
            <a:avLst/>
          </a:prstGeom>
          <a:noFill/>
        </p:spPr>
        <p:txBody>
          <a:bodyPr wrap="square">
            <a:spAutoFit/>
          </a:bodyPr>
          <a:lstStyle/>
          <a:p>
            <a:r>
              <a:rPr lang="en-US" sz="2000" b="1" dirty="0"/>
              <a:t>Geneva Convention relating to the Status of Refugees (1951)</a:t>
            </a:r>
          </a:p>
          <a:p>
            <a:endParaRPr lang="en-US" dirty="0"/>
          </a:p>
          <a:p>
            <a:r>
              <a:rPr lang="en-US" sz="2000" dirty="0"/>
              <a:t>Article 31. 1. The Contracting States </a:t>
            </a:r>
            <a:r>
              <a:rPr lang="en-US" sz="2000" b="1" dirty="0"/>
              <a:t>shall not impose penalties</a:t>
            </a:r>
            <a:r>
              <a:rPr lang="en-US" sz="2000" dirty="0"/>
              <a:t>, on account of their illegal entry or presence, on refugees who, coming directly from a territory where their life or freedom was threatened in the sense of Article 1, enter or are present in their territory without authorization, provided they present themselves without delay to the authorities and show good cause for their illegal entry or presence.</a:t>
            </a:r>
          </a:p>
          <a:p>
            <a:endParaRPr lang="en-US" sz="2000" dirty="0"/>
          </a:p>
          <a:p>
            <a:r>
              <a:rPr lang="en-US" sz="2000" dirty="0"/>
              <a:t>2. The Contracting States shall not apply to the movements of such refugees restrictions other than those which are necessary and such restrictions shall only be applied until their status in the country is regularized or they obtain admission into another country. The Contracting States shall allow such refugees a reasonable period and all the necessary facilities to obtain admission into another country.   </a:t>
            </a:r>
          </a:p>
        </p:txBody>
      </p:sp>
    </p:spTree>
    <p:extLst>
      <p:ext uri="{BB962C8B-B14F-4D97-AF65-F5344CB8AC3E}">
        <p14:creationId xmlns:p14="http://schemas.microsoft.com/office/powerpoint/2010/main" val="3737126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18059" cy="538609"/>
          </a:xfrm>
          <a:prstGeom prst="rect">
            <a:avLst/>
          </a:prstGeom>
          <a:noFill/>
        </p:spPr>
        <p:txBody>
          <a:bodyPr wrap="none" rtlCol="0">
            <a:spAutoFit/>
          </a:bodyPr>
          <a:lstStyle/>
          <a:p>
            <a:r>
              <a:rPr lang="en-US" sz="2900" b="1" dirty="0">
                <a:solidFill>
                  <a:schemeClr val="accent1"/>
                </a:solidFill>
              </a:rPr>
              <a:t>Detention of Asylum Seekers</a:t>
            </a:r>
          </a:p>
        </p:txBody>
      </p:sp>
      <p:graphicFrame>
        <p:nvGraphicFramePr>
          <p:cNvPr id="2" name="Table 1">
            <a:extLst>
              <a:ext uri="{FF2B5EF4-FFF2-40B4-BE49-F238E27FC236}">
                <a16:creationId xmlns:a16="http://schemas.microsoft.com/office/drawing/2014/main" id="{76BD3AB2-6DD7-E049-A36E-6910EA1EAC17}"/>
              </a:ext>
            </a:extLst>
          </p:cNvPr>
          <p:cNvGraphicFramePr>
            <a:graphicFrameLocks noGrp="1"/>
          </p:cNvGraphicFramePr>
          <p:nvPr>
            <p:extLst>
              <p:ext uri="{D42A27DB-BD31-4B8C-83A1-F6EECF244321}">
                <p14:modId xmlns:p14="http://schemas.microsoft.com/office/powerpoint/2010/main" val="3544706880"/>
              </p:ext>
            </p:extLst>
          </p:nvPr>
        </p:nvGraphicFramePr>
        <p:xfrm>
          <a:off x="846665" y="1082268"/>
          <a:ext cx="10058401" cy="5318531"/>
        </p:xfrm>
        <a:graphic>
          <a:graphicData uri="http://schemas.openxmlformats.org/drawingml/2006/table">
            <a:tbl>
              <a:tblPr firstRow="1" firstCol="1" bandRow="1">
                <a:tableStyleId>{5C22544A-7EE6-4342-B048-85BDC9FD1C3A}</a:tableStyleId>
              </a:tblPr>
              <a:tblGrid>
                <a:gridCol w="10058401">
                  <a:extLst>
                    <a:ext uri="{9D8B030D-6E8A-4147-A177-3AD203B41FA5}">
                      <a16:colId xmlns:a16="http://schemas.microsoft.com/office/drawing/2014/main" val="1568150205"/>
                    </a:ext>
                  </a:extLst>
                </a:gridCol>
              </a:tblGrid>
              <a:tr h="5318531">
                <a:tc>
                  <a:txBody>
                    <a:bodyPr/>
                    <a:lstStyle/>
                    <a:p>
                      <a:pPr algn="just">
                        <a:spcAft>
                          <a:spcPts val="0"/>
                        </a:spcAft>
                      </a:pPr>
                      <a:r>
                        <a:rPr lang="en-US" sz="2000" b="1" dirty="0">
                          <a:solidFill>
                            <a:schemeClr val="tx1"/>
                          </a:solidFill>
                          <a:effectLst/>
                          <a:uFill>
                            <a:solidFill>
                              <a:srgbClr val="000000"/>
                            </a:solidFill>
                          </a:uFill>
                        </a:rPr>
                        <a:t>UNHCR, </a:t>
                      </a:r>
                      <a:r>
                        <a:rPr lang="en-US" sz="2000" b="1" u="none" strike="noStrike" kern="0" spc="0" dirty="0">
                          <a:ln>
                            <a:noFill/>
                          </a:ln>
                          <a:solidFill>
                            <a:schemeClr val="tx1"/>
                          </a:solidFill>
                          <a:effectLst/>
                          <a:uFill>
                            <a:solidFill>
                              <a:srgbClr val="0000FF"/>
                            </a:solidFill>
                          </a:uFill>
                        </a:rPr>
                        <a:t>Guidelines on the Applicable Criteria and Standards relating to the Detention of Asylum-Seekers and Alternatives to Detention</a:t>
                      </a:r>
                      <a:r>
                        <a:rPr lang="en-US" sz="2000" b="1" u="none" dirty="0">
                          <a:solidFill>
                            <a:schemeClr val="tx1"/>
                          </a:solidFill>
                          <a:effectLst/>
                          <a:uFill>
                            <a:solidFill>
                              <a:srgbClr val="000000"/>
                            </a:solidFill>
                          </a:uFill>
                        </a:rPr>
                        <a:t> </a:t>
                      </a:r>
                      <a:r>
                        <a:rPr lang="en-US" sz="2000" b="1" dirty="0">
                          <a:solidFill>
                            <a:schemeClr val="tx1"/>
                          </a:solidFill>
                          <a:effectLst/>
                          <a:uFill>
                            <a:solidFill>
                              <a:srgbClr val="000000"/>
                            </a:solidFill>
                          </a:uFill>
                        </a:rPr>
                        <a:t>(2012)</a:t>
                      </a:r>
                    </a:p>
                    <a:p>
                      <a:pPr algn="just">
                        <a:spcAft>
                          <a:spcPts val="0"/>
                        </a:spcAft>
                      </a:pPr>
                      <a:endParaRPr lang="en-US" sz="2000" b="0" dirty="0">
                        <a:solidFill>
                          <a:schemeClr val="tx1"/>
                        </a:solidFill>
                        <a:effectLst/>
                        <a:uFill>
                          <a:solidFill>
                            <a:srgbClr val="000000"/>
                          </a:solidFill>
                        </a:uFill>
                      </a:endParaRPr>
                    </a:p>
                  </a:txBody>
                  <a:tcPr marL="50800" marR="50800" marT="50800" marB="50800">
                    <a:noFill/>
                  </a:tcPr>
                </a:tc>
                <a:extLst>
                  <a:ext uri="{0D108BD9-81ED-4DB2-BD59-A6C34878D82A}">
                    <a16:rowId xmlns:a16="http://schemas.microsoft.com/office/drawing/2014/main" val="4030737204"/>
                  </a:ext>
                </a:extLst>
              </a:tr>
            </a:tbl>
          </a:graphicData>
        </a:graphic>
      </p:graphicFrame>
      <p:pic>
        <p:nvPicPr>
          <p:cNvPr id="4" name="Picture 3">
            <a:extLst>
              <a:ext uri="{FF2B5EF4-FFF2-40B4-BE49-F238E27FC236}">
                <a16:creationId xmlns:a16="http://schemas.microsoft.com/office/drawing/2014/main" id="{FB77A015-26BE-7045-8DAF-52C750738FD6}"/>
              </a:ext>
            </a:extLst>
          </p:cNvPr>
          <p:cNvPicPr>
            <a:picLocks noChangeAspect="1"/>
          </p:cNvPicPr>
          <p:nvPr/>
        </p:nvPicPr>
        <p:blipFill rotWithShape="1">
          <a:blip r:embed="rId2"/>
          <a:srcRect l="33897" t="27916" r="35600" b="10209"/>
          <a:stretch/>
        </p:blipFill>
        <p:spPr>
          <a:xfrm>
            <a:off x="0" y="1785936"/>
            <a:ext cx="4000500" cy="5072063"/>
          </a:xfrm>
          <a:prstGeom prst="rect">
            <a:avLst/>
          </a:prstGeom>
        </p:spPr>
      </p:pic>
      <p:sp>
        <p:nvSpPr>
          <p:cNvPr id="5" name="Rectangle 4">
            <a:extLst>
              <a:ext uri="{FF2B5EF4-FFF2-40B4-BE49-F238E27FC236}">
                <a16:creationId xmlns:a16="http://schemas.microsoft.com/office/drawing/2014/main" id="{A57BF49B-4C6D-3741-9D27-D8FE612DA77D}"/>
              </a:ext>
            </a:extLst>
          </p:cNvPr>
          <p:cNvSpPr/>
          <p:nvPr/>
        </p:nvSpPr>
        <p:spPr>
          <a:xfrm>
            <a:off x="4219575" y="1830039"/>
            <a:ext cx="6096000" cy="4708981"/>
          </a:xfrm>
          <a:prstGeom prst="rect">
            <a:avLst/>
          </a:prstGeom>
        </p:spPr>
        <p:txBody>
          <a:bodyPr>
            <a:spAutoFit/>
          </a:bodyPr>
          <a:lstStyle/>
          <a:p>
            <a:pPr algn="just">
              <a:spcAft>
                <a:spcPts val="0"/>
              </a:spcAft>
            </a:pPr>
            <a:r>
              <a:rPr lang="en-US" sz="2000" dirty="0">
                <a:uFill>
                  <a:solidFill>
                    <a:srgbClr val="000000"/>
                  </a:solidFill>
                </a:uFill>
              </a:rPr>
              <a:t>Guideline 3: Detention must be in accordance with and </a:t>
            </a:r>
            <a:r>
              <a:rPr lang="en-US" sz="2000" dirty="0" err="1">
                <a:uFill>
                  <a:solidFill>
                    <a:srgbClr val="000000"/>
                  </a:solidFill>
                </a:uFill>
              </a:rPr>
              <a:t>authorised</a:t>
            </a:r>
            <a:r>
              <a:rPr lang="en-US" sz="2000" dirty="0">
                <a:uFill>
                  <a:solidFill>
                    <a:srgbClr val="000000"/>
                  </a:solidFill>
                </a:uFill>
              </a:rPr>
              <a:t> by law</a:t>
            </a:r>
          </a:p>
          <a:p>
            <a:pPr algn="just">
              <a:spcAft>
                <a:spcPts val="0"/>
              </a:spcAft>
            </a:pPr>
            <a:endParaRPr lang="en-US" sz="2000" dirty="0">
              <a:uFill>
                <a:solidFill>
                  <a:srgbClr val="000000"/>
                </a:solidFill>
              </a:uFill>
            </a:endParaRPr>
          </a:p>
          <a:p>
            <a:pPr algn="just">
              <a:spcAft>
                <a:spcPts val="0"/>
              </a:spcAft>
            </a:pPr>
            <a:r>
              <a:rPr lang="en-US" sz="2000" dirty="0">
                <a:uFill>
                  <a:solidFill>
                    <a:srgbClr val="000000"/>
                  </a:solidFill>
                </a:uFill>
              </a:rPr>
              <a:t>Guideline 4: Detention must not be arbitrary, and any decision to detain must</a:t>
            </a:r>
            <a:br>
              <a:rPr lang="en-US" sz="2000" dirty="0">
                <a:uFill>
                  <a:solidFill>
                    <a:srgbClr val="000000"/>
                  </a:solidFill>
                </a:uFill>
              </a:rPr>
            </a:br>
            <a:r>
              <a:rPr lang="en-US" sz="2000" dirty="0">
                <a:uFill>
                  <a:solidFill>
                    <a:srgbClr val="000000"/>
                  </a:solidFill>
                </a:uFill>
              </a:rPr>
              <a:t>be based on an assessment of the individual’s particular circumstances</a:t>
            </a:r>
          </a:p>
          <a:p>
            <a:pPr algn="just">
              <a:spcAft>
                <a:spcPts val="0"/>
              </a:spcAft>
            </a:pPr>
            <a:endParaRPr lang="en-US" sz="2000" kern="0" dirty="0">
              <a:uFill>
                <a:solidFill>
                  <a:srgbClr val="000000"/>
                </a:solidFill>
              </a:uFill>
            </a:endParaRPr>
          </a:p>
          <a:p>
            <a:pPr algn="just">
              <a:spcAft>
                <a:spcPts val="0"/>
              </a:spcAft>
            </a:pPr>
            <a:r>
              <a:rPr lang="en-US" sz="2000" kern="0" dirty="0">
                <a:uFill>
                  <a:solidFill>
                    <a:srgbClr val="000000"/>
                  </a:solidFill>
                </a:uFill>
              </a:rPr>
              <a:t>Guideline 4.1: Detention is an exceptional measure and can only be justified for a legitimate purpose </a:t>
            </a:r>
          </a:p>
          <a:p>
            <a:pPr marL="342900" lvl="0" indent="-342900" algn="just" fontAlgn="base">
              <a:spcAft>
                <a:spcPts val="0"/>
              </a:spcAft>
              <a:buClr>
                <a:srgbClr val="000000"/>
              </a:buClr>
              <a:buSzPts val="1200"/>
              <a:buFont typeface="Arial" panose="020B0604020202020204" pitchFamily="34" charset="0"/>
              <a:buChar char="•"/>
              <a:tabLst>
                <a:tab pos="914400" algn="l"/>
              </a:tabLst>
            </a:pPr>
            <a:r>
              <a:rPr lang="en-US" sz="2000" kern="0" dirty="0">
                <a:uFill>
                  <a:solidFill>
                    <a:srgbClr val="000000"/>
                  </a:solidFill>
                </a:uFill>
              </a:rPr>
              <a:t>to protect public order; </a:t>
            </a:r>
          </a:p>
          <a:p>
            <a:pPr marL="342900" lvl="0" indent="-342900" algn="just" fontAlgn="base">
              <a:spcAft>
                <a:spcPts val="0"/>
              </a:spcAft>
              <a:buClr>
                <a:srgbClr val="000000"/>
              </a:buClr>
              <a:buSzPts val="1200"/>
              <a:buFont typeface="Arial" panose="020B0604020202020204" pitchFamily="34" charset="0"/>
              <a:buChar char="•"/>
              <a:tabLst>
                <a:tab pos="914400" algn="l"/>
              </a:tabLst>
            </a:pPr>
            <a:r>
              <a:rPr lang="en-US" sz="2000" kern="0" dirty="0">
                <a:uFill>
                  <a:solidFill>
                    <a:srgbClr val="000000"/>
                  </a:solidFill>
                </a:uFill>
              </a:rPr>
              <a:t>to prevent absconding and/or in cases of likelihood of non-cooperation;</a:t>
            </a:r>
          </a:p>
          <a:p>
            <a:pPr marL="342900" lvl="0" indent="-342900" algn="just" fontAlgn="base">
              <a:spcAft>
                <a:spcPts val="0"/>
              </a:spcAft>
              <a:buClr>
                <a:srgbClr val="000000"/>
              </a:buClr>
              <a:buSzPts val="1200"/>
              <a:buFont typeface="Arial" panose="020B0604020202020204" pitchFamily="34" charset="0"/>
              <a:buChar char="•"/>
              <a:tabLst>
                <a:tab pos="914400" algn="l"/>
              </a:tabLst>
            </a:pPr>
            <a:r>
              <a:rPr lang="en-US" sz="2000" kern="0" dirty="0">
                <a:uFill>
                  <a:solidFill>
                    <a:srgbClr val="000000"/>
                  </a:solidFill>
                </a:uFill>
              </a:rPr>
              <a:t>in connection with accelerated procedures for manifestly unfounded or clearly abusive claims;</a:t>
            </a:r>
          </a:p>
        </p:txBody>
      </p:sp>
    </p:spTree>
    <p:extLst>
      <p:ext uri="{BB962C8B-B14F-4D97-AF65-F5344CB8AC3E}">
        <p14:creationId xmlns:p14="http://schemas.microsoft.com/office/powerpoint/2010/main" val="2138829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4618059" cy="538609"/>
          </a:xfrm>
          <a:prstGeom prst="rect">
            <a:avLst/>
          </a:prstGeom>
          <a:noFill/>
        </p:spPr>
        <p:txBody>
          <a:bodyPr wrap="none" rtlCol="0">
            <a:spAutoFit/>
          </a:bodyPr>
          <a:lstStyle/>
          <a:p>
            <a:r>
              <a:rPr lang="en-US" sz="2900" b="1" dirty="0">
                <a:solidFill>
                  <a:schemeClr val="accent1"/>
                </a:solidFill>
              </a:rPr>
              <a:t>Detention of Asylum Seekers</a:t>
            </a:r>
          </a:p>
        </p:txBody>
      </p:sp>
      <p:graphicFrame>
        <p:nvGraphicFramePr>
          <p:cNvPr id="2" name="Table 1">
            <a:extLst>
              <a:ext uri="{FF2B5EF4-FFF2-40B4-BE49-F238E27FC236}">
                <a16:creationId xmlns:a16="http://schemas.microsoft.com/office/drawing/2014/main" id="{76BD3AB2-6DD7-E049-A36E-6910EA1EAC17}"/>
              </a:ext>
            </a:extLst>
          </p:cNvPr>
          <p:cNvGraphicFramePr>
            <a:graphicFrameLocks noGrp="1"/>
          </p:cNvGraphicFramePr>
          <p:nvPr>
            <p:extLst>
              <p:ext uri="{D42A27DB-BD31-4B8C-83A1-F6EECF244321}">
                <p14:modId xmlns:p14="http://schemas.microsoft.com/office/powerpoint/2010/main" val="3398725360"/>
              </p:ext>
            </p:extLst>
          </p:nvPr>
        </p:nvGraphicFramePr>
        <p:xfrm>
          <a:off x="846665" y="1082268"/>
          <a:ext cx="10058401" cy="5318531"/>
        </p:xfrm>
        <a:graphic>
          <a:graphicData uri="http://schemas.openxmlformats.org/drawingml/2006/table">
            <a:tbl>
              <a:tblPr firstRow="1" firstCol="1" bandRow="1">
                <a:tableStyleId>{5C22544A-7EE6-4342-B048-85BDC9FD1C3A}</a:tableStyleId>
              </a:tblPr>
              <a:tblGrid>
                <a:gridCol w="10058401">
                  <a:extLst>
                    <a:ext uri="{9D8B030D-6E8A-4147-A177-3AD203B41FA5}">
                      <a16:colId xmlns:a16="http://schemas.microsoft.com/office/drawing/2014/main" val="1568150205"/>
                    </a:ext>
                  </a:extLst>
                </a:gridCol>
              </a:tblGrid>
              <a:tr h="5318531">
                <a:tc>
                  <a:txBody>
                    <a:bodyPr/>
                    <a:lstStyle/>
                    <a:p>
                      <a:pPr algn="just">
                        <a:spcAft>
                          <a:spcPts val="0"/>
                        </a:spcAft>
                      </a:pPr>
                      <a:endParaRPr lang="en-US" sz="2000" b="0" dirty="0">
                        <a:solidFill>
                          <a:schemeClr val="tx1"/>
                        </a:solidFill>
                        <a:effectLst/>
                        <a:uFill>
                          <a:solidFill>
                            <a:srgbClr val="000000"/>
                          </a:solidFill>
                        </a:uFill>
                      </a:endParaRPr>
                    </a:p>
                    <a:p>
                      <a:pPr marL="342900" marR="0" lvl="0" indent="-342900" algn="just" defTabSz="914400" rtl="0" eaLnBrk="1" fontAlgn="base" latinLnBrk="0" hangingPunct="1">
                        <a:lnSpc>
                          <a:spcPct val="100000"/>
                        </a:lnSpc>
                        <a:spcBef>
                          <a:spcPts val="0"/>
                        </a:spcBef>
                        <a:spcAft>
                          <a:spcPts val="0"/>
                        </a:spcAft>
                        <a:buClr>
                          <a:srgbClr val="000000"/>
                        </a:buClr>
                        <a:buSzPts val="1200"/>
                        <a:buFont typeface="Arial" panose="020B0604020202020204" pitchFamily="34" charset="0"/>
                        <a:buChar char="•"/>
                        <a:tabLst>
                          <a:tab pos="914400" algn="l"/>
                        </a:tabLst>
                        <a:defRPr/>
                      </a:pPr>
                      <a:r>
                        <a:rPr lang="en-US" sz="2000" b="0" kern="0" dirty="0">
                          <a:solidFill>
                            <a:schemeClr val="tx1"/>
                          </a:solidFill>
                          <a:uFill>
                            <a:solidFill>
                              <a:srgbClr val="000000"/>
                            </a:solidFill>
                          </a:uFill>
                        </a:rPr>
                        <a:t>for initial identity and/or security verification;</a:t>
                      </a:r>
                      <a:endParaRPr lang="en-US" sz="2000" b="0" u="none" strike="noStrike" kern="0" spc="0" dirty="0">
                        <a:ln>
                          <a:noFill/>
                        </a:ln>
                        <a:solidFill>
                          <a:schemeClr val="tx1"/>
                        </a:solidFill>
                        <a:effectLst/>
                        <a:uFill>
                          <a:solidFill>
                            <a:srgbClr val="000000"/>
                          </a:solidFill>
                        </a:uFill>
                      </a:endParaRPr>
                    </a:p>
                    <a:p>
                      <a:pPr marL="342900" lvl="0" indent="-342900" algn="just" fontAlgn="base">
                        <a:spcAft>
                          <a:spcPts val="0"/>
                        </a:spcAft>
                        <a:buClr>
                          <a:srgbClr val="000000"/>
                        </a:buClr>
                        <a:buSzPts val="1200"/>
                        <a:buFont typeface="Arial" panose="020B0604020202020204" pitchFamily="34" charset="0"/>
                        <a:buChar char="•"/>
                        <a:tabLst>
                          <a:tab pos="914400" algn="l"/>
                        </a:tabLst>
                      </a:pPr>
                      <a:r>
                        <a:rPr lang="en-US" sz="2000" b="0" u="none" strike="noStrike" kern="0" spc="0" dirty="0">
                          <a:ln>
                            <a:noFill/>
                          </a:ln>
                          <a:solidFill>
                            <a:schemeClr val="tx1"/>
                          </a:solidFill>
                          <a:effectLst/>
                          <a:uFill>
                            <a:solidFill>
                              <a:srgbClr val="000000"/>
                            </a:solidFill>
                          </a:uFill>
                        </a:rPr>
                        <a:t>in order to record, within the context of a preliminary interview, the elements on which the application for international protection is based, which could not be obtained in the absence of detention; </a:t>
                      </a:r>
                    </a:p>
                    <a:p>
                      <a:pPr marL="342900" lvl="0" indent="-342900" algn="just" fontAlgn="base">
                        <a:spcAft>
                          <a:spcPts val="0"/>
                        </a:spcAft>
                        <a:buClr>
                          <a:srgbClr val="000000"/>
                        </a:buClr>
                        <a:buSzPts val="1200"/>
                        <a:buFont typeface="Arial" panose="020B0604020202020204" pitchFamily="34" charset="0"/>
                        <a:buChar char="•"/>
                        <a:tabLst>
                          <a:tab pos="139700" algn="l"/>
                          <a:tab pos="914400" algn="l"/>
                        </a:tabLst>
                      </a:pPr>
                      <a:r>
                        <a:rPr lang="en-US" sz="2000" b="0" u="none" strike="noStrike" kern="0" spc="0" dirty="0">
                          <a:ln>
                            <a:noFill/>
                          </a:ln>
                          <a:solidFill>
                            <a:schemeClr val="tx1"/>
                          </a:solidFill>
                          <a:effectLst/>
                          <a:uFill>
                            <a:solidFill>
                              <a:srgbClr val="000000"/>
                            </a:solidFill>
                          </a:uFill>
                        </a:rPr>
                        <a:t>to protect public health;</a:t>
                      </a:r>
                    </a:p>
                    <a:p>
                      <a:pPr marL="342900" lvl="0" indent="-342900" algn="just" fontAlgn="base">
                        <a:spcAft>
                          <a:spcPts val="0"/>
                        </a:spcAft>
                        <a:buClr>
                          <a:srgbClr val="000000"/>
                        </a:buClr>
                        <a:buSzPts val="1200"/>
                        <a:buFont typeface="Arial" panose="020B0604020202020204" pitchFamily="34" charset="0"/>
                        <a:buChar char="•"/>
                        <a:tabLst>
                          <a:tab pos="139700" algn="l"/>
                          <a:tab pos="914400" algn="l"/>
                        </a:tabLst>
                      </a:pPr>
                      <a:r>
                        <a:rPr lang="en-US" sz="2000" b="0" u="none" strike="noStrike" kern="0" spc="0" dirty="0">
                          <a:ln>
                            <a:noFill/>
                          </a:ln>
                          <a:solidFill>
                            <a:schemeClr val="tx1"/>
                          </a:solidFill>
                          <a:effectLst/>
                          <a:uFill>
                            <a:solidFill>
                              <a:srgbClr val="000000"/>
                            </a:solidFill>
                          </a:uFill>
                        </a:rPr>
                        <a:t>to protect national security.</a:t>
                      </a:r>
                    </a:p>
                    <a:p>
                      <a:pPr marL="342900" lvl="0" indent="-342900" algn="just" fontAlgn="base">
                        <a:spcAft>
                          <a:spcPts val="0"/>
                        </a:spcAft>
                        <a:buClr>
                          <a:srgbClr val="000000"/>
                        </a:buClr>
                        <a:buSzPts val="1200"/>
                        <a:buFont typeface="Arial" panose="020B0604020202020204" pitchFamily="34" charset="0"/>
                        <a:buChar char="•"/>
                        <a:tabLst>
                          <a:tab pos="139700" algn="l"/>
                          <a:tab pos="914400" algn="l"/>
                        </a:tabLst>
                      </a:pPr>
                      <a:endParaRPr lang="en-US" sz="2000" b="0" u="none" strike="noStrike" kern="0" spc="0" dirty="0">
                        <a:ln>
                          <a:noFill/>
                        </a:ln>
                        <a:solidFill>
                          <a:schemeClr val="tx1"/>
                        </a:solidFill>
                        <a:effectLst/>
                        <a:uFill>
                          <a:solidFill>
                            <a:srgbClr val="000000"/>
                          </a:solidFill>
                        </a:uFill>
                      </a:endParaRPr>
                    </a:p>
                    <a:p>
                      <a:pPr marL="0" lvl="0" indent="0" algn="just" fontAlgn="base">
                        <a:spcAft>
                          <a:spcPts val="0"/>
                        </a:spcAft>
                        <a:buClr>
                          <a:srgbClr val="000000"/>
                        </a:buClr>
                        <a:buSzPts val="1200"/>
                        <a:buFont typeface="Arial" panose="020B0604020202020204" pitchFamily="34" charset="0"/>
                        <a:buNone/>
                        <a:tabLst>
                          <a:tab pos="139700" algn="l"/>
                          <a:tab pos="914400" algn="l"/>
                        </a:tabLst>
                      </a:pPr>
                      <a:r>
                        <a:rPr lang="en-US" sz="2000" b="0" u="none" strike="noStrike" kern="0" spc="0" dirty="0">
                          <a:ln>
                            <a:noFill/>
                          </a:ln>
                          <a:solidFill>
                            <a:schemeClr val="tx1"/>
                          </a:solidFill>
                          <a:effectLst/>
                          <a:uFill>
                            <a:solidFill>
                              <a:srgbClr val="000000"/>
                            </a:solidFill>
                          </a:uFill>
                        </a:rPr>
                        <a:t>Guideline 4.2: Detention can only be resorted to when it is determined to be necessary, reasonable in all the circumstances and proportionate to a legitimate purpose</a:t>
                      </a:r>
                    </a:p>
                    <a:p>
                      <a:pPr marL="0" lvl="0" indent="0" algn="just" fontAlgn="base">
                        <a:spcAft>
                          <a:spcPts val="0"/>
                        </a:spcAft>
                        <a:buClr>
                          <a:srgbClr val="000000"/>
                        </a:buClr>
                        <a:buSzPts val="1200"/>
                        <a:buFont typeface="Arial" panose="020B0604020202020204" pitchFamily="34" charset="0"/>
                        <a:buNone/>
                        <a:tabLst>
                          <a:tab pos="139700" algn="l"/>
                          <a:tab pos="914400" algn="l"/>
                        </a:tabLst>
                      </a:pPr>
                      <a:endParaRPr lang="en-US" sz="2000" b="0" u="none" strike="noStrike" kern="0" spc="0" dirty="0">
                        <a:ln>
                          <a:noFill/>
                        </a:ln>
                        <a:solidFill>
                          <a:schemeClr val="tx1"/>
                        </a:solidFill>
                        <a:effectLst/>
                        <a:uFill>
                          <a:solidFill>
                            <a:srgbClr val="000000"/>
                          </a:solidFill>
                        </a:uFill>
                      </a:endParaRPr>
                    </a:p>
                    <a:p>
                      <a:pPr marL="0" lvl="0" indent="0" algn="just" fontAlgn="base">
                        <a:spcAft>
                          <a:spcPts val="0"/>
                        </a:spcAft>
                        <a:buClr>
                          <a:srgbClr val="000000"/>
                        </a:buClr>
                        <a:buSzPts val="1200"/>
                        <a:buFont typeface="Arial" panose="020B0604020202020204" pitchFamily="34" charset="0"/>
                        <a:buNone/>
                        <a:tabLst>
                          <a:tab pos="139700" algn="l"/>
                          <a:tab pos="914400" algn="l"/>
                        </a:tabLst>
                      </a:pPr>
                      <a:r>
                        <a:rPr lang="en-US" sz="2000" b="0" u="none" strike="noStrike" kern="0" spc="0" dirty="0">
                          <a:ln>
                            <a:noFill/>
                          </a:ln>
                          <a:solidFill>
                            <a:schemeClr val="tx1"/>
                          </a:solidFill>
                          <a:effectLst/>
                          <a:uFill>
                            <a:solidFill>
                              <a:srgbClr val="000000"/>
                            </a:solidFill>
                          </a:uFill>
                        </a:rPr>
                        <a:t>Guideline 4.3: Alternatives to detention need to be considered</a:t>
                      </a:r>
                    </a:p>
                    <a:p>
                      <a:pPr algn="just">
                        <a:spcAft>
                          <a:spcPts val="0"/>
                        </a:spcAft>
                      </a:pPr>
                      <a:endParaRPr lang="en-US" sz="2000" b="0" dirty="0">
                        <a:solidFill>
                          <a:schemeClr val="tx1"/>
                        </a:solidFill>
                        <a:effectLst/>
                        <a:uFill>
                          <a:solidFill>
                            <a:srgbClr val="000000"/>
                          </a:solidFill>
                        </a:uFill>
                      </a:endParaRPr>
                    </a:p>
                  </a:txBody>
                  <a:tcPr marL="50800" marR="50800" marT="50800" marB="50800">
                    <a:noFill/>
                  </a:tcPr>
                </a:tc>
                <a:extLst>
                  <a:ext uri="{0D108BD9-81ED-4DB2-BD59-A6C34878D82A}">
                    <a16:rowId xmlns:a16="http://schemas.microsoft.com/office/drawing/2014/main" val="4030737204"/>
                  </a:ext>
                </a:extLst>
              </a:tr>
            </a:tbl>
          </a:graphicData>
        </a:graphic>
      </p:graphicFrame>
      <p:sp>
        <p:nvSpPr>
          <p:cNvPr id="3" name="Rectangle 2">
            <a:extLst>
              <a:ext uri="{FF2B5EF4-FFF2-40B4-BE49-F238E27FC236}">
                <a16:creationId xmlns:a16="http://schemas.microsoft.com/office/drawing/2014/main" id="{EC1E07E1-DFC8-E24B-8002-C05463C6E7AC}"/>
              </a:ext>
            </a:extLst>
          </p:cNvPr>
          <p:cNvSpPr/>
          <p:nvPr/>
        </p:nvSpPr>
        <p:spPr>
          <a:xfrm>
            <a:off x="128588" y="5210473"/>
            <a:ext cx="11272837" cy="1631216"/>
          </a:xfrm>
          <a:prstGeom prst="rect">
            <a:avLst/>
          </a:prstGeom>
          <a:solidFill>
            <a:schemeClr val="bg1">
              <a:lumMod val="75000"/>
            </a:schemeClr>
          </a:solidFill>
        </p:spPr>
        <p:txBody>
          <a:bodyPr wrap="square">
            <a:spAutoFit/>
          </a:bodyPr>
          <a:lstStyle/>
          <a:p>
            <a:pPr lvl="1"/>
            <a:r>
              <a:rPr lang="en-US" sz="2000" b="1" dirty="0"/>
              <a:t>The deprivation of liberty of an asylum-seeking, refugee, stateless or migrant child, including unaccompanied or separated children, is prohibited.</a:t>
            </a:r>
          </a:p>
          <a:p>
            <a:pPr lvl="2"/>
            <a:r>
              <a:rPr lang="en-US" sz="2000" dirty="0"/>
              <a:t>UN Working Group on Arbitrary Detention, Revised Deliberation no. 5 of deprivation of liberty of migrants, § 19</a:t>
            </a:r>
          </a:p>
          <a:p>
            <a:pPr lvl="1"/>
            <a:endParaRPr lang="en-US" sz="2000" dirty="0"/>
          </a:p>
        </p:txBody>
      </p:sp>
    </p:spTree>
    <p:extLst>
      <p:ext uri="{BB962C8B-B14F-4D97-AF65-F5344CB8AC3E}">
        <p14:creationId xmlns:p14="http://schemas.microsoft.com/office/powerpoint/2010/main" val="325837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3587521" cy="538609"/>
          </a:xfrm>
          <a:prstGeom prst="rect">
            <a:avLst/>
          </a:prstGeom>
          <a:noFill/>
        </p:spPr>
        <p:txBody>
          <a:bodyPr wrap="none" rtlCol="0">
            <a:spAutoFit/>
          </a:bodyPr>
          <a:lstStyle/>
          <a:p>
            <a:r>
              <a:rPr lang="en-US" sz="2900" b="1" dirty="0">
                <a:solidFill>
                  <a:schemeClr val="accent1"/>
                </a:solidFill>
              </a:rPr>
              <a:t>Detention of Children </a:t>
            </a:r>
          </a:p>
        </p:txBody>
      </p:sp>
      <p:sp>
        <p:nvSpPr>
          <p:cNvPr id="5" name="Rectangle 4">
            <a:extLst>
              <a:ext uri="{FF2B5EF4-FFF2-40B4-BE49-F238E27FC236}">
                <a16:creationId xmlns:a16="http://schemas.microsoft.com/office/drawing/2014/main" id="{B56B74E5-4D94-BB4E-936A-6D163436B29E}"/>
              </a:ext>
            </a:extLst>
          </p:cNvPr>
          <p:cNvSpPr/>
          <p:nvPr/>
        </p:nvSpPr>
        <p:spPr>
          <a:xfrm>
            <a:off x="500063" y="2683160"/>
            <a:ext cx="11015663" cy="1323439"/>
          </a:xfrm>
          <a:prstGeom prst="rect">
            <a:avLst/>
          </a:prstGeom>
        </p:spPr>
        <p:txBody>
          <a:bodyPr wrap="square">
            <a:spAutoFit/>
          </a:bodyPr>
          <a:lstStyle/>
          <a:p>
            <a:r>
              <a:rPr lang="en-US" sz="2000" dirty="0"/>
              <a:t>“the Committee considers that the principle that </a:t>
            </a:r>
            <a:r>
              <a:rPr lang="en-US" sz="2000" b="1" dirty="0"/>
              <a:t>in all decisions affecting a child, its best interests shall be a primary consideration</a:t>
            </a:r>
            <a:r>
              <a:rPr lang="en-US" sz="2000" dirty="0"/>
              <a:t>, forms an integral part of every child's right to such measures of protection as required by his or her status as a minor, on the part of his or her family, society and the State, as required by article 24, paragraph 1, of the Covenant”</a:t>
            </a:r>
          </a:p>
        </p:txBody>
      </p:sp>
      <p:sp>
        <p:nvSpPr>
          <p:cNvPr id="6" name="Rectangle 5">
            <a:extLst>
              <a:ext uri="{FF2B5EF4-FFF2-40B4-BE49-F238E27FC236}">
                <a16:creationId xmlns:a16="http://schemas.microsoft.com/office/drawing/2014/main" id="{01B9F8F1-5F32-8A40-87C6-B017F46C81DE}"/>
              </a:ext>
            </a:extLst>
          </p:cNvPr>
          <p:cNvSpPr/>
          <p:nvPr/>
        </p:nvSpPr>
        <p:spPr>
          <a:xfrm>
            <a:off x="500063" y="1268325"/>
            <a:ext cx="10901362" cy="707886"/>
          </a:xfrm>
          <a:prstGeom prst="rect">
            <a:avLst/>
          </a:prstGeom>
        </p:spPr>
        <p:txBody>
          <a:bodyPr wrap="square">
            <a:spAutoFit/>
          </a:bodyPr>
          <a:lstStyle/>
          <a:p>
            <a:r>
              <a:rPr lang="en-US" sz="2000" b="1" dirty="0"/>
              <a:t>Article 24 ICCPR</a:t>
            </a:r>
            <a:r>
              <a:rPr lang="en-US" sz="2000" dirty="0"/>
              <a:t>: “Every child shall have, without any discrimination … the right to such measures of protection as are required by his status as a minor, on the part of his family, society and the State” </a:t>
            </a:r>
          </a:p>
        </p:txBody>
      </p:sp>
      <p:sp>
        <p:nvSpPr>
          <p:cNvPr id="9" name="Rectangle 8">
            <a:extLst>
              <a:ext uri="{FF2B5EF4-FFF2-40B4-BE49-F238E27FC236}">
                <a16:creationId xmlns:a16="http://schemas.microsoft.com/office/drawing/2014/main" id="{1DFFE3F3-47FF-7C4D-ACE1-46A4E6AA1F3B}"/>
              </a:ext>
            </a:extLst>
          </p:cNvPr>
          <p:cNvSpPr/>
          <p:nvPr/>
        </p:nvSpPr>
        <p:spPr>
          <a:xfrm>
            <a:off x="846666" y="2221495"/>
            <a:ext cx="9815512" cy="400110"/>
          </a:xfrm>
          <a:prstGeom prst="rect">
            <a:avLst/>
          </a:prstGeom>
        </p:spPr>
        <p:txBody>
          <a:bodyPr wrap="square">
            <a:spAutoFit/>
          </a:bodyPr>
          <a:lstStyle/>
          <a:p>
            <a:r>
              <a:rPr lang="en-US" sz="2000" b="1" dirty="0"/>
              <a:t>- Human Rights Committee, </a:t>
            </a:r>
            <a:r>
              <a:rPr lang="en-US" sz="2000" b="1" dirty="0" err="1"/>
              <a:t>Bakhtiyari</a:t>
            </a:r>
            <a:r>
              <a:rPr lang="en-US" sz="2000" b="1" dirty="0"/>
              <a:t> v. Australia, Communication No. 1069/2002  </a:t>
            </a:r>
          </a:p>
        </p:txBody>
      </p:sp>
      <p:sp>
        <p:nvSpPr>
          <p:cNvPr id="12" name="Rectangle 11">
            <a:extLst>
              <a:ext uri="{FF2B5EF4-FFF2-40B4-BE49-F238E27FC236}">
                <a16:creationId xmlns:a16="http://schemas.microsoft.com/office/drawing/2014/main" id="{F2AE4A7F-501B-E442-A3DE-435C7AFC23FB}"/>
              </a:ext>
            </a:extLst>
          </p:cNvPr>
          <p:cNvSpPr/>
          <p:nvPr/>
        </p:nvSpPr>
        <p:spPr>
          <a:xfrm>
            <a:off x="500063" y="4356361"/>
            <a:ext cx="11201400" cy="2246769"/>
          </a:xfrm>
          <a:prstGeom prst="rect">
            <a:avLst/>
          </a:prstGeom>
        </p:spPr>
        <p:txBody>
          <a:bodyPr wrap="square">
            <a:spAutoFit/>
          </a:bodyPr>
          <a:lstStyle/>
          <a:p>
            <a:r>
              <a:rPr lang="en-US" sz="2000" b="1" dirty="0"/>
              <a:t>General Comment No 35</a:t>
            </a:r>
            <a:r>
              <a:rPr lang="en-US" sz="2000" dirty="0"/>
              <a:t>: Children should not be deprived of liberty, except as a measure of last resort and for the shortest appropriate period of time, taking into account their best interests as a primary consideration with regard to the duration and conditions of detention, and also taking into account the extreme vulnerability and need for care of unaccompanied minors.</a:t>
            </a:r>
          </a:p>
          <a:p>
            <a:endParaRPr lang="en-US" sz="2000" dirty="0"/>
          </a:p>
          <a:p>
            <a:r>
              <a:rPr lang="en-US" sz="2000" dirty="0"/>
              <a:t>Human Rights Committee, D. and E. v. Australia, Communication No. 1050/2002, 7.2; </a:t>
            </a:r>
          </a:p>
          <a:p>
            <a:r>
              <a:rPr lang="en-US" sz="2000" dirty="0"/>
              <a:t>Jalloh v. Netherlands, Communication No. 794/1998, paras. 8.2–8.3</a:t>
            </a:r>
          </a:p>
        </p:txBody>
      </p:sp>
    </p:spTree>
    <p:extLst>
      <p:ext uri="{BB962C8B-B14F-4D97-AF65-F5344CB8AC3E}">
        <p14:creationId xmlns:p14="http://schemas.microsoft.com/office/powerpoint/2010/main" val="3605484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C4AAF4B-9163-DD42-A852-CB11E7792BD9}"/>
              </a:ext>
            </a:extLst>
          </p:cNvPr>
          <p:cNvSpPr txBox="1"/>
          <p:nvPr/>
        </p:nvSpPr>
        <p:spPr>
          <a:xfrm>
            <a:off x="846666" y="383822"/>
            <a:ext cx="3587521" cy="538609"/>
          </a:xfrm>
          <a:prstGeom prst="rect">
            <a:avLst/>
          </a:prstGeom>
          <a:noFill/>
        </p:spPr>
        <p:txBody>
          <a:bodyPr wrap="none" rtlCol="0">
            <a:spAutoFit/>
          </a:bodyPr>
          <a:lstStyle/>
          <a:p>
            <a:r>
              <a:rPr lang="en-US" sz="2900" b="1" dirty="0">
                <a:solidFill>
                  <a:schemeClr val="accent1"/>
                </a:solidFill>
              </a:rPr>
              <a:t>Detention of Children </a:t>
            </a:r>
          </a:p>
        </p:txBody>
      </p:sp>
      <p:sp>
        <p:nvSpPr>
          <p:cNvPr id="10" name="Rectangle 9">
            <a:extLst>
              <a:ext uri="{FF2B5EF4-FFF2-40B4-BE49-F238E27FC236}">
                <a16:creationId xmlns:a16="http://schemas.microsoft.com/office/drawing/2014/main" id="{7B662941-4940-0243-919D-28DD46DB6D7B}"/>
              </a:ext>
            </a:extLst>
          </p:cNvPr>
          <p:cNvSpPr/>
          <p:nvPr/>
        </p:nvSpPr>
        <p:spPr>
          <a:xfrm>
            <a:off x="457200" y="1080058"/>
            <a:ext cx="11015663" cy="1015663"/>
          </a:xfrm>
          <a:prstGeom prst="rect">
            <a:avLst/>
          </a:prstGeom>
        </p:spPr>
        <p:txBody>
          <a:bodyPr wrap="square">
            <a:spAutoFit/>
          </a:bodyPr>
          <a:lstStyle/>
          <a:p>
            <a:r>
              <a:rPr lang="en-US" sz="2000" b="1" dirty="0"/>
              <a:t>Article 3 (1) CRC: </a:t>
            </a:r>
            <a:r>
              <a:rPr lang="en-US" sz="2000" dirty="0"/>
              <a:t> “In all actions concerning children, whether undertaken by public or private social welfare institutions, courts of law, administrative authorities or legislative bodies, the best interests of the child shall be a primary consideration”</a:t>
            </a:r>
            <a:endParaRPr lang="en-US" dirty="0"/>
          </a:p>
        </p:txBody>
      </p:sp>
      <p:sp>
        <p:nvSpPr>
          <p:cNvPr id="11" name="Rectangle 10">
            <a:extLst>
              <a:ext uri="{FF2B5EF4-FFF2-40B4-BE49-F238E27FC236}">
                <a16:creationId xmlns:a16="http://schemas.microsoft.com/office/drawing/2014/main" id="{46D5B6C7-634C-094F-A7A1-6399E7DB0DEF}"/>
              </a:ext>
            </a:extLst>
          </p:cNvPr>
          <p:cNvSpPr/>
          <p:nvPr/>
        </p:nvSpPr>
        <p:spPr>
          <a:xfrm>
            <a:off x="457201" y="2165015"/>
            <a:ext cx="10901362" cy="1015663"/>
          </a:xfrm>
          <a:prstGeom prst="rect">
            <a:avLst/>
          </a:prstGeom>
        </p:spPr>
        <p:txBody>
          <a:bodyPr wrap="square">
            <a:spAutoFit/>
          </a:bodyPr>
          <a:lstStyle/>
          <a:p>
            <a:r>
              <a:rPr lang="en-US" sz="2000" b="1" dirty="0"/>
              <a:t>Article 37 </a:t>
            </a:r>
            <a:r>
              <a:rPr lang="en-US" sz="2000" b="1" dirty="0">
                <a:solidFill>
                  <a:srgbClr val="000000"/>
                </a:solidFill>
              </a:rPr>
              <a:t>(b) </a:t>
            </a:r>
            <a:r>
              <a:rPr lang="en-US" sz="2000" b="1" dirty="0"/>
              <a:t>CRC:</a:t>
            </a:r>
            <a:r>
              <a:rPr lang="en-US" sz="2000" dirty="0">
                <a:solidFill>
                  <a:srgbClr val="000000"/>
                </a:solidFill>
              </a:rPr>
              <a:t> “No child shall be deprived of his or her liberty unlawfully or arbitrarily. The arrest, detention or imprisonment of a child shall be in conformity with the law and shall be used only as a measure of last resort and for the shortest appropriate period of time”</a:t>
            </a:r>
            <a:endParaRPr lang="en-US" sz="2000" dirty="0"/>
          </a:p>
        </p:txBody>
      </p:sp>
      <p:sp>
        <p:nvSpPr>
          <p:cNvPr id="2" name="Rectangle 1">
            <a:extLst>
              <a:ext uri="{FF2B5EF4-FFF2-40B4-BE49-F238E27FC236}">
                <a16:creationId xmlns:a16="http://schemas.microsoft.com/office/drawing/2014/main" id="{1E4D6472-1557-FB45-A7F8-24CD7F273CE0}"/>
              </a:ext>
            </a:extLst>
          </p:cNvPr>
          <p:cNvSpPr/>
          <p:nvPr/>
        </p:nvSpPr>
        <p:spPr>
          <a:xfrm>
            <a:off x="286720" y="5014105"/>
            <a:ext cx="11356622" cy="1477328"/>
          </a:xfrm>
          <a:prstGeom prst="rect">
            <a:avLst/>
          </a:prstGeom>
        </p:spPr>
        <p:txBody>
          <a:bodyPr wrap="square">
            <a:spAutoFit/>
          </a:bodyPr>
          <a:lstStyle/>
          <a:p>
            <a:endParaRPr lang="en-US" dirty="0"/>
          </a:p>
          <a:p>
            <a:r>
              <a:rPr lang="en-US" dirty="0"/>
              <a:t>Joint general comment No. 4 (2017) of the Committee on the Protection of the Rights of All Migrant Workers and Members of Their Families and No. 23 (2017) of the Committee on the Rights of the Child on State obligations regarding the human rights of children in the context of international migration in countries of origin, transit, destination and return, 16 November 2017, § 5. </a:t>
            </a:r>
          </a:p>
        </p:txBody>
      </p:sp>
      <p:sp>
        <p:nvSpPr>
          <p:cNvPr id="3" name="Rectangle 2">
            <a:extLst>
              <a:ext uri="{FF2B5EF4-FFF2-40B4-BE49-F238E27FC236}">
                <a16:creationId xmlns:a16="http://schemas.microsoft.com/office/drawing/2014/main" id="{905EF5A0-81F6-8044-93A9-D6EECDC44C62}"/>
              </a:ext>
            </a:extLst>
          </p:cNvPr>
          <p:cNvSpPr/>
          <p:nvPr/>
        </p:nvSpPr>
        <p:spPr>
          <a:xfrm>
            <a:off x="229571" y="3371317"/>
            <a:ext cx="11356622" cy="1631216"/>
          </a:xfrm>
          <a:prstGeom prst="rect">
            <a:avLst/>
          </a:prstGeom>
          <a:solidFill>
            <a:schemeClr val="bg1">
              <a:lumMod val="75000"/>
            </a:schemeClr>
          </a:solidFill>
        </p:spPr>
        <p:txBody>
          <a:bodyPr wrap="square">
            <a:spAutoFit/>
          </a:bodyPr>
          <a:lstStyle/>
          <a:p>
            <a:r>
              <a:rPr lang="en-US" sz="2000" dirty="0"/>
              <a:t>Every child, at all times, </a:t>
            </a:r>
            <a:r>
              <a:rPr lang="en-US" sz="2000" b="1" dirty="0"/>
              <a:t>has a fundamental right to liberty and freedom from immigration detention</a:t>
            </a:r>
            <a:r>
              <a:rPr lang="en-US" sz="2000" dirty="0"/>
              <a:t>… the detention of any child because of </a:t>
            </a:r>
            <a:r>
              <a:rPr lang="en-US" sz="2000" b="1" dirty="0"/>
              <a:t>their or their parents’ migration status </a:t>
            </a:r>
            <a:r>
              <a:rPr lang="en-US" sz="2000" dirty="0"/>
              <a:t>constitutes a child rights violation and </a:t>
            </a:r>
            <a:r>
              <a:rPr lang="en-US" sz="2000" b="1" dirty="0"/>
              <a:t>contravenes the principle of the best interests of the child</a:t>
            </a:r>
            <a:r>
              <a:rPr lang="en-US" sz="2000" dirty="0"/>
              <a:t>… </a:t>
            </a:r>
            <a:r>
              <a:rPr lang="en-US" sz="2000" b="1" dirty="0"/>
              <a:t>children should never be detained for reasons related to their or their parents’ migration status</a:t>
            </a:r>
            <a:r>
              <a:rPr lang="en-US" sz="2000" dirty="0"/>
              <a:t>…. </a:t>
            </a:r>
            <a:r>
              <a:rPr lang="en-US" sz="2000" b="1" dirty="0"/>
              <a:t>Any kind of child immigration detention should be forbidden by law </a:t>
            </a:r>
            <a:r>
              <a:rPr lang="en-US" sz="2000" dirty="0"/>
              <a:t>and such prohibition should be fully implemented in practice</a:t>
            </a:r>
          </a:p>
        </p:txBody>
      </p:sp>
    </p:spTree>
    <p:extLst>
      <p:ext uri="{BB962C8B-B14F-4D97-AF65-F5344CB8AC3E}">
        <p14:creationId xmlns:p14="http://schemas.microsoft.com/office/powerpoint/2010/main" val="2918688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135782" cy="830997"/>
          </a:xfrm>
          <a:prstGeom prst="rect">
            <a:avLst/>
          </a:prstGeom>
          <a:noFill/>
        </p:spPr>
        <p:txBody>
          <a:bodyPr wrap="none" rtlCol="0">
            <a:spAutoFit/>
          </a:bodyPr>
          <a:lstStyle/>
          <a:p>
            <a:r>
              <a:rPr lang="en-US" sz="4800" b="1" dirty="0">
                <a:solidFill>
                  <a:schemeClr val="accent1"/>
                </a:solidFill>
              </a:rPr>
              <a:t>Treatment of detainees</a:t>
            </a:r>
          </a:p>
        </p:txBody>
      </p:sp>
      <p:sp>
        <p:nvSpPr>
          <p:cNvPr id="2" name="TextBox 1">
            <a:extLst>
              <a:ext uri="{FF2B5EF4-FFF2-40B4-BE49-F238E27FC236}">
                <a16:creationId xmlns:a16="http://schemas.microsoft.com/office/drawing/2014/main" id="{2AED5044-75A4-9945-BFC3-4C6E11C7104D}"/>
              </a:ext>
            </a:extLst>
          </p:cNvPr>
          <p:cNvSpPr txBox="1"/>
          <p:nvPr/>
        </p:nvSpPr>
        <p:spPr>
          <a:xfrm>
            <a:off x="688623" y="1557866"/>
            <a:ext cx="10840532" cy="1200329"/>
          </a:xfrm>
          <a:prstGeom prst="rect">
            <a:avLst/>
          </a:prstGeom>
          <a:noFill/>
        </p:spPr>
        <p:txBody>
          <a:bodyPr wrap="none" rtlCol="0">
            <a:spAutoFit/>
          </a:bodyPr>
          <a:lstStyle/>
          <a:p>
            <a:r>
              <a:rPr lang="en-US" b="1" dirty="0"/>
              <a:t>Article 7 ICCPR</a:t>
            </a:r>
            <a:r>
              <a:rPr lang="en-US" dirty="0"/>
              <a:t>: No one shall be subjected to torture or to cruel, inhuman or degrading treatment or punishment</a:t>
            </a:r>
          </a:p>
          <a:p>
            <a:endParaRPr lang="en-US" dirty="0"/>
          </a:p>
          <a:p>
            <a:r>
              <a:rPr lang="en-US" b="1" dirty="0"/>
              <a:t>Article 10(1) ICCPR</a:t>
            </a:r>
            <a:r>
              <a:rPr lang="en-US" dirty="0"/>
              <a:t>: All persons deprived of their liberty shall be treated with humanity and with respect for the</a:t>
            </a:r>
          </a:p>
          <a:p>
            <a:r>
              <a:rPr lang="en-US" dirty="0"/>
              <a:t>inherent dignity of the human person</a:t>
            </a:r>
          </a:p>
        </p:txBody>
      </p:sp>
      <p:sp>
        <p:nvSpPr>
          <p:cNvPr id="3" name="Rectangle 2">
            <a:extLst>
              <a:ext uri="{FF2B5EF4-FFF2-40B4-BE49-F238E27FC236}">
                <a16:creationId xmlns:a16="http://schemas.microsoft.com/office/drawing/2014/main" id="{50B93467-8025-AE4D-96A6-79BB16C5AB45}"/>
              </a:ext>
            </a:extLst>
          </p:cNvPr>
          <p:cNvSpPr/>
          <p:nvPr/>
        </p:nvSpPr>
        <p:spPr>
          <a:xfrm>
            <a:off x="688623" y="3292100"/>
            <a:ext cx="9753599" cy="2862322"/>
          </a:xfrm>
          <a:prstGeom prst="rect">
            <a:avLst/>
          </a:prstGeom>
        </p:spPr>
        <p:txBody>
          <a:bodyPr wrap="square">
            <a:spAutoFit/>
          </a:bodyPr>
          <a:lstStyle/>
          <a:p>
            <a:r>
              <a:rPr lang="en-US" b="1" dirty="0"/>
              <a:t>Article 2 (1) CAT: </a:t>
            </a:r>
            <a:r>
              <a:rPr lang="en-US" dirty="0"/>
              <a:t>Each State Party shall take effective legislative, administrative, judicial or other measures to prevent acts of torture in any territory under its jurisdiction.</a:t>
            </a:r>
          </a:p>
          <a:p>
            <a:endParaRPr lang="en-US" b="1" dirty="0"/>
          </a:p>
          <a:p>
            <a:r>
              <a:rPr lang="en-US" b="1" dirty="0"/>
              <a:t>Article 11 CAT: </a:t>
            </a:r>
            <a:r>
              <a:rPr lang="en-US" dirty="0"/>
              <a:t> Each State Party shall keep under systematic review interrogation rules, instructions, methods and practices as well as arrangements for the custody and treatment of persons subjected to any form of arrest, detention or imprisonment in any territory under its jurisdiction, with a view to preventing any cases of torture</a:t>
            </a:r>
          </a:p>
          <a:p>
            <a:endParaRPr lang="en-US" b="1" dirty="0"/>
          </a:p>
          <a:p>
            <a:r>
              <a:rPr lang="en-US" b="1" dirty="0"/>
              <a:t>Article 16 (1) CAT</a:t>
            </a:r>
            <a:r>
              <a:rPr lang="en-US" dirty="0"/>
              <a:t>: Each State Party shall undertake to prevent in any territory under its jurisdiction other acts of cruel, inhuman or degrading treatment or punishment</a:t>
            </a:r>
          </a:p>
        </p:txBody>
      </p:sp>
    </p:spTree>
    <p:extLst>
      <p:ext uri="{BB962C8B-B14F-4D97-AF65-F5344CB8AC3E}">
        <p14:creationId xmlns:p14="http://schemas.microsoft.com/office/powerpoint/2010/main" val="1138613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135782" cy="830997"/>
          </a:xfrm>
          <a:prstGeom prst="rect">
            <a:avLst/>
          </a:prstGeom>
          <a:noFill/>
        </p:spPr>
        <p:txBody>
          <a:bodyPr wrap="none" rtlCol="0">
            <a:spAutoFit/>
          </a:bodyPr>
          <a:lstStyle/>
          <a:p>
            <a:r>
              <a:rPr lang="en-US" sz="4800" b="1" dirty="0">
                <a:solidFill>
                  <a:schemeClr val="accent1"/>
                </a:solidFill>
              </a:rPr>
              <a:t>Treatment of detainees</a:t>
            </a:r>
          </a:p>
        </p:txBody>
      </p:sp>
      <p:sp>
        <p:nvSpPr>
          <p:cNvPr id="4" name="Rectangle 3">
            <a:extLst>
              <a:ext uri="{FF2B5EF4-FFF2-40B4-BE49-F238E27FC236}">
                <a16:creationId xmlns:a16="http://schemas.microsoft.com/office/drawing/2014/main" id="{53962361-2D47-A64E-8311-1BB85C310B16}"/>
              </a:ext>
            </a:extLst>
          </p:cNvPr>
          <p:cNvSpPr/>
          <p:nvPr/>
        </p:nvSpPr>
        <p:spPr>
          <a:xfrm>
            <a:off x="846667" y="1425981"/>
            <a:ext cx="9290755" cy="4801314"/>
          </a:xfrm>
          <a:prstGeom prst="rect">
            <a:avLst/>
          </a:prstGeom>
        </p:spPr>
        <p:txBody>
          <a:bodyPr wrap="square">
            <a:spAutoFit/>
          </a:bodyPr>
          <a:lstStyle/>
          <a:p>
            <a:r>
              <a:rPr lang="en-GB" sz="2000" dirty="0">
                <a:ea typeface="SimSun" panose="02010600030101010101" pitchFamily="2" charset="-122"/>
                <a:cs typeface="Arial" panose="020B0604020202020204" pitchFamily="34" charset="0"/>
              </a:rPr>
              <a:t>Art. 7 ICCPR</a:t>
            </a:r>
          </a:p>
          <a:p>
            <a:endParaRPr lang="en-GB" sz="2000" dirty="0">
              <a:ea typeface="SimSun" panose="02010600030101010101" pitchFamily="2" charset="-122"/>
              <a:cs typeface="Arial" panose="020B0604020202020204" pitchFamily="34" charset="0"/>
            </a:endParaRPr>
          </a:p>
          <a:p>
            <a:pPr marL="285750" indent="-285750">
              <a:buFont typeface="Arial" panose="020B0604020202020204" pitchFamily="34" charset="0"/>
              <a:buChar char="•"/>
            </a:pPr>
            <a:r>
              <a:rPr lang="en-GB" sz="2000" dirty="0">
                <a:ea typeface="SimSun" panose="02010600030101010101" pitchFamily="2" charset="-122"/>
                <a:cs typeface="Arial" panose="020B0604020202020204" pitchFamily="34" charset="0"/>
              </a:rPr>
              <a:t>the Committee consider it necessary to draw up a list of prohibited acts or to establish sharp distinctions between the different kinds of punishment or treatment; the distinctions depend on the nature, purpose and severity of the treatment applied</a:t>
            </a:r>
            <a:r>
              <a:rPr lang="en-US" sz="2000" dirty="0"/>
              <a:t> </a:t>
            </a:r>
          </a:p>
          <a:p>
            <a:pPr lvl="1"/>
            <a:endParaRPr lang="en-US" dirty="0"/>
          </a:p>
          <a:p>
            <a:pPr lvl="1"/>
            <a:r>
              <a:rPr lang="en-US" dirty="0"/>
              <a:t>Human Rights Committee, General Comment No. 20 - Prohibition of torture, or other cruel, inhuman or degrading treatment or punishment, Article 7 (1992) </a:t>
            </a:r>
          </a:p>
          <a:p>
            <a:pPr lvl="1"/>
            <a:endParaRPr lang="en-US" dirty="0"/>
          </a:p>
          <a:p>
            <a:pPr marL="285750" indent="-285750">
              <a:buFont typeface="Arial" panose="020B0604020202020204" pitchFamily="34" charset="0"/>
              <a:buChar char="•"/>
            </a:pPr>
            <a:r>
              <a:rPr lang="en-US" sz="2000" dirty="0"/>
              <a:t>Depends on all circumstances of the case, such as the duration and manner of the treatment, its physical or mental effects as well as the sex, age and state of health of the victim</a:t>
            </a:r>
          </a:p>
          <a:p>
            <a:pPr lvl="1"/>
            <a:r>
              <a:rPr lang="en-US" dirty="0"/>
              <a:t>Human Rights Committee, </a:t>
            </a:r>
            <a:r>
              <a:rPr lang="en-US" dirty="0" err="1"/>
              <a:t>Vuolanne</a:t>
            </a:r>
            <a:r>
              <a:rPr lang="en-US" dirty="0"/>
              <a:t> v Finland, Communication No. 265/1987, 7 April 1989, §9.2</a:t>
            </a:r>
          </a:p>
          <a:p>
            <a:pPr lvl="1"/>
            <a:endParaRPr lang="en-US" dirty="0"/>
          </a:p>
          <a:p>
            <a:pPr marL="342900" indent="-342900">
              <a:buFont typeface="Arial" panose="020B0604020202020204" pitchFamily="34" charset="0"/>
              <a:buChar char="•"/>
            </a:pPr>
            <a:r>
              <a:rPr lang="en-US" sz="2000" dirty="0"/>
              <a:t>Level of severity </a:t>
            </a:r>
          </a:p>
        </p:txBody>
      </p:sp>
    </p:spTree>
    <p:extLst>
      <p:ext uri="{BB962C8B-B14F-4D97-AF65-F5344CB8AC3E}">
        <p14:creationId xmlns:p14="http://schemas.microsoft.com/office/powerpoint/2010/main" val="145499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135782" cy="830997"/>
          </a:xfrm>
          <a:prstGeom prst="rect">
            <a:avLst/>
          </a:prstGeom>
          <a:noFill/>
        </p:spPr>
        <p:txBody>
          <a:bodyPr wrap="none" rtlCol="0">
            <a:spAutoFit/>
          </a:bodyPr>
          <a:lstStyle/>
          <a:p>
            <a:r>
              <a:rPr lang="en-US" sz="4800" b="1" dirty="0">
                <a:solidFill>
                  <a:schemeClr val="accent1"/>
                </a:solidFill>
              </a:rPr>
              <a:t>Treatment of detainees</a:t>
            </a:r>
          </a:p>
        </p:txBody>
      </p:sp>
      <p:sp>
        <p:nvSpPr>
          <p:cNvPr id="4" name="Rectangle 3">
            <a:extLst>
              <a:ext uri="{FF2B5EF4-FFF2-40B4-BE49-F238E27FC236}">
                <a16:creationId xmlns:a16="http://schemas.microsoft.com/office/drawing/2014/main" id="{53962361-2D47-A64E-8311-1BB85C310B16}"/>
              </a:ext>
            </a:extLst>
          </p:cNvPr>
          <p:cNvSpPr/>
          <p:nvPr/>
        </p:nvSpPr>
        <p:spPr>
          <a:xfrm>
            <a:off x="654756" y="1414692"/>
            <a:ext cx="10013244" cy="5262979"/>
          </a:xfrm>
          <a:prstGeom prst="rect">
            <a:avLst/>
          </a:prstGeom>
        </p:spPr>
        <p:txBody>
          <a:bodyPr wrap="square">
            <a:spAutoFit/>
          </a:bodyPr>
          <a:lstStyle/>
          <a:p>
            <a:r>
              <a:rPr lang="en-US" dirty="0"/>
              <a:t>- Human Rights Committee, </a:t>
            </a:r>
            <a:r>
              <a:rPr lang="en-US" dirty="0">
                <a:ea typeface="Times New Roman" panose="02020603050405020304" pitchFamily="18" charset="0"/>
                <a:cs typeface="Times New Roman" panose="02020603050405020304" pitchFamily="18" charset="0"/>
              </a:rPr>
              <a:t>C v. Australia, Communication No. 900/1999</a:t>
            </a:r>
          </a:p>
          <a:p>
            <a:endParaRPr lang="en-US" dirty="0">
              <a:cs typeface="Times New Roman" panose="02020603050405020304" pitchFamily="18" charset="0"/>
            </a:endParaRPr>
          </a:p>
          <a:p>
            <a:r>
              <a:rPr lang="en-US" dirty="0">
                <a:cs typeface="Times New Roman" panose="02020603050405020304" pitchFamily="18" charset="0"/>
              </a:rPr>
              <a:t>“</a:t>
            </a:r>
            <a:r>
              <a:rPr lang="en-US" sz="2000" dirty="0"/>
              <a:t>The Committee notes </a:t>
            </a:r>
            <a:r>
              <a:rPr lang="en-US" sz="2000" b="1" dirty="0"/>
              <a:t>that the State party was aware</a:t>
            </a:r>
            <a:r>
              <a:rPr lang="en-US" sz="2000" dirty="0"/>
              <a:t>, at least from August 1992 when he was prescribed </a:t>
            </a:r>
            <a:r>
              <a:rPr lang="en-US" sz="2000" dirty="0" err="1"/>
              <a:t>tranquillisers</a:t>
            </a:r>
            <a:r>
              <a:rPr lang="en-US" sz="2000" dirty="0"/>
              <a:t>, </a:t>
            </a:r>
            <a:r>
              <a:rPr lang="en-US" sz="2000" b="1" dirty="0"/>
              <a:t>of psychiatric difficulties the author faced</a:t>
            </a:r>
            <a:r>
              <a:rPr lang="en-US" sz="2000" dirty="0"/>
              <a:t>. Indeed, by August 1993, it was evident that </a:t>
            </a:r>
            <a:r>
              <a:rPr lang="en-US" sz="2000" b="1" dirty="0"/>
              <a:t>there was a conflict between the author's continued detention and his sanity</a:t>
            </a:r>
            <a:r>
              <a:rPr lang="en-US" sz="2000" dirty="0"/>
              <a:t>.</a:t>
            </a:r>
          </a:p>
          <a:p>
            <a:endParaRPr lang="en-US" sz="2000" dirty="0"/>
          </a:p>
          <a:p>
            <a:r>
              <a:rPr lang="en-US" sz="2000" dirty="0"/>
              <a:t>Despite increasingly serious assessments of the author's conditions in February and June 1994 (and a suicide attempt), it was only in August 1994 that the Minister exercised his exceptional power to release him from immigration detention</a:t>
            </a:r>
            <a:r>
              <a:rPr lang="en-US" sz="2000" b="1" dirty="0"/>
              <a:t> </a:t>
            </a:r>
            <a:r>
              <a:rPr lang="en-US" sz="2000" dirty="0"/>
              <a:t>on medical grounds (while legally he remained in detention). </a:t>
            </a:r>
          </a:p>
          <a:p>
            <a:endParaRPr lang="en-US" sz="2000" dirty="0"/>
          </a:p>
          <a:p>
            <a:r>
              <a:rPr lang="en-US" sz="2000" dirty="0"/>
              <a:t>As subsequent events showed, by that point the author's illness had reached such </a:t>
            </a:r>
            <a:r>
              <a:rPr lang="en-US" sz="2000" b="1" dirty="0"/>
              <a:t>a level of severity</a:t>
            </a:r>
            <a:r>
              <a:rPr lang="en-US" sz="2000" dirty="0"/>
              <a:t> that irreversible consequences were to follow. In the Committee's view, </a:t>
            </a:r>
            <a:r>
              <a:rPr lang="en-US" sz="2000" b="1" dirty="0"/>
              <a:t>the continued detention of the author when the State party was aware of the author's mental condition and failed to take the steps necessary to ameliorate the author's mental deterioration constituted a violation of his rights under article 7 of the Covenant</a:t>
            </a:r>
            <a:r>
              <a:rPr lang="en-US" sz="2000" dirty="0"/>
              <a:t>” </a:t>
            </a:r>
          </a:p>
        </p:txBody>
      </p:sp>
    </p:spTree>
    <p:extLst>
      <p:ext uri="{BB962C8B-B14F-4D97-AF65-F5344CB8AC3E}">
        <p14:creationId xmlns:p14="http://schemas.microsoft.com/office/powerpoint/2010/main" val="47094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135782" cy="830997"/>
          </a:xfrm>
          <a:prstGeom prst="rect">
            <a:avLst/>
          </a:prstGeom>
          <a:noFill/>
        </p:spPr>
        <p:txBody>
          <a:bodyPr wrap="none" rtlCol="0">
            <a:spAutoFit/>
          </a:bodyPr>
          <a:lstStyle/>
          <a:p>
            <a:r>
              <a:rPr lang="en-US" sz="4800" b="1" dirty="0">
                <a:solidFill>
                  <a:schemeClr val="accent1"/>
                </a:solidFill>
              </a:rPr>
              <a:t>Treatment of detainees</a:t>
            </a:r>
          </a:p>
        </p:txBody>
      </p:sp>
      <p:sp>
        <p:nvSpPr>
          <p:cNvPr id="2" name="Rectangle 1">
            <a:extLst>
              <a:ext uri="{FF2B5EF4-FFF2-40B4-BE49-F238E27FC236}">
                <a16:creationId xmlns:a16="http://schemas.microsoft.com/office/drawing/2014/main" id="{2BFB4F9B-C074-AB45-B521-8127A1184212}"/>
              </a:ext>
            </a:extLst>
          </p:cNvPr>
          <p:cNvSpPr/>
          <p:nvPr/>
        </p:nvSpPr>
        <p:spPr>
          <a:xfrm>
            <a:off x="846667" y="2145943"/>
            <a:ext cx="9798755" cy="2554545"/>
          </a:xfrm>
          <a:prstGeom prst="rect">
            <a:avLst/>
          </a:prstGeom>
        </p:spPr>
        <p:txBody>
          <a:bodyPr wrap="square">
            <a:spAutoFit/>
          </a:bodyPr>
          <a:lstStyle/>
          <a:p>
            <a:r>
              <a:rPr lang="en-US" sz="2000" dirty="0"/>
              <a:t>- Human Rights Committee, </a:t>
            </a:r>
            <a:r>
              <a:rPr lang="en-US" sz="2000" i="1" dirty="0"/>
              <a:t>M.M.M. v. Australia, Communication No. 2136/2012 </a:t>
            </a:r>
          </a:p>
          <a:p>
            <a:endParaRPr lang="en-US" sz="2000" dirty="0"/>
          </a:p>
          <a:p>
            <a:r>
              <a:rPr lang="en-US" sz="2000" dirty="0"/>
              <a:t>“The Committee considers that the </a:t>
            </a:r>
            <a:r>
              <a:rPr lang="en-US" sz="2000" i="1" dirty="0"/>
              <a:t>combination</a:t>
            </a:r>
            <a:r>
              <a:rPr lang="en-US" sz="2000" dirty="0"/>
              <a:t> of the </a:t>
            </a:r>
            <a:r>
              <a:rPr lang="en-US" sz="2000" b="1" dirty="0"/>
              <a:t>arbitrary character of the authors’ detention</a:t>
            </a:r>
            <a:r>
              <a:rPr lang="en-US" sz="2000" dirty="0"/>
              <a:t>, its </a:t>
            </a:r>
            <a:r>
              <a:rPr lang="en-US" sz="2000" b="1" dirty="0"/>
              <a:t>protracted and/or indefinite duration</a:t>
            </a:r>
            <a:r>
              <a:rPr lang="en-US" sz="2000" dirty="0"/>
              <a:t>, the </a:t>
            </a:r>
            <a:r>
              <a:rPr lang="en-US" sz="2000" b="1" dirty="0"/>
              <a:t>refusal to provide information and procedural rights to the authors </a:t>
            </a:r>
            <a:r>
              <a:rPr lang="en-US" sz="2000" dirty="0"/>
              <a:t>and the </a:t>
            </a:r>
            <a:r>
              <a:rPr lang="en-US" sz="2000" b="1" dirty="0"/>
              <a:t>difficult conditions of detention </a:t>
            </a:r>
            <a:r>
              <a:rPr lang="en-US" sz="2000" dirty="0"/>
              <a:t>are </a:t>
            </a:r>
            <a:r>
              <a:rPr lang="en-US" sz="2000" b="1" i="1" dirty="0"/>
              <a:t>cumulatively</a:t>
            </a:r>
            <a:r>
              <a:rPr lang="en-US" sz="2000" dirty="0"/>
              <a:t> </a:t>
            </a:r>
            <a:r>
              <a:rPr lang="en-US" sz="2000" b="1" dirty="0"/>
              <a:t>inflicting serious psychological harm upon them</a:t>
            </a:r>
            <a:r>
              <a:rPr lang="en-US" sz="2000" dirty="0"/>
              <a:t>, and constitute treatment contrary to article 7 of the Covenant. In the light of this finding the Committee will not examine the same claims under article 10, paragraph 1 of the Covenant”</a:t>
            </a:r>
          </a:p>
        </p:txBody>
      </p:sp>
    </p:spTree>
    <p:extLst>
      <p:ext uri="{BB962C8B-B14F-4D97-AF65-F5344CB8AC3E}">
        <p14:creationId xmlns:p14="http://schemas.microsoft.com/office/powerpoint/2010/main" val="3741603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10443372" cy="707886"/>
          </a:xfrm>
          <a:prstGeom prst="rect">
            <a:avLst/>
          </a:prstGeom>
          <a:noFill/>
        </p:spPr>
        <p:txBody>
          <a:bodyPr wrap="none" rtlCol="0">
            <a:spAutoFit/>
          </a:bodyPr>
          <a:lstStyle/>
          <a:p>
            <a:r>
              <a:rPr lang="en-US" sz="4000" b="1" dirty="0">
                <a:solidFill>
                  <a:schemeClr val="accent1"/>
                </a:solidFill>
              </a:rPr>
              <a:t>Treatment of detainees: Conditions of detention</a:t>
            </a:r>
          </a:p>
        </p:txBody>
      </p:sp>
      <p:sp>
        <p:nvSpPr>
          <p:cNvPr id="2" name="Rectangle 1">
            <a:extLst>
              <a:ext uri="{FF2B5EF4-FFF2-40B4-BE49-F238E27FC236}">
                <a16:creationId xmlns:a16="http://schemas.microsoft.com/office/drawing/2014/main" id="{2BFB4F9B-C074-AB45-B521-8127A1184212}"/>
              </a:ext>
            </a:extLst>
          </p:cNvPr>
          <p:cNvSpPr/>
          <p:nvPr/>
        </p:nvSpPr>
        <p:spPr>
          <a:xfrm>
            <a:off x="699911" y="1400876"/>
            <a:ext cx="10160000" cy="5940088"/>
          </a:xfrm>
          <a:prstGeom prst="rect">
            <a:avLst/>
          </a:prstGeom>
        </p:spPr>
        <p:txBody>
          <a:bodyPr wrap="square">
            <a:spAutoFit/>
          </a:bodyPr>
          <a:lstStyle/>
          <a:p>
            <a:r>
              <a:rPr lang="en-US" sz="2000" dirty="0"/>
              <a:t>- Human Rights Committee, </a:t>
            </a:r>
            <a:r>
              <a:rPr lang="en-US" sz="2000" i="1" dirty="0" err="1"/>
              <a:t>Mukong</a:t>
            </a:r>
            <a:r>
              <a:rPr lang="en-US" sz="2000" i="1" dirty="0"/>
              <a:t> v Cameroon, Communication Communication No. 458/1991, §9.3 </a:t>
            </a:r>
          </a:p>
          <a:p>
            <a:endParaRPr lang="en-US" sz="2000" dirty="0"/>
          </a:p>
          <a:p>
            <a:r>
              <a:rPr lang="en-US" sz="2000" dirty="0"/>
              <a:t>“As to the conditions of detention in general, the Committee observes that certain minimum standards regarding the conditions of detention must be observed regardless of a State party's level of development. </a:t>
            </a:r>
          </a:p>
          <a:p>
            <a:endParaRPr lang="en-US" sz="2000" dirty="0"/>
          </a:p>
          <a:p>
            <a:r>
              <a:rPr lang="en-US" sz="2000" dirty="0"/>
              <a:t>These include, in accordance with Rules 10, 12, 17, 19 and 20 of the U.N. Standard Minimum Rules for the Treatment of Prisoners, minimum floor space and cubic content of air for each prisoner, </a:t>
            </a:r>
          </a:p>
          <a:p>
            <a:r>
              <a:rPr lang="en-US" sz="2000" dirty="0"/>
              <a:t>adequate sanitary facilities, clothing which shall be in no manner degrading or humiliating, </a:t>
            </a:r>
          </a:p>
          <a:p>
            <a:r>
              <a:rPr lang="en-US" sz="2000" dirty="0"/>
              <a:t>provision of a separate bed, and provision of food of nutritional value adequate for health and strength. </a:t>
            </a:r>
          </a:p>
          <a:p>
            <a:endParaRPr lang="en-US" sz="2000" dirty="0"/>
          </a:p>
          <a:p>
            <a:r>
              <a:rPr lang="en-US" sz="2000" dirty="0"/>
              <a:t>It should be noted that these are </a:t>
            </a:r>
            <a:r>
              <a:rPr lang="en-US" sz="2000" b="1" dirty="0"/>
              <a:t>minimum</a:t>
            </a:r>
            <a:r>
              <a:rPr lang="en-US" sz="2000" dirty="0"/>
              <a:t> requirements which the Committee considers should always be observed, even if economic or budgetary considerations may make compliance with these obligations difficult”  </a:t>
            </a:r>
          </a:p>
          <a:p>
            <a:br>
              <a:rPr lang="en-US" sz="2000" dirty="0"/>
            </a:br>
            <a:endParaRPr lang="en-US" sz="2000" dirty="0"/>
          </a:p>
        </p:txBody>
      </p:sp>
    </p:spTree>
    <p:extLst>
      <p:ext uri="{BB962C8B-B14F-4D97-AF65-F5344CB8AC3E}">
        <p14:creationId xmlns:p14="http://schemas.microsoft.com/office/powerpoint/2010/main" val="61688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6024DB-94F0-4C4E-9B23-2926E00B24FB}"/>
              </a:ext>
            </a:extLst>
          </p:cNvPr>
          <p:cNvSpPr>
            <a:spLocks noGrp="1"/>
          </p:cNvSpPr>
          <p:nvPr>
            <p:ph idx="1"/>
          </p:nvPr>
        </p:nvSpPr>
        <p:spPr>
          <a:xfrm>
            <a:off x="508000" y="203201"/>
            <a:ext cx="10608734" cy="5418666"/>
          </a:xfrm>
        </p:spPr>
        <p:txBody>
          <a:bodyPr>
            <a:normAutofit fontScale="92500" lnSpcReduction="10000"/>
          </a:bodyPr>
          <a:lstStyle/>
          <a:p>
            <a:pPr marL="0" indent="0">
              <a:buNone/>
            </a:pPr>
            <a:r>
              <a:rPr lang="en-US" b="1" dirty="0"/>
              <a:t>RIGHT TO LIBERTY: Relevant UN Treaties: Kazakhstan </a:t>
            </a:r>
          </a:p>
          <a:p>
            <a:pPr marL="0" indent="0">
              <a:buNone/>
            </a:pPr>
            <a:endParaRPr lang="en-US" dirty="0"/>
          </a:p>
          <a:p>
            <a:r>
              <a:rPr lang="en-US" sz="2600" b="1" dirty="0"/>
              <a:t>ICCPR - International Covenant on Civil and Political Rights </a:t>
            </a:r>
          </a:p>
          <a:p>
            <a:pPr marL="0" indent="0">
              <a:buNone/>
            </a:pPr>
            <a:r>
              <a:rPr lang="en-US" sz="2200" dirty="0"/>
              <a:t>see also Human Rights Committee, General Comment No 35 and </a:t>
            </a:r>
          </a:p>
          <a:p>
            <a:pPr marL="0" indent="0">
              <a:buNone/>
            </a:pPr>
            <a:r>
              <a:rPr lang="en-US" sz="2200" dirty="0"/>
              <a:t>UN Working Group on Arbitrary Detention (WGAD), Revised Deliberation No. 5 on deprivation of liberty of migrants, 7 February 2018</a:t>
            </a:r>
          </a:p>
          <a:p>
            <a:r>
              <a:rPr lang="en-US" sz="2600" b="1" dirty="0"/>
              <a:t>Geneva Convention relating to the Status of Refugees (1951)</a:t>
            </a:r>
          </a:p>
          <a:p>
            <a:pPr marL="0" indent="0">
              <a:buNone/>
            </a:pPr>
            <a:r>
              <a:rPr lang="en-US" sz="2200" dirty="0"/>
              <a:t>See also UNHCR, Guidelines on the Applicable Criteria and Standards relating to the Detention of Asylum-Seekers and Alternatives to Detention, 2012</a:t>
            </a:r>
          </a:p>
          <a:p>
            <a:r>
              <a:rPr lang="en-US" sz="2600" b="1" dirty="0"/>
              <a:t>CRC - Convention on the Rights of the Child</a:t>
            </a:r>
          </a:p>
          <a:p>
            <a:r>
              <a:rPr lang="en-US" sz="2600" b="1" dirty="0"/>
              <a:t>CED - Convention for the Protection of All Persons from Enforced Disappearance</a:t>
            </a:r>
          </a:p>
          <a:p>
            <a:r>
              <a:rPr lang="en-US" sz="2600" b="1" dirty="0"/>
              <a:t>CRPD - Convention on the Rights of Persons with Disabilities</a:t>
            </a:r>
          </a:p>
          <a:p>
            <a:r>
              <a:rPr lang="en-US" sz="2600" b="1" dirty="0"/>
              <a:t>CAT - Convention against Torture and Other Cruel Inhuman or Degrading Treatment or Punishment</a:t>
            </a:r>
          </a:p>
          <a:p>
            <a:endParaRPr lang="en-US" dirty="0"/>
          </a:p>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31D65484-FC30-AC4F-B0DF-011619FAFC24}"/>
              </a:ext>
            </a:extLst>
          </p:cNvPr>
          <p:cNvSpPr/>
          <p:nvPr/>
        </p:nvSpPr>
        <p:spPr>
          <a:xfrm>
            <a:off x="643467" y="5621867"/>
            <a:ext cx="10473267" cy="707886"/>
          </a:xfrm>
          <a:prstGeom prst="rect">
            <a:avLst/>
          </a:prstGeom>
          <a:solidFill>
            <a:schemeClr val="bg1">
              <a:lumMod val="95000"/>
            </a:schemeClr>
          </a:solidFill>
        </p:spPr>
        <p:txBody>
          <a:bodyPr wrap="square">
            <a:spAutoFit/>
          </a:bodyPr>
          <a:lstStyle/>
          <a:p>
            <a:r>
              <a:rPr lang="en-US" sz="2000" dirty="0"/>
              <a:t>Individual complaints procedures under ICCPR and CAT.</a:t>
            </a:r>
          </a:p>
          <a:p>
            <a:r>
              <a:rPr lang="en-US" sz="2000" dirty="0"/>
              <a:t>Inquiry procedures: CAT and CED</a:t>
            </a:r>
            <a:r>
              <a:rPr lang="en-US" dirty="0"/>
              <a:t> </a:t>
            </a:r>
          </a:p>
        </p:txBody>
      </p:sp>
    </p:spTree>
    <p:extLst>
      <p:ext uri="{BB962C8B-B14F-4D97-AF65-F5344CB8AC3E}">
        <p14:creationId xmlns:p14="http://schemas.microsoft.com/office/powerpoint/2010/main" val="3890101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10443372" cy="707886"/>
          </a:xfrm>
          <a:prstGeom prst="rect">
            <a:avLst/>
          </a:prstGeom>
          <a:noFill/>
        </p:spPr>
        <p:txBody>
          <a:bodyPr wrap="none" rtlCol="0">
            <a:spAutoFit/>
          </a:bodyPr>
          <a:lstStyle/>
          <a:p>
            <a:r>
              <a:rPr lang="en-US" sz="4000" b="1" dirty="0">
                <a:solidFill>
                  <a:schemeClr val="accent1"/>
                </a:solidFill>
              </a:rPr>
              <a:t>Treatment of detainees: Conditions of detention</a:t>
            </a:r>
          </a:p>
        </p:txBody>
      </p:sp>
      <p:sp>
        <p:nvSpPr>
          <p:cNvPr id="2" name="Rectangle 1">
            <a:extLst>
              <a:ext uri="{FF2B5EF4-FFF2-40B4-BE49-F238E27FC236}">
                <a16:creationId xmlns:a16="http://schemas.microsoft.com/office/drawing/2014/main" id="{5D38286A-51EB-4C44-90A3-5730A621A8A9}"/>
              </a:ext>
            </a:extLst>
          </p:cNvPr>
          <p:cNvSpPr/>
          <p:nvPr/>
        </p:nvSpPr>
        <p:spPr>
          <a:xfrm>
            <a:off x="440267" y="1859340"/>
            <a:ext cx="8703733" cy="4247317"/>
          </a:xfrm>
          <a:prstGeom prst="rect">
            <a:avLst/>
          </a:prstGeom>
        </p:spPr>
        <p:txBody>
          <a:bodyPr wrap="square">
            <a:spAutoFit/>
          </a:bodyPr>
          <a:lstStyle/>
          <a:p>
            <a:pPr marL="285750" indent="-285750">
              <a:buFont typeface="Arial" panose="020B0604020202020204" pitchFamily="34" charset="0"/>
              <a:buChar char="•"/>
            </a:pPr>
            <a:r>
              <a:rPr lang="en-US" i="1"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2"/>
              </a:rPr>
              <a:t>UN Standard Minimum Rules on the Treatment of Prisoners</a:t>
            </a:r>
            <a:r>
              <a:rPr lang="en-US" dirty="0">
                <a:latin typeface="Verdana" panose="020B0604030504040204" pitchFamily="34" charset="0"/>
                <a:ea typeface="Arial Unicode MS" panose="020B0604020202020204" pitchFamily="34" charset="-128"/>
                <a:cs typeface="Times New Roman" panose="02020603050405020304" pitchFamily="18" charset="0"/>
              </a:rPr>
              <a:t>; </a:t>
            </a:r>
          </a:p>
          <a:p>
            <a:pPr marL="285750" indent="-285750">
              <a:buFont typeface="Arial" panose="020B0604020202020204" pitchFamily="34" charset="0"/>
              <a:buChar char="•"/>
            </a:pPr>
            <a:endParaRPr lang="en-US" i="1" u="sng" kern="0" dirty="0">
              <a:solidFill>
                <a:srgbClr val="0000FF"/>
              </a:solidFill>
              <a:uFill>
                <a:solidFill>
                  <a:srgbClr val="0000FF"/>
                </a:solidFill>
              </a:uFill>
              <a:latin typeface="Verdana" panose="020B0604030504040204" pitchFamily="34" charset="0"/>
              <a:ea typeface="Arial Unicode MS" panose="020B0604020202020204" pitchFamily="34" charset="-128"/>
              <a:cs typeface="Times New Roman" panose="02020603050405020304" pitchFamily="18" charset="0"/>
              <a:hlinkClick r:id="rId3"/>
            </a:endParaRPr>
          </a:p>
          <a:p>
            <a:pPr marL="285750" indent="-285750">
              <a:buFont typeface="Arial" panose="020B0604020202020204" pitchFamily="34" charset="0"/>
              <a:buChar char="•"/>
            </a:pPr>
            <a:r>
              <a:rPr lang="en-US" i="1"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3"/>
              </a:rPr>
              <a:t>Body of Principles for the Protection of All Persons under Any Form of Detention or Imprisonment</a:t>
            </a:r>
            <a:r>
              <a:rPr lang="en-US" dirty="0">
                <a:latin typeface="Verdana" panose="020B0604030504040204" pitchFamily="34" charset="0"/>
                <a:ea typeface="Arial Unicode MS" panose="020B0604020202020204" pitchFamily="34" charset="-128"/>
                <a:cs typeface="Times New Roman" panose="02020603050405020304" pitchFamily="18" charset="0"/>
              </a:rPr>
              <a:t>; </a:t>
            </a:r>
          </a:p>
          <a:p>
            <a:pPr marL="285750" indent="-285750">
              <a:buFont typeface="Arial" panose="020B0604020202020204" pitchFamily="34" charset="0"/>
              <a:buChar char="•"/>
            </a:pPr>
            <a:endParaRPr lang="en-US" i="1" u="sng" kern="0" dirty="0">
              <a:solidFill>
                <a:srgbClr val="0000FF"/>
              </a:solidFill>
              <a:uFill>
                <a:solidFill>
                  <a:srgbClr val="0000FF"/>
                </a:solidFill>
              </a:uFill>
              <a:latin typeface="Verdana" panose="020B0604030504040204" pitchFamily="34" charset="0"/>
              <a:ea typeface="Arial Unicode MS" panose="020B0604020202020204" pitchFamily="34" charset="-128"/>
              <a:cs typeface="Times New Roman" panose="02020603050405020304" pitchFamily="18" charset="0"/>
              <a:hlinkClick r:id="rId4"/>
            </a:endParaRPr>
          </a:p>
          <a:p>
            <a:pPr marL="285750" indent="-285750">
              <a:buFont typeface="Arial" panose="020B0604020202020204" pitchFamily="34" charset="0"/>
              <a:buChar char="•"/>
            </a:pPr>
            <a:r>
              <a:rPr lang="en-US" i="1"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4"/>
              </a:rPr>
              <a:t>United Nations Rules for the Protection of Juveniles Deprived of their Liberty</a:t>
            </a:r>
            <a:r>
              <a:rPr lang="en-US" i="1" dirty="0">
                <a:latin typeface="Verdana" panose="020B0604030504040204" pitchFamily="34" charset="0"/>
                <a:ea typeface="Arial Unicode MS" panose="020B0604020202020204" pitchFamily="34" charset="-128"/>
                <a:cs typeface="Times New Roman" panose="02020603050405020304" pitchFamily="18" charset="0"/>
              </a:rPr>
              <a:t>; </a:t>
            </a:r>
            <a:endParaRPr lang="en-US" dirty="0">
              <a:latin typeface="Verdana" panose="020B0604030504040204" pitchFamily="34" charset="0"/>
              <a:ea typeface="Arial Unicode MS" panose="020B0604020202020204" pitchFamily="34" charset="-128"/>
              <a:cs typeface="Times New Roman" panose="02020603050405020304" pitchFamily="18" charset="0"/>
            </a:endParaRPr>
          </a:p>
          <a:p>
            <a:pPr marL="285750" indent="-285750">
              <a:buFont typeface="Arial" panose="020B0604020202020204" pitchFamily="34" charset="0"/>
              <a:buChar char="•"/>
            </a:pPr>
            <a:endParaRPr lang="en-US" i="1" u="sng" kern="0" dirty="0">
              <a:solidFill>
                <a:srgbClr val="0000FF"/>
              </a:solidFill>
              <a:uFill>
                <a:solidFill>
                  <a:srgbClr val="0000FF"/>
                </a:solidFill>
              </a:uFill>
              <a:latin typeface="Verdana" panose="020B0604030504040204" pitchFamily="34" charset="0"/>
              <a:ea typeface="Arial Unicode MS" panose="020B0604020202020204" pitchFamily="34" charset="-128"/>
              <a:cs typeface="Times New Roman" panose="02020603050405020304" pitchFamily="18" charset="0"/>
              <a:hlinkClick r:id="rId5"/>
            </a:endParaRPr>
          </a:p>
          <a:p>
            <a:pPr marL="285750" indent="-285750">
              <a:buFont typeface="Arial" panose="020B0604020202020204" pitchFamily="34" charset="0"/>
              <a:buChar char="•"/>
            </a:pPr>
            <a:r>
              <a:rPr lang="en-US" i="1"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5"/>
              </a:rPr>
              <a:t>United Nations Rules for the Treatment of Women Prisoners and Non-custodial Measures for Women Offenders</a:t>
            </a:r>
            <a:r>
              <a:rPr lang="en-US" i="1" dirty="0">
                <a:latin typeface="Verdana" panose="020B0604030504040204" pitchFamily="34" charset="0"/>
                <a:ea typeface="Arial Unicode MS" panose="020B0604020202020204" pitchFamily="34" charset="-128"/>
                <a:cs typeface="Times New Roman" panose="02020603050405020304" pitchFamily="18" charset="0"/>
              </a:rPr>
              <a:t>, </a:t>
            </a:r>
          </a:p>
          <a:p>
            <a:pPr marL="285750" indent="-285750">
              <a:buFont typeface="Arial" panose="020B0604020202020204" pitchFamily="34" charset="0"/>
              <a:buChar char="•"/>
            </a:pPr>
            <a:endParaRPr lang="en-US" i="1" u="sng" kern="0" dirty="0">
              <a:solidFill>
                <a:srgbClr val="0000FF"/>
              </a:solidFill>
              <a:uFill>
                <a:solidFill>
                  <a:srgbClr val="0000FF"/>
                </a:solidFill>
              </a:uFill>
              <a:latin typeface="Verdana" panose="020B0604030504040204" pitchFamily="34" charset="0"/>
              <a:ea typeface="Arial Unicode MS" panose="020B0604020202020204" pitchFamily="34" charset="-128"/>
              <a:cs typeface="Times New Roman" panose="02020603050405020304" pitchFamily="18" charset="0"/>
              <a:hlinkClick r:id="rId6"/>
            </a:endParaRPr>
          </a:p>
          <a:p>
            <a:pPr marL="285750" indent="-285750">
              <a:buFont typeface="Arial" panose="020B0604020202020204" pitchFamily="34" charset="0"/>
              <a:buChar char="•"/>
            </a:pPr>
            <a:r>
              <a:rPr lang="en-US" i="1"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6"/>
              </a:rPr>
              <a:t>UNHCR Guidelines on Detention</a:t>
            </a:r>
            <a:r>
              <a:rPr lang="en-US" dirty="0">
                <a:latin typeface="Verdana" panose="020B0604030504040204" pitchFamily="34" charset="0"/>
                <a:ea typeface="Arial Unicode MS" panose="020B0604020202020204" pitchFamily="34" charset="-128"/>
                <a:cs typeface="Times New Roman" panose="02020603050405020304" pitchFamily="18" charset="0"/>
              </a:rPr>
              <a:t> </a:t>
            </a:r>
          </a:p>
          <a:p>
            <a:pPr marL="285750" indent="-285750">
              <a:buFont typeface="Arial" panose="020B0604020202020204" pitchFamily="34" charset="0"/>
              <a:buChar char="•"/>
            </a:pPr>
            <a:endParaRPr lang="en-US" u="sng" kern="0" dirty="0">
              <a:solidFill>
                <a:srgbClr val="0000FF"/>
              </a:solidFill>
              <a:uFill>
                <a:solidFill>
                  <a:srgbClr val="0000FF"/>
                </a:solidFill>
              </a:uFill>
              <a:latin typeface="Verdana" panose="020B0604030504040204" pitchFamily="34" charset="0"/>
              <a:ea typeface="Arial Unicode MS" panose="020B0604020202020204" pitchFamily="34" charset="-128"/>
              <a:cs typeface="Times New Roman" panose="02020603050405020304" pitchFamily="18" charset="0"/>
              <a:hlinkClick r:id="rId7"/>
            </a:endParaRPr>
          </a:p>
          <a:p>
            <a:pPr marL="285750" indent="-285750">
              <a:buFont typeface="Arial" panose="020B0604020202020204" pitchFamily="34" charset="0"/>
              <a:buChar char="•"/>
            </a:pPr>
            <a:r>
              <a:rPr lang="en-US" u="sng" kern="0" dirty="0">
                <a:solidFill>
                  <a:srgbClr val="0000FF"/>
                </a:solidFill>
                <a:uFill>
                  <a:solidFill>
                    <a:srgbClr val="0000FF"/>
                  </a:solidFill>
                </a:uFill>
                <a:latin typeface="Verdana" panose="020B0604030504040204" pitchFamily="34" charset="0"/>
                <a:ea typeface="Verdana" panose="020B0604030504040204" pitchFamily="34" charset="0"/>
                <a:cs typeface="Verdana" panose="020B0604030504040204" pitchFamily="34" charset="0"/>
                <a:hlinkClick r:id="rId7"/>
              </a:rPr>
              <a:t>CPT standards</a:t>
            </a:r>
            <a:r>
              <a:rPr lang="en-US" dirty="0">
                <a:latin typeface="Verdana" panose="020B0604030504040204" pitchFamily="34" charset="0"/>
                <a:ea typeface="Arial Unicode MS" panose="020B0604020202020204" pitchFamily="34" charset="-128"/>
                <a:cs typeface="Times New Roman" panose="02020603050405020304" pitchFamily="18" charset="0"/>
              </a:rPr>
              <a:t>, </a:t>
            </a:r>
            <a:r>
              <a:rPr lang="en-US" u="sng" dirty="0">
                <a:latin typeface="Verdana" panose="020B0604030504040204" pitchFamily="34" charset="0"/>
                <a:ea typeface="Arial Unicode MS" panose="020B0604020202020204" pitchFamily="34" charset="-128"/>
                <a:cs typeface="Times New Roman" panose="02020603050405020304" pitchFamily="18" charset="0"/>
                <a:hlinkClick r:id="rId8"/>
              </a:rPr>
              <a:t>CPT factsheet on immigration detention</a:t>
            </a:r>
            <a:r>
              <a:rPr lang="en-US" dirty="0">
                <a:latin typeface="Verdana" panose="020B0604030504040204" pitchFamily="34" charset="0"/>
                <a:ea typeface="Arial Unicode MS" panose="020B0604020202020204" pitchFamily="34" charset="-128"/>
                <a:cs typeface="Times New Roman" panose="02020603050405020304" pitchFamily="18" charset="0"/>
              </a:rPr>
              <a:t>, </a:t>
            </a:r>
            <a:r>
              <a:rPr lang="en-US" u="sng" dirty="0">
                <a:latin typeface="Verdana" panose="020B0604030504040204" pitchFamily="34" charset="0"/>
                <a:ea typeface="Arial Unicode MS" panose="020B0604020202020204" pitchFamily="34" charset="-128"/>
                <a:cs typeface="Times New Roman" panose="02020603050405020304" pitchFamily="18" charset="0"/>
                <a:hlinkClick r:id="rId9"/>
              </a:rPr>
              <a:t>ECHR factsheet “migrants in detention”</a:t>
            </a:r>
            <a:r>
              <a:rPr lang="en-US" dirty="0"/>
              <a:t> </a:t>
            </a:r>
          </a:p>
        </p:txBody>
      </p:sp>
    </p:spTree>
    <p:extLst>
      <p:ext uri="{BB962C8B-B14F-4D97-AF65-F5344CB8AC3E}">
        <p14:creationId xmlns:p14="http://schemas.microsoft.com/office/powerpoint/2010/main" val="1805490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10443372" cy="707886"/>
          </a:xfrm>
          <a:prstGeom prst="rect">
            <a:avLst/>
          </a:prstGeom>
          <a:noFill/>
        </p:spPr>
        <p:txBody>
          <a:bodyPr wrap="none" rtlCol="0">
            <a:spAutoFit/>
          </a:bodyPr>
          <a:lstStyle/>
          <a:p>
            <a:r>
              <a:rPr lang="en-US" sz="4000" b="1" dirty="0">
                <a:solidFill>
                  <a:schemeClr val="accent1"/>
                </a:solidFill>
              </a:rPr>
              <a:t>Treatment of detainees: Conditions of detention</a:t>
            </a:r>
          </a:p>
        </p:txBody>
      </p:sp>
      <p:sp>
        <p:nvSpPr>
          <p:cNvPr id="3" name="Rectangle 2">
            <a:extLst>
              <a:ext uri="{FF2B5EF4-FFF2-40B4-BE49-F238E27FC236}">
                <a16:creationId xmlns:a16="http://schemas.microsoft.com/office/drawing/2014/main" id="{162AA9B9-0144-5D4B-A2F0-9A6F2F93B350}"/>
              </a:ext>
            </a:extLst>
          </p:cNvPr>
          <p:cNvSpPr/>
          <p:nvPr/>
        </p:nvSpPr>
        <p:spPr>
          <a:xfrm>
            <a:off x="598311" y="1364313"/>
            <a:ext cx="10340622" cy="4431983"/>
          </a:xfrm>
          <a:prstGeom prst="rect">
            <a:avLst/>
          </a:prstGeom>
        </p:spPr>
        <p:txBody>
          <a:bodyPr wrap="square">
            <a:spAutoFit/>
          </a:bodyPr>
          <a:lstStyle/>
          <a:p>
            <a:r>
              <a:rPr lang="en-US" dirty="0"/>
              <a:t>“</a:t>
            </a:r>
            <a:r>
              <a:rPr lang="en-US" sz="2000" b="1" dirty="0"/>
              <a:t>Any necessary detention should take place in appropriate, sanitary, non-punitive facilities and should not take place in prisons</a:t>
            </a:r>
            <a:r>
              <a:rPr lang="en-US" dirty="0"/>
              <a:t>”</a:t>
            </a:r>
          </a:p>
          <a:p>
            <a:pPr lvl="1"/>
            <a:endParaRPr lang="en-US" dirty="0"/>
          </a:p>
          <a:p>
            <a:pPr lvl="1"/>
            <a:r>
              <a:rPr lang="en-US" dirty="0"/>
              <a:t>Human Rights Committee, General Comment No 35</a:t>
            </a:r>
          </a:p>
          <a:p>
            <a:endParaRPr lang="en-US" dirty="0"/>
          </a:p>
          <a:p>
            <a:r>
              <a:rPr lang="en-US" dirty="0"/>
              <a:t>“</a:t>
            </a:r>
            <a:r>
              <a:rPr lang="en-US" sz="2000" dirty="0"/>
              <a:t>The detention of asylum seekers or other irregular migrants </a:t>
            </a:r>
            <a:r>
              <a:rPr lang="en-US" sz="2000" b="1" dirty="0"/>
              <a:t>must not take place in facilities such as police stations, remand institutions, prisons and other such facilities since these are designed for those within the realm of the criminal justice system. </a:t>
            </a:r>
            <a:r>
              <a:rPr lang="en-US" sz="2000" dirty="0"/>
              <a:t>The mixing of migrants and other detainees who are held under the remit of the criminal justice system must not take place</a:t>
            </a:r>
            <a:r>
              <a:rPr lang="en-US" b="1" dirty="0"/>
              <a:t>”</a:t>
            </a:r>
            <a:r>
              <a:rPr lang="en-US" dirty="0"/>
              <a:t> </a:t>
            </a:r>
          </a:p>
          <a:p>
            <a:pPr lvl="1"/>
            <a:endParaRPr lang="en-US" dirty="0"/>
          </a:p>
          <a:p>
            <a:pPr lvl="1"/>
            <a:r>
              <a:rPr lang="en-US" dirty="0"/>
              <a:t>UN Working Group on Arbitrary Detention, Revised Deliberation no. 5 of deprivation of liberty of migrants, §§ 25-26</a:t>
            </a:r>
          </a:p>
          <a:p>
            <a:endParaRPr lang="en-US" dirty="0"/>
          </a:p>
          <a:p>
            <a:endParaRPr lang="en-US" dirty="0"/>
          </a:p>
          <a:p>
            <a:endParaRPr lang="en-US" dirty="0"/>
          </a:p>
        </p:txBody>
      </p:sp>
    </p:spTree>
    <p:extLst>
      <p:ext uri="{BB962C8B-B14F-4D97-AF65-F5344CB8AC3E}">
        <p14:creationId xmlns:p14="http://schemas.microsoft.com/office/powerpoint/2010/main" val="1694246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10443372" cy="707886"/>
          </a:xfrm>
          <a:prstGeom prst="rect">
            <a:avLst/>
          </a:prstGeom>
          <a:noFill/>
        </p:spPr>
        <p:txBody>
          <a:bodyPr wrap="none" rtlCol="0">
            <a:spAutoFit/>
          </a:bodyPr>
          <a:lstStyle/>
          <a:p>
            <a:r>
              <a:rPr lang="en-US" sz="4000" b="1" dirty="0">
                <a:solidFill>
                  <a:schemeClr val="accent1"/>
                </a:solidFill>
              </a:rPr>
              <a:t>Treatment of detainees: Conditions of detention</a:t>
            </a:r>
          </a:p>
        </p:txBody>
      </p:sp>
      <p:sp>
        <p:nvSpPr>
          <p:cNvPr id="3" name="Rectangle 2">
            <a:extLst>
              <a:ext uri="{FF2B5EF4-FFF2-40B4-BE49-F238E27FC236}">
                <a16:creationId xmlns:a16="http://schemas.microsoft.com/office/drawing/2014/main" id="{162AA9B9-0144-5D4B-A2F0-9A6F2F93B350}"/>
              </a:ext>
            </a:extLst>
          </p:cNvPr>
          <p:cNvSpPr/>
          <p:nvPr/>
        </p:nvSpPr>
        <p:spPr>
          <a:xfrm>
            <a:off x="598311" y="1364313"/>
            <a:ext cx="4628445" cy="4924425"/>
          </a:xfrm>
          <a:prstGeom prst="rect">
            <a:avLst/>
          </a:prstGeom>
        </p:spPr>
        <p:txBody>
          <a:bodyPr wrap="square">
            <a:spAutoFit/>
          </a:bodyPr>
          <a:lstStyle/>
          <a:p>
            <a:r>
              <a:rPr lang="en-US" dirty="0"/>
              <a:t>HRC and CAT have found violation </a:t>
            </a:r>
            <a:r>
              <a:rPr lang="en-US" i="1" dirty="0"/>
              <a:t>inter alia </a:t>
            </a:r>
          </a:p>
          <a:p>
            <a:endParaRPr lang="en-US" i="1" dirty="0"/>
          </a:p>
          <a:p>
            <a:pPr marL="285750" indent="-285750">
              <a:buFont typeface="Arial" panose="020B0604020202020204" pitchFamily="34" charset="0"/>
              <a:buChar char="•"/>
            </a:pPr>
            <a:r>
              <a:rPr lang="en-US" sz="2000" b="1" dirty="0"/>
              <a:t>Overcrowding</a:t>
            </a:r>
          </a:p>
          <a:p>
            <a:pPr marL="285750" indent="-285750">
              <a:buFont typeface="Arial" panose="020B0604020202020204" pitchFamily="34" charset="0"/>
              <a:buChar char="•"/>
            </a:pPr>
            <a:r>
              <a:rPr lang="en-US" sz="2000" b="1" dirty="0"/>
              <a:t>Lack of separation of different categories of detainee</a:t>
            </a:r>
          </a:p>
          <a:p>
            <a:pPr marL="285750" indent="-285750">
              <a:buFont typeface="Arial" panose="020B0604020202020204" pitchFamily="34" charset="0"/>
              <a:buChar char="•"/>
            </a:pPr>
            <a:r>
              <a:rPr lang="en-US" sz="2000" b="1" dirty="0"/>
              <a:t>Excessive periods of detention in facilities equipped only for short-term detention </a:t>
            </a:r>
          </a:p>
          <a:p>
            <a:pPr marL="285750" indent="-285750">
              <a:buFont typeface="Arial" panose="020B0604020202020204" pitchFamily="34" charset="0"/>
              <a:buChar char="•"/>
            </a:pPr>
            <a:r>
              <a:rPr lang="en-US" sz="2000" b="1" dirty="0"/>
              <a:t>Lack of natural light or ventilation</a:t>
            </a:r>
          </a:p>
          <a:p>
            <a:pPr marL="285750" indent="-285750">
              <a:buFont typeface="Arial" panose="020B0604020202020204" pitchFamily="34" charset="0"/>
              <a:buChar char="•"/>
            </a:pPr>
            <a:r>
              <a:rPr lang="en-US" sz="2000" b="1" dirty="0"/>
              <a:t>Unhygienic conditions</a:t>
            </a:r>
          </a:p>
          <a:p>
            <a:pPr marL="285750" indent="-285750">
              <a:buFont typeface="Arial" panose="020B0604020202020204" pitchFamily="34" charset="0"/>
              <a:buChar char="•"/>
            </a:pPr>
            <a:r>
              <a:rPr lang="en-US" sz="2000" b="1" dirty="0"/>
              <a:t>Inadequate medical services or undue delays in the provision of medical services </a:t>
            </a:r>
          </a:p>
          <a:p>
            <a:pPr marL="285750" indent="-285750">
              <a:buFont typeface="Arial" panose="020B0604020202020204" pitchFamily="34" charset="0"/>
              <a:buChar char="•"/>
            </a:pPr>
            <a:r>
              <a:rPr lang="en-US" sz="2000" b="1" dirty="0"/>
              <a:t>Lack of recreation or educational facilities</a:t>
            </a:r>
          </a:p>
          <a:p>
            <a:pPr marL="285750" indent="-285750">
              <a:buFont typeface="Arial" panose="020B0604020202020204" pitchFamily="34" charset="0"/>
              <a:buChar char="•"/>
            </a:pPr>
            <a:r>
              <a:rPr lang="en-US" sz="2000" b="1" dirty="0"/>
              <a:t>Shortage of mattresses</a:t>
            </a:r>
          </a:p>
        </p:txBody>
      </p:sp>
      <p:sp>
        <p:nvSpPr>
          <p:cNvPr id="4" name="Rectangle 3">
            <a:extLst>
              <a:ext uri="{FF2B5EF4-FFF2-40B4-BE49-F238E27FC236}">
                <a16:creationId xmlns:a16="http://schemas.microsoft.com/office/drawing/2014/main" id="{D4EF6F3A-6180-D642-B11B-694FD83CD972}"/>
              </a:ext>
            </a:extLst>
          </p:cNvPr>
          <p:cNvSpPr/>
          <p:nvPr/>
        </p:nvSpPr>
        <p:spPr>
          <a:xfrm>
            <a:off x="5379156" y="1364312"/>
            <a:ext cx="5910883" cy="4801314"/>
          </a:xfrm>
          <a:prstGeom prst="rect">
            <a:avLst/>
          </a:prstGeom>
        </p:spPr>
        <p:txBody>
          <a:bodyPr wrap="square">
            <a:spAutoFit/>
          </a:bodyPr>
          <a:lstStyle/>
          <a:p>
            <a:r>
              <a:rPr lang="en-US" dirty="0"/>
              <a:t>ECtHR</a:t>
            </a:r>
          </a:p>
          <a:p>
            <a:endParaRPr lang="en-US" i="1" dirty="0"/>
          </a:p>
          <a:p>
            <a:pPr marL="285750" indent="-285750">
              <a:buFont typeface="Arial" panose="020B0604020202020204" pitchFamily="34" charset="0"/>
              <a:buChar char="•"/>
            </a:pPr>
            <a:r>
              <a:rPr lang="en-US" b="1" i="1" dirty="0"/>
              <a:t>overcrowding, dirt, lack of space, lack of ventilation, little or no possibility of taking a walk, no place to relax, insufficient mattresses, dirty mattresses, no free access to toilets, inadequate sanitary facilities, no privacy, limited access to care</a:t>
            </a:r>
            <a:r>
              <a:rPr lang="en-US" dirty="0"/>
              <a:t>” (MSS v Belgium and Greece, ECtHR </a:t>
            </a:r>
            <a:r>
              <a:rPr lang="en-US" dirty="0" err="1"/>
              <a:t>App.No</a:t>
            </a:r>
            <a:r>
              <a:rPr lang="en-US" dirty="0"/>
              <a:t>. 30696/09 [2011])</a:t>
            </a:r>
          </a:p>
          <a:p>
            <a:pPr marL="285750" indent="-285750">
              <a:buFont typeface="Arial" panose="020B0604020202020204" pitchFamily="34" charset="0"/>
              <a:buChar char="•"/>
            </a:pPr>
            <a:r>
              <a:rPr lang="en-US" b="1" dirty="0"/>
              <a:t>Lack of physical exercise, no contact with the outside world or medical attention </a:t>
            </a:r>
            <a:r>
              <a:rPr lang="en-US" dirty="0"/>
              <a:t>(SD v Greece, ECtHR </a:t>
            </a:r>
            <a:r>
              <a:rPr lang="en-US" dirty="0" err="1"/>
              <a:t>App.No</a:t>
            </a:r>
            <a:r>
              <a:rPr lang="en-US" dirty="0"/>
              <a:t>. 53541/07 [2009]</a:t>
            </a:r>
          </a:p>
          <a:p>
            <a:pPr marL="285750" indent="-285750">
              <a:buFont typeface="Arial" panose="020B0604020202020204" pitchFamily="34" charset="0"/>
              <a:buChar char="•"/>
            </a:pPr>
            <a:r>
              <a:rPr lang="en-US" b="1" dirty="0"/>
              <a:t>Children detained with their parents in transit </a:t>
            </a:r>
            <a:r>
              <a:rPr lang="en-US" b="1" dirty="0" err="1"/>
              <a:t>centres</a:t>
            </a:r>
            <a:r>
              <a:rPr lang="en-US" b="1" dirty="0"/>
              <a:t> designed for adults </a:t>
            </a:r>
            <a:r>
              <a:rPr lang="en-US" dirty="0"/>
              <a:t>(</a:t>
            </a:r>
            <a:r>
              <a:rPr lang="en-US" dirty="0" err="1"/>
              <a:t>Muskhadzhiyeva</a:t>
            </a:r>
            <a:r>
              <a:rPr lang="en-US" dirty="0"/>
              <a:t> v Belgium, ECtHR </a:t>
            </a:r>
            <a:r>
              <a:rPr lang="en-US" dirty="0" err="1"/>
              <a:t>App.No</a:t>
            </a:r>
            <a:r>
              <a:rPr lang="en-US" dirty="0"/>
              <a:t>. 41442/07 [2010])</a:t>
            </a:r>
          </a:p>
          <a:p>
            <a:pPr marL="285750" indent="-285750">
              <a:buFont typeface="Arial" panose="020B0604020202020204" pitchFamily="34" charset="0"/>
              <a:buChar char="•"/>
            </a:pPr>
            <a:r>
              <a:rPr lang="en-US" b="1" dirty="0"/>
              <a:t>Detention for a period between 1-3 months in facilities for short term detention-police stations </a:t>
            </a:r>
            <a:r>
              <a:rPr lang="en-US" dirty="0"/>
              <a:t>(SZ v. Greece, ECtHR App No. 66702/13 [2018])</a:t>
            </a:r>
          </a:p>
        </p:txBody>
      </p:sp>
    </p:spTree>
    <p:extLst>
      <p:ext uri="{BB962C8B-B14F-4D97-AF65-F5344CB8AC3E}">
        <p14:creationId xmlns:p14="http://schemas.microsoft.com/office/powerpoint/2010/main" val="4080644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5045164" cy="707886"/>
          </a:xfrm>
          <a:prstGeom prst="rect">
            <a:avLst/>
          </a:prstGeom>
          <a:noFill/>
        </p:spPr>
        <p:txBody>
          <a:bodyPr wrap="none" rtlCol="0">
            <a:spAutoFit/>
          </a:bodyPr>
          <a:lstStyle/>
          <a:p>
            <a:r>
              <a:rPr lang="en-US" sz="4000" b="1" dirty="0">
                <a:solidFill>
                  <a:schemeClr val="accent1"/>
                </a:solidFill>
              </a:rPr>
              <a:t>Procedural Guarantees</a:t>
            </a:r>
          </a:p>
        </p:txBody>
      </p:sp>
      <p:sp>
        <p:nvSpPr>
          <p:cNvPr id="2" name="Rectangle 1">
            <a:extLst>
              <a:ext uri="{FF2B5EF4-FFF2-40B4-BE49-F238E27FC236}">
                <a16:creationId xmlns:a16="http://schemas.microsoft.com/office/drawing/2014/main" id="{CDFFAEA0-6BB3-0540-B7EB-77D5931878C6}"/>
              </a:ext>
            </a:extLst>
          </p:cNvPr>
          <p:cNvSpPr/>
          <p:nvPr/>
        </p:nvSpPr>
        <p:spPr>
          <a:xfrm>
            <a:off x="530577" y="1193308"/>
            <a:ext cx="10758311" cy="5601533"/>
          </a:xfrm>
          <a:prstGeom prst="rect">
            <a:avLst/>
          </a:prstGeom>
        </p:spPr>
        <p:txBody>
          <a:bodyPr wrap="square">
            <a:spAutoFit/>
          </a:bodyPr>
          <a:lstStyle/>
          <a:p>
            <a:r>
              <a:rPr lang="en-US" b="1" dirty="0">
                <a:latin typeface="Verdana" panose="020B0604030504040204" pitchFamily="34" charset="0"/>
                <a:ea typeface="Arial Unicode MS" panose="020B0604020202020204" pitchFamily="34" charset="-128"/>
                <a:cs typeface="Times New Roman" panose="02020603050405020304" pitchFamily="18" charset="0"/>
              </a:rPr>
              <a:t>Reasons for Arrest/Detention</a:t>
            </a:r>
          </a:p>
          <a:p>
            <a:endParaRPr lang="en-US" b="1" dirty="0">
              <a:latin typeface="Verdana" panose="020B0604030504040204" pitchFamily="34" charset="0"/>
              <a:ea typeface="Arial Unicode MS" panose="020B0604020202020204" pitchFamily="34" charset="-128"/>
              <a:cs typeface="Times New Roman" panose="02020603050405020304" pitchFamily="18" charset="0"/>
            </a:endParaRPr>
          </a:p>
          <a:p>
            <a:r>
              <a:rPr lang="en-US" dirty="0">
                <a:ea typeface="Arial Unicode MS" panose="020B0604020202020204" pitchFamily="34" charset="-128"/>
                <a:cs typeface="Times New Roman" panose="02020603050405020304" pitchFamily="18" charset="0"/>
              </a:rPr>
              <a:t>Article 9.2 ICCPR: </a:t>
            </a:r>
            <a:r>
              <a:rPr lang="en-US" b="1" dirty="0">
                <a:ea typeface="Arial Unicode MS" panose="020B0604020202020204" pitchFamily="34" charset="-128"/>
                <a:cs typeface="Times New Roman" panose="02020603050405020304" pitchFamily="18" charset="0"/>
              </a:rPr>
              <a:t>Anyone who is arrested shall be informed, at the time of arrest, of the reasons for his arrest</a:t>
            </a:r>
          </a:p>
          <a:p>
            <a:pPr marL="285750" indent="-285750">
              <a:buFontTx/>
              <a:buChar char="-"/>
            </a:pPr>
            <a:endParaRPr lang="en-US" sz="2000" dirty="0"/>
          </a:p>
          <a:p>
            <a:r>
              <a:rPr lang="en-US" sz="2000" dirty="0"/>
              <a:t>“</a:t>
            </a:r>
            <a:r>
              <a:rPr lang="en-US" sz="2000" i="1" dirty="0"/>
              <a:t>one major purpose of requiring that all arrested persons be informed of the reasons for the arrest is to enable them to seek release if they believe that the reasons given are invalid or unfounded; and that the reasons must include not only the general basis of the arrest, but enough factual specifics to indicate the substance of the complaint</a:t>
            </a:r>
            <a:r>
              <a:rPr lang="en-US" sz="2000" dirty="0"/>
              <a:t>”</a:t>
            </a:r>
          </a:p>
          <a:p>
            <a:pPr lvl="2"/>
            <a:r>
              <a:rPr lang="en-US" dirty="0"/>
              <a:t> Human Rights Committee, F.K.A.G. v. Australia</a:t>
            </a:r>
          </a:p>
          <a:p>
            <a:pPr marL="285750" indent="-285750">
              <a:buFontTx/>
              <a:buChar char="-"/>
            </a:pPr>
            <a:endParaRPr lang="en-US" sz="2000" dirty="0"/>
          </a:p>
          <a:p>
            <a:pPr marL="342900" indent="-342900">
              <a:buFont typeface="Arial" panose="020B0604020202020204" pitchFamily="34" charset="0"/>
              <a:buChar char="•"/>
            </a:pPr>
            <a:r>
              <a:rPr lang="en-US" sz="2000" b="1" dirty="0"/>
              <a:t>The reasons must be given in a language that the arrested person understands.</a:t>
            </a:r>
          </a:p>
          <a:p>
            <a:endParaRPr lang="en-US" dirty="0"/>
          </a:p>
          <a:p>
            <a:pPr marL="285750" indent="-285750">
              <a:buFont typeface="Wingdings" pitchFamily="2" charset="2"/>
              <a:buChar char="ü"/>
            </a:pPr>
            <a:r>
              <a:rPr lang="en-US" dirty="0"/>
              <a:t>A “bare indication of the legal basis” for the detention is not sufficient</a:t>
            </a:r>
          </a:p>
          <a:p>
            <a:pPr marL="285750" indent="-285750">
              <a:buFont typeface="Wingdings" pitchFamily="2" charset="2"/>
              <a:buChar char="ü"/>
            </a:pPr>
            <a:r>
              <a:rPr lang="en-US" dirty="0"/>
              <a:t>Information provided must be in simple, non-technical language </a:t>
            </a:r>
          </a:p>
          <a:p>
            <a:pPr marL="285750" indent="-285750">
              <a:buFont typeface="Wingdings" pitchFamily="2" charset="2"/>
              <a:buChar char="ü"/>
            </a:pPr>
            <a:r>
              <a:rPr lang="en-US" dirty="0"/>
              <a:t>Must include the essential legal and factual grounds for the detention and information concerning the remedies available to the detainee.</a:t>
            </a:r>
          </a:p>
          <a:p>
            <a:pPr marL="285750" indent="-285750">
              <a:buFont typeface="Wingdings" pitchFamily="2" charset="2"/>
              <a:buChar char="ü"/>
            </a:pPr>
            <a:endParaRPr lang="en-US" dirty="0"/>
          </a:p>
          <a:p>
            <a:pPr marL="342900" indent="-342900">
              <a:buFont typeface="Arial" panose="020B0604020202020204" pitchFamily="34" charset="0"/>
              <a:buChar char="•"/>
            </a:pPr>
            <a:r>
              <a:rPr lang="en-US" sz="2000" b="1" dirty="0"/>
              <a:t>That information must be provided immediately upon arrest/absolute minimum necessary</a:t>
            </a:r>
          </a:p>
          <a:p>
            <a:pPr marL="285750" indent="-285750">
              <a:buFont typeface="Wingdings" pitchFamily="2" charset="2"/>
              <a:buChar char="ü"/>
            </a:pPr>
            <a:endParaRPr lang="en-US" dirty="0"/>
          </a:p>
        </p:txBody>
      </p:sp>
    </p:spTree>
    <p:extLst>
      <p:ext uri="{BB962C8B-B14F-4D97-AF65-F5344CB8AC3E}">
        <p14:creationId xmlns:p14="http://schemas.microsoft.com/office/powerpoint/2010/main" val="3506581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3" name="Rectangle 2">
            <a:extLst>
              <a:ext uri="{FF2B5EF4-FFF2-40B4-BE49-F238E27FC236}">
                <a16:creationId xmlns:a16="http://schemas.microsoft.com/office/drawing/2014/main" id="{945E6C04-3959-E242-921A-3CE9D26191D2}"/>
              </a:ext>
            </a:extLst>
          </p:cNvPr>
          <p:cNvSpPr/>
          <p:nvPr/>
        </p:nvSpPr>
        <p:spPr>
          <a:xfrm>
            <a:off x="443754" y="1379577"/>
            <a:ext cx="10408024" cy="5478423"/>
          </a:xfrm>
          <a:prstGeom prst="rect">
            <a:avLst/>
          </a:prstGeom>
        </p:spPr>
        <p:txBody>
          <a:bodyPr wrap="square">
            <a:spAutoFit/>
          </a:bodyPr>
          <a:lstStyle/>
          <a:p>
            <a:r>
              <a:rPr lang="en-US" sz="2000" dirty="0">
                <a:solidFill>
                  <a:srgbClr val="000000"/>
                </a:solidFill>
              </a:rPr>
              <a:t>Article 9(4): </a:t>
            </a:r>
            <a:r>
              <a:rPr lang="en-US" sz="2000" b="1" dirty="0">
                <a:solidFill>
                  <a:srgbClr val="000000"/>
                </a:solidFill>
              </a:rPr>
              <a:t>Anyone who is deprived of his liberty by arrest or detention shall be entitled to take proceedings before a court, in order that that court may decide without delay on the lawfulness of his detention and order his release if the detention is not lawful.</a:t>
            </a:r>
          </a:p>
          <a:p>
            <a:endParaRPr lang="en-US" sz="2000" b="1" dirty="0">
              <a:solidFill>
                <a:srgbClr val="000000"/>
              </a:solidFill>
            </a:endParaRPr>
          </a:p>
          <a:p>
            <a:pPr marL="285750" indent="-285750">
              <a:buFont typeface="Arial" panose="020B0604020202020204" pitchFamily="34" charset="0"/>
              <a:buChar char="•"/>
            </a:pPr>
            <a:r>
              <a:rPr lang="en-US" sz="2000" b="1" dirty="0">
                <a:solidFill>
                  <a:srgbClr val="000000"/>
                </a:solidFill>
              </a:rPr>
              <a:t> The review must be clearly prescribed by law </a:t>
            </a:r>
          </a:p>
          <a:p>
            <a:pPr marL="342900" indent="-342900">
              <a:buFont typeface="Arial" panose="020B0604020202020204" pitchFamily="34" charset="0"/>
              <a:buChar char="•"/>
            </a:pPr>
            <a:r>
              <a:rPr lang="en-US" sz="2000" b="1" dirty="0"/>
              <a:t>The review must be by an independent and impartial judicial body</a:t>
            </a:r>
          </a:p>
          <a:p>
            <a:r>
              <a:rPr lang="en-US" sz="2000" dirty="0"/>
              <a:t>proceedings before “a court”: a court within the judiciary/ established by law, independent of the executive and legislative branches, enjoy judicial independence, General Comment No 35</a:t>
            </a:r>
          </a:p>
          <a:p>
            <a:pPr marL="285750" indent="-285750">
              <a:buFont typeface="Arial" panose="020B0604020202020204" pitchFamily="34" charset="0"/>
              <a:buChar char="•"/>
            </a:pPr>
            <a:endParaRPr lang="en-US" sz="2000" b="1" dirty="0">
              <a:solidFill>
                <a:srgbClr val="000000"/>
              </a:solidFill>
            </a:endParaRPr>
          </a:p>
          <a:p>
            <a:pPr marL="285750" indent="-285750">
              <a:buFont typeface="Arial" panose="020B0604020202020204" pitchFamily="34" charset="0"/>
              <a:buChar char="•"/>
            </a:pPr>
            <a:r>
              <a:rPr lang="en-US" sz="2000" b="1" dirty="0">
                <a:solidFill>
                  <a:srgbClr val="000000"/>
                </a:solidFill>
              </a:rPr>
              <a:t>Applies to any form of detention whether lawful or unlawful </a:t>
            </a:r>
          </a:p>
          <a:p>
            <a:pPr marL="285750" indent="-285750">
              <a:buFont typeface="Arial" panose="020B0604020202020204" pitchFamily="34" charset="0"/>
              <a:buChar char="•"/>
            </a:pPr>
            <a:r>
              <a:rPr lang="en-US" sz="2000" b="1" dirty="0">
                <a:solidFill>
                  <a:srgbClr val="000000"/>
                </a:solidFill>
              </a:rPr>
              <a:t>Refers to any person in detention</a:t>
            </a:r>
          </a:p>
          <a:p>
            <a:r>
              <a:rPr lang="en-US" sz="2000" dirty="0">
                <a:solidFill>
                  <a:srgbClr val="000000"/>
                </a:solidFill>
              </a:rPr>
              <a:t>laws that exclude a particular category of detainees from the review required by paragraph 4 violate the Covenant</a:t>
            </a:r>
          </a:p>
          <a:p>
            <a:pPr marL="285750" indent="-285750">
              <a:buFont typeface="Arial" panose="020B0604020202020204" pitchFamily="34" charset="0"/>
              <a:buChar char="•"/>
            </a:pPr>
            <a:endParaRPr lang="en-US" b="1" dirty="0">
              <a:solidFill>
                <a:srgbClr val="000000"/>
              </a:solidFill>
            </a:endParaRPr>
          </a:p>
          <a:p>
            <a:pPr marL="285750" indent="-285750">
              <a:buFont typeface="Arial" panose="020B0604020202020204" pitchFamily="34" charset="0"/>
              <a:buChar char="•"/>
            </a:pPr>
            <a:endParaRPr lang="en-US" dirty="0"/>
          </a:p>
          <a:p>
            <a:endParaRPr lang="en-US" dirty="0"/>
          </a:p>
          <a:p>
            <a:br>
              <a:rPr lang="en-US" dirty="0"/>
            </a:br>
            <a:endParaRPr lang="en-US" dirty="0"/>
          </a:p>
        </p:txBody>
      </p:sp>
    </p:spTree>
    <p:extLst>
      <p:ext uri="{BB962C8B-B14F-4D97-AF65-F5344CB8AC3E}">
        <p14:creationId xmlns:p14="http://schemas.microsoft.com/office/powerpoint/2010/main" val="38547523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3" name="Rectangle 2">
            <a:extLst>
              <a:ext uri="{FF2B5EF4-FFF2-40B4-BE49-F238E27FC236}">
                <a16:creationId xmlns:a16="http://schemas.microsoft.com/office/drawing/2014/main" id="{945E6C04-3959-E242-921A-3CE9D26191D2}"/>
              </a:ext>
            </a:extLst>
          </p:cNvPr>
          <p:cNvSpPr/>
          <p:nvPr/>
        </p:nvSpPr>
        <p:spPr>
          <a:xfrm>
            <a:off x="718172" y="1892555"/>
            <a:ext cx="10103555" cy="3477875"/>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rPr>
              <a:t>The remedy should be effective </a:t>
            </a:r>
          </a:p>
          <a:p>
            <a:r>
              <a:rPr lang="en-US" sz="2000" dirty="0"/>
              <a:t>Practices that render such review effectively unavailable to an individual also amount to a violation. The review should be available form the moment of the arrest</a:t>
            </a:r>
          </a:p>
          <a:p>
            <a:endParaRPr lang="en-US" sz="2000" dirty="0"/>
          </a:p>
          <a:p>
            <a:pPr marL="285750" indent="-285750">
              <a:buFont typeface="Arial" panose="020B0604020202020204" pitchFamily="34" charset="0"/>
              <a:buChar char="•"/>
            </a:pPr>
            <a:r>
              <a:rPr lang="en-US" sz="2000" b="1" dirty="0"/>
              <a:t>Due process</a:t>
            </a:r>
            <a:r>
              <a:rPr lang="en-US" sz="2000" dirty="0"/>
              <a:t>: adversarial, equality of arms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b="1" dirty="0"/>
              <a:t>Prompt (without delay)</a:t>
            </a:r>
          </a:p>
          <a:p>
            <a:r>
              <a:rPr lang="en-US" sz="2000" dirty="0"/>
              <a:t>“when judicial proceedings that include the determination of the lawfulness of detention become prolonged the issue arises whether the judicial decision is made "without delay" as required by the provision”, Human Rights Committee, Mansour </a:t>
            </a:r>
            <a:r>
              <a:rPr lang="en-US" sz="2000" dirty="0" err="1"/>
              <a:t>Ahani</a:t>
            </a:r>
            <a:r>
              <a:rPr lang="en-US" sz="2000" dirty="0"/>
              <a:t> v. Canada, Communication No. 1051/2002</a:t>
            </a:r>
            <a:r>
              <a:rPr lang="en-US" sz="2000" b="1" dirty="0"/>
              <a:t>   </a:t>
            </a:r>
          </a:p>
        </p:txBody>
      </p:sp>
    </p:spTree>
    <p:extLst>
      <p:ext uri="{BB962C8B-B14F-4D97-AF65-F5344CB8AC3E}">
        <p14:creationId xmlns:p14="http://schemas.microsoft.com/office/powerpoint/2010/main" val="3307335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3" name="Rectangle 2">
            <a:extLst>
              <a:ext uri="{FF2B5EF4-FFF2-40B4-BE49-F238E27FC236}">
                <a16:creationId xmlns:a16="http://schemas.microsoft.com/office/drawing/2014/main" id="{945E6C04-3959-E242-921A-3CE9D26191D2}"/>
              </a:ext>
            </a:extLst>
          </p:cNvPr>
          <p:cNvSpPr/>
          <p:nvPr/>
        </p:nvSpPr>
        <p:spPr>
          <a:xfrm>
            <a:off x="718172" y="1892555"/>
            <a:ext cx="10103555" cy="4524315"/>
          </a:xfrm>
          <a:prstGeom prst="rect">
            <a:avLst/>
          </a:prstGeom>
        </p:spPr>
        <p:txBody>
          <a:bodyPr wrap="square">
            <a:spAutoFit/>
          </a:bodyPr>
          <a:lstStyle/>
          <a:p>
            <a:r>
              <a:rPr lang="en-US" sz="2400" b="1" dirty="0">
                <a:solidFill>
                  <a:srgbClr val="000000"/>
                </a:solidFill>
              </a:rPr>
              <a:t>Scope of judicial control</a:t>
            </a:r>
          </a:p>
          <a:p>
            <a:endParaRPr lang="en-US" sz="2400" b="1" dirty="0">
              <a:solidFill>
                <a:srgbClr val="000000"/>
              </a:solidFill>
            </a:endParaRPr>
          </a:p>
          <a:p>
            <a:pPr marL="342900" indent="-342900">
              <a:buFont typeface="Arial" panose="020B0604020202020204" pitchFamily="34" charset="0"/>
              <a:buChar char="•"/>
            </a:pPr>
            <a:r>
              <a:rPr lang="en-US" sz="2400" b="1" dirty="0">
                <a:solidFill>
                  <a:srgbClr val="000000"/>
                </a:solidFill>
              </a:rPr>
              <a:t>The Court should be entitled to review the “</a:t>
            </a:r>
            <a:r>
              <a:rPr lang="en-US" sz="2400" b="1" dirty="0"/>
              <a:t>the procedural and substantive conditions which are essential for the ‘lawfulness’ of [the] deprivation of liberty”</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Lawfulness-&gt; refers to the domestic law and also to the International Human Rights Standards, including Art. 9(1) </a:t>
            </a:r>
          </a:p>
          <a:p>
            <a:pPr marL="342900" indent="-342900">
              <a:buFont typeface="Arial" panose="020B0604020202020204" pitchFamily="34" charset="0"/>
              <a:buChar char="•"/>
            </a:pPr>
            <a:endParaRPr lang="en-US" sz="2400" b="1" dirty="0"/>
          </a:p>
          <a:p>
            <a:pPr marL="342900" indent="-342900">
              <a:buFont typeface="Arial" panose="020B0604020202020204" pitchFamily="34" charset="0"/>
              <a:buChar char="•"/>
            </a:pPr>
            <a:r>
              <a:rPr lang="en-US" sz="2400" b="1" dirty="0"/>
              <a:t>The Court must have power to release if detention is “not </a:t>
            </a:r>
            <a:r>
              <a:rPr lang="en-US" sz="2400" b="1" dirty="0" err="1"/>
              <a:t>lawfull</a:t>
            </a:r>
            <a:r>
              <a:rPr lang="en-US" sz="2400" b="1" dirty="0"/>
              <a:t>”</a:t>
            </a:r>
            <a:endParaRPr lang="en-US" sz="2400" b="1" dirty="0">
              <a:solidFill>
                <a:srgbClr val="000000"/>
              </a:solidFill>
            </a:endParaRPr>
          </a:p>
          <a:p>
            <a:pPr marL="342900" indent="-342900">
              <a:buFont typeface="Arial" panose="020B0604020202020204" pitchFamily="34" charset="0"/>
              <a:buChar char="•"/>
            </a:pPr>
            <a:endParaRPr lang="en-US" sz="2400" b="1" dirty="0">
              <a:solidFill>
                <a:srgbClr val="000000"/>
              </a:solidFill>
            </a:endParaRPr>
          </a:p>
          <a:p>
            <a:r>
              <a:rPr lang="en-US" sz="2400" b="1" dirty="0">
                <a:solidFill>
                  <a:srgbClr val="000000"/>
                </a:solidFill>
              </a:rPr>
              <a:t> </a:t>
            </a:r>
            <a:endParaRPr lang="en-US" sz="2400" b="1" dirty="0"/>
          </a:p>
        </p:txBody>
      </p:sp>
    </p:spTree>
    <p:extLst>
      <p:ext uri="{BB962C8B-B14F-4D97-AF65-F5344CB8AC3E}">
        <p14:creationId xmlns:p14="http://schemas.microsoft.com/office/powerpoint/2010/main" val="2689564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2" name="Rectangle 1">
            <a:extLst>
              <a:ext uri="{FF2B5EF4-FFF2-40B4-BE49-F238E27FC236}">
                <a16:creationId xmlns:a16="http://schemas.microsoft.com/office/drawing/2014/main" id="{62874EE7-2368-3344-9C5C-D05B45F351A3}"/>
              </a:ext>
            </a:extLst>
          </p:cNvPr>
          <p:cNvSpPr/>
          <p:nvPr/>
        </p:nvSpPr>
        <p:spPr>
          <a:xfrm>
            <a:off x="671854" y="1599765"/>
            <a:ext cx="10435415" cy="4893647"/>
          </a:xfrm>
          <a:prstGeom prst="rect">
            <a:avLst/>
          </a:prstGeom>
        </p:spPr>
        <p:txBody>
          <a:bodyPr wrap="square">
            <a:spAutoFit/>
          </a:bodyPr>
          <a:lstStyle/>
          <a:p>
            <a:r>
              <a:rPr lang="en-US" dirty="0"/>
              <a:t>Human Rights Committee, Shams v Australia, Communication No. 1255 et al/2004, §7.3</a:t>
            </a:r>
          </a:p>
          <a:p>
            <a:endParaRPr lang="en-US" dirty="0"/>
          </a:p>
          <a:p>
            <a:r>
              <a:rPr lang="en-US" sz="2400" dirty="0"/>
              <a:t>the procedural and substantive conditions which are essential for the ‘lawfulness’ of [the] deprivation of liberty… [the] court review of the lawfulness of detention is ‘not limited to mere compliance of the detention with domestic law’ but should extend to compatibility with any relevant human rights instrument. </a:t>
            </a:r>
          </a:p>
          <a:p>
            <a:endParaRPr lang="en-US" sz="2400" dirty="0"/>
          </a:p>
          <a:p>
            <a:r>
              <a:rPr lang="en-US" dirty="0"/>
              <a:t>Human Rights Committee, </a:t>
            </a:r>
            <a:r>
              <a:rPr lang="en-US" dirty="0" err="1"/>
              <a:t>Bakhtiyari</a:t>
            </a:r>
            <a:r>
              <a:rPr lang="en-US" dirty="0"/>
              <a:t> v Australia, Communication No. 1069/2002, §§9.4–9.5</a:t>
            </a:r>
          </a:p>
          <a:p>
            <a:r>
              <a:rPr lang="en-US" sz="2400" dirty="0"/>
              <a:t>I</a:t>
            </a:r>
          </a:p>
          <a:p>
            <a:r>
              <a:rPr lang="en-US" sz="2400" dirty="0"/>
              <a:t>CCPR Art 9(4) was violated where “there was no discretion for a domestic court to review the justification of [the] detention in substantive terms” and, in the case of children, absent “the ability of a court to order [the] child’s release if considered in its best interests”. </a:t>
            </a:r>
          </a:p>
          <a:p>
            <a:endParaRPr lang="en-US" dirty="0"/>
          </a:p>
        </p:txBody>
      </p:sp>
    </p:spTree>
    <p:extLst>
      <p:ext uri="{BB962C8B-B14F-4D97-AF65-F5344CB8AC3E}">
        <p14:creationId xmlns:p14="http://schemas.microsoft.com/office/powerpoint/2010/main" val="1481367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4" name="Content Placeholder 2">
            <a:extLst>
              <a:ext uri="{FF2B5EF4-FFF2-40B4-BE49-F238E27FC236}">
                <a16:creationId xmlns:a16="http://schemas.microsoft.com/office/drawing/2014/main" id="{0238E7D2-135F-634E-93EC-D713FDD94B07}"/>
              </a:ext>
            </a:extLst>
          </p:cNvPr>
          <p:cNvSpPr>
            <a:spLocks noGrp="1"/>
          </p:cNvSpPr>
          <p:nvPr>
            <p:ph idx="1"/>
          </p:nvPr>
        </p:nvSpPr>
        <p:spPr>
          <a:xfrm>
            <a:off x="838200" y="1825625"/>
            <a:ext cx="10515600" cy="4351338"/>
          </a:xfrm>
        </p:spPr>
        <p:txBody>
          <a:bodyPr>
            <a:normAutofit/>
          </a:bodyPr>
          <a:lstStyle/>
          <a:p>
            <a:pPr marL="0" indent="0">
              <a:buNone/>
            </a:pPr>
            <a:r>
              <a:rPr lang="en-US" sz="2000" dirty="0"/>
              <a:t>- Human Rights Committee, </a:t>
            </a:r>
            <a:r>
              <a:rPr lang="en-US" sz="2000" dirty="0">
                <a:ea typeface="Times New Roman" panose="02020603050405020304" pitchFamily="18" charset="0"/>
                <a:cs typeface="Times New Roman" panose="02020603050405020304" pitchFamily="18" charset="0"/>
              </a:rPr>
              <a:t>C v. Australia, Communication No. 900/1999 </a:t>
            </a:r>
          </a:p>
          <a:p>
            <a:pPr marL="0" indent="0">
              <a:buNone/>
            </a:pPr>
            <a:r>
              <a:rPr lang="en-US" sz="2400" dirty="0"/>
              <a:t>“As to the author's further claim of a violation of article 9, paragraph 4, related to this period of detention, the Committee refers to its discussion of admissibility above and observes that the court review available to the author was confined purely to a formal assessment of the question whether the person in question was a "non-citizen" without an entry permit. </a:t>
            </a:r>
          </a:p>
          <a:p>
            <a:pPr marL="0" indent="0">
              <a:buNone/>
            </a:pPr>
            <a:r>
              <a:rPr lang="en-US" sz="2400" dirty="0"/>
              <a:t>The Committee observes that there was no discretion for a court… </a:t>
            </a:r>
            <a:r>
              <a:rPr lang="en-US" sz="2400" b="1" dirty="0"/>
              <a:t>to review the author's detention in substantive terms for its continued justification</a:t>
            </a:r>
            <a:r>
              <a:rPr lang="en-US" sz="2400" dirty="0"/>
              <a:t>. The Committee considers that an inability judicially to challenge a detention that was, or had become, contrary to</a:t>
            </a:r>
            <a:r>
              <a:rPr lang="en-US" sz="2400" b="1" dirty="0"/>
              <a:t> </a:t>
            </a:r>
            <a:r>
              <a:rPr lang="en-US" sz="2400" dirty="0"/>
              <a:t>article 9, paragraph 1, constitutes a violation of article 9, paragraph 4”</a:t>
            </a:r>
          </a:p>
          <a:p>
            <a:endParaRPr lang="en-US" sz="2000" dirty="0"/>
          </a:p>
        </p:txBody>
      </p:sp>
    </p:spTree>
    <p:extLst>
      <p:ext uri="{BB962C8B-B14F-4D97-AF65-F5344CB8AC3E}">
        <p14:creationId xmlns:p14="http://schemas.microsoft.com/office/powerpoint/2010/main" val="2955450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6215356" cy="707886"/>
          </a:xfrm>
          <a:prstGeom prst="rect">
            <a:avLst/>
          </a:prstGeom>
          <a:noFill/>
        </p:spPr>
        <p:txBody>
          <a:bodyPr wrap="none" rtlCol="0">
            <a:spAutoFit/>
          </a:bodyPr>
          <a:lstStyle/>
          <a:p>
            <a:r>
              <a:rPr lang="en-US" sz="4000" b="1" dirty="0">
                <a:solidFill>
                  <a:schemeClr val="accent1"/>
                </a:solidFill>
              </a:rPr>
              <a:t>Judicial Review of Detention</a:t>
            </a:r>
          </a:p>
        </p:txBody>
      </p:sp>
      <p:sp>
        <p:nvSpPr>
          <p:cNvPr id="7" name="Content Placeholder 2">
            <a:extLst>
              <a:ext uri="{FF2B5EF4-FFF2-40B4-BE49-F238E27FC236}">
                <a16:creationId xmlns:a16="http://schemas.microsoft.com/office/drawing/2014/main" id="{87A1F5E9-03F5-134E-82A8-A169E793336E}"/>
              </a:ext>
            </a:extLst>
          </p:cNvPr>
          <p:cNvSpPr txBox="1">
            <a:spLocks/>
          </p:cNvSpPr>
          <p:nvPr/>
        </p:nvSpPr>
        <p:spPr>
          <a:xfrm>
            <a:off x="461682" y="1287743"/>
            <a:ext cx="11371730" cy="527442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Human Rights Committee, </a:t>
            </a:r>
            <a:r>
              <a:rPr lang="en-US" sz="2400" i="1" dirty="0"/>
              <a:t>A. v. Australia, Communication No. 560/1993</a:t>
            </a:r>
            <a:endParaRPr lang="en-US" sz="2000" dirty="0"/>
          </a:p>
          <a:p>
            <a:pPr marL="0" indent="0">
              <a:buFont typeface="Arial" panose="020B0604020202020204" pitchFamily="34" charset="0"/>
              <a:buNone/>
            </a:pPr>
            <a:r>
              <a:rPr lang="en-US" sz="2600" dirty="0"/>
              <a:t>In effect, however, the courts' control and power to order the release of an individual was limited to an assessment of whether this individual was a "designated person" within the meaning of the Migration Amendment Act. If the criteria for such determination were met, the courts had no power to review the continued detention of an individual and to order his/her release. </a:t>
            </a:r>
          </a:p>
          <a:p>
            <a:pPr marL="0" indent="0">
              <a:buFont typeface="Arial" panose="020B0604020202020204" pitchFamily="34" charset="0"/>
              <a:buNone/>
            </a:pPr>
            <a:r>
              <a:rPr lang="en-US" sz="2600" b="1" dirty="0"/>
              <a:t>In the Committee's opinion, court review of the lawfulness of detention under article 9, paragraph 4, which must include the possibility of ordering release, is not limited to mere compliance of the detention with domestic law.</a:t>
            </a:r>
            <a:r>
              <a:rPr lang="en-US" sz="2600" dirty="0"/>
              <a:t> While domestic legal systems may institute differing methods for ensuring court review of administrative detention, what is decisive for the purposes of article 9, paragraph 4, is </a:t>
            </a:r>
            <a:r>
              <a:rPr lang="en-US" sz="2600" b="1" dirty="0"/>
              <a:t>that such review is, in its effects, real and not merely formal</a:t>
            </a:r>
            <a:r>
              <a:rPr lang="en-US" sz="2600" dirty="0"/>
              <a:t>. </a:t>
            </a:r>
          </a:p>
          <a:p>
            <a:pPr marL="0" indent="0">
              <a:buFont typeface="Arial" panose="020B0604020202020204" pitchFamily="34" charset="0"/>
              <a:buNone/>
            </a:pPr>
            <a:r>
              <a:rPr lang="en-US" sz="2600" b="1" dirty="0"/>
              <a:t>By stipulating that the court must have the power to order release "if the detention is not lawful", article 9, paragraph 4, requires that the court be empowered to order release, if the detention is incompatible with the requirements in article 9, paragraph 1, or in other provisions of the Covenant</a:t>
            </a:r>
            <a:r>
              <a:rPr lang="en-US" sz="2600" dirty="0"/>
              <a:t> … that court review available to A was, in fact, limited to a formal assessment of the self-evident fact that he was indeed a "designated person" within the meaning of the Migration Amendment Act, the Committee concludes that the author's right, under article 9, paragraph 4, to have his detention reviewed by a court, was violated.</a:t>
            </a:r>
          </a:p>
          <a:p>
            <a:endParaRPr lang="en-US" sz="1600" dirty="0"/>
          </a:p>
        </p:txBody>
      </p:sp>
    </p:spTree>
    <p:extLst>
      <p:ext uri="{BB962C8B-B14F-4D97-AF65-F5344CB8AC3E}">
        <p14:creationId xmlns:p14="http://schemas.microsoft.com/office/powerpoint/2010/main" val="36648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2E02B-1C2A-7B4E-A80A-1399D4A31C3A}"/>
              </a:ext>
            </a:extLst>
          </p:cNvPr>
          <p:cNvSpPr>
            <a:spLocks noGrp="1"/>
          </p:cNvSpPr>
          <p:nvPr>
            <p:ph idx="1"/>
          </p:nvPr>
        </p:nvSpPr>
        <p:spPr>
          <a:xfrm>
            <a:off x="838200" y="666044"/>
            <a:ext cx="10515600" cy="5510919"/>
          </a:xfrm>
        </p:spPr>
        <p:txBody>
          <a:bodyPr/>
          <a:lstStyle/>
          <a:p>
            <a:pPr marL="0" indent="0" algn="ctr">
              <a:buNone/>
            </a:pPr>
            <a:r>
              <a:rPr lang="en-US" b="1" dirty="0"/>
              <a:t>The nature of “detention” </a:t>
            </a:r>
          </a:p>
          <a:p>
            <a:pPr marL="0" indent="0" algn="ctr">
              <a:buNone/>
            </a:pPr>
            <a:r>
              <a:rPr lang="en-US" dirty="0"/>
              <a:t>Deprivation of liberty//restriction of movement </a:t>
            </a:r>
          </a:p>
          <a:p>
            <a:pPr marL="0" indent="0" algn="ctr">
              <a:buNone/>
            </a:pPr>
            <a:endParaRPr lang="en-US" dirty="0"/>
          </a:p>
        </p:txBody>
      </p:sp>
      <p:sp>
        <p:nvSpPr>
          <p:cNvPr id="2" name="Rectangle 1">
            <a:extLst>
              <a:ext uri="{FF2B5EF4-FFF2-40B4-BE49-F238E27FC236}">
                <a16:creationId xmlns:a16="http://schemas.microsoft.com/office/drawing/2014/main" id="{91DB779E-DE9B-7D46-B912-48BDEEE3AEA8}"/>
              </a:ext>
            </a:extLst>
          </p:cNvPr>
          <p:cNvSpPr/>
          <p:nvPr/>
        </p:nvSpPr>
        <p:spPr>
          <a:xfrm>
            <a:off x="838200" y="1821341"/>
            <a:ext cx="10224911" cy="5570756"/>
          </a:xfrm>
          <a:prstGeom prst="rect">
            <a:avLst/>
          </a:prstGeom>
        </p:spPr>
        <p:txBody>
          <a:bodyPr wrap="square">
            <a:spAutoFit/>
          </a:bodyPr>
          <a:lstStyle/>
          <a:p>
            <a:pPr marL="342900" indent="-342900">
              <a:buFontTx/>
              <a:buChar char="-"/>
            </a:pPr>
            <a:r>
              <a:rPr lang="en-US" sz="2000" b="1" dirty="0"/>
              <a:t>not defined with reference to the classification imposed by national law</a:t>
            </a:r>
          </a:p>
          <a:p>
            <a:pPr marL="342900" indent="-342900">
              <a:buFontTx/>
              <a:buChar char="-"/>
            </a:pPr>
            <a:endParaRPr lang="en-US" sz="2000" dirty="0"/>
          </a:p>
          <a:p>
            <a:pPr marL="342900" indent="-342900">
              <a:buFontTx/>
              <a:buChar char="-"/>
            </a:pPr>
            <a:r>
              <a:rPr lang="en-US" sz="2000" b="1" dirty="0"/>
              <a:t>Whether a place where those held in the course of migration proceedings is a place of detention depends on whether the individuals held there are free to leave it at will or not</a:t>
            </a:r>
            <a:endParaRPr lang="en-US" sz="2000" dirty="0"/>
          </a:p>
          <a:p>
            <a:pPr lvl="2"/>
            <a:r>
              <a:rPr lang="en-US" sz="2000" dirty="0"/>
              <a:t>UN Working Group on Arbitrary Detention, Revised Deliberation No. 5 on deprivation of liberty of migrants, 7 February 2018 </a:t>
            </a:r>
          </a:p>
          <a:p>
            <a:pPr marL="342900" indent="-342900">
              <a:buFontTx/>
              <a:buChar char="-"/>
            </a:pPr>
            <a:endParaRPr lang="en-US" sz="2000" dirty="0"/>
          </a:p>
          <a:p>
            <a:pPr marL="342900" indent="-342900">
              <a:buFontTx/>
              <a:buChar char="-"/>
            </a:pPr>
            <a:r>
              <a:rPr lang="en-US" sz="2000" b="1" dirty="0"/>
              <a:t>Distinction between deprivation of liberty (detention) and restriction of movement is one of </a:t>
            </a:r>
          </a:p>
          <a:p>
            <a:pPr lvl="1"/>
            <a:r>
              <a:rPr lang="en-US" sz="2000" dirty="0"/>
              <a:t>“</a:t>
            </a:r>
            <a:r>
              <a:rPr lang="en-US" sz="2000" i="1" dirty="0"/>
              <a:t>degree or intensity and not one of nature or substance</a:t>
            </a:r>
            <a:r>
              <a:rPr lang="en-US" sz="2000" dirty="0"/>
              <a:t>… </a:t>
            </a:r>
          </a:p>
          <a:p>
            <a:pPr lvl="1"/>
            <a:r>
              <a:rPr lang="en-US" sz="2000" i="1" dirty="0"/>
              <a:t>the starting point must be his concrete situation and account must be taken of a whole range of criteria such as the type, duration, effects and manner of implementation of the measure in question</a:t>
            </a:r>
            <a:r>
              <a:rPr lang="en-US" sz="2000" dirty="0"/>
              <a:t>” </a:t>
            </a:r>
          </a:p>
          <a:p>
            <a:pPr lvl="2"/>
            <a:r>
              <a:rPr lang="en-US" sz="2000" dirty="0"/>
              <a:t>ECtHR, </a:t>
            </a:r>
            <a:r>
              <a:rPr lang="en-US" sz="2000" i="1" dirty="0" err="1"/>
              <a:t>Guzzardi</a:t>
            </a:r>
            <a:r>
              <a:rPr lang="en-US" sz="2000" i="1" dirty="0"/>
              <a:t> v. Italy</a:t>
            </a:r>
            <a:r>
              <a:rPr lang="en-US" sz="2000" dirty="0"/>
              <a:t>, Application no. 7367/76, 6 November 1980.</a:t>
            </a:r>
          </a:p>
          <a:p>
            <a:pPr marL="342900" indent="-342900">
              <a:buFontTx/>
              <a:buChar char="-"/>
            </a:pPr>
            <a:endParaRPr lang="en-US" sz="2400" dirty="0"/>
          </a:p>
          <a:p>
            <a:endParaRPr lang="en-US" sz="2400" dirty="0"/>
          </a:p>
          <a:p>
            <a:endParaRPr lang="en-US" sz="2400" dirty="0"/>
          </a:p>
          <a:p>
            <a:pPr marL="342900" indent="-342900">
              <a:buFontTx/>
              <a:buChar char="-"/>
            </a:pPr>
            <a:endParaRPr lang="en-US" sz="2400" dirty="0"/>
          </a:p>
        </p:txBody>
      </p:sp>
    </p:spTree>
    <p:extLst>
      <p:ext uri="{BB962C8B-B14F-4D97-AF65-F5344CB8AC3E}">
        <p14:creationId xmlns:p14="http://schemas.microsoft.com/office/powerpoint/2010/main" val="1236964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E77472C-BB0B-1B42-B816-922DEA0F9F88}"/>
              </a:ext>
            </a:extLst>
          </p:cNvPr>
          <p:cNvSpPr txBox="1"/>
          <p:nvPr/>
        </p:nvSpPr>
        <p:spPr>
          <a:xfrm>
            <a:off x="846667" y="485422"/>
            <a:ext cx="8303363" cy="707886"/>
          </a:xfrm>
          <a:prstGeom prst="rect">
            <a:avLst/>
          </a:prstGeom>
          <a:noFill/>
        </p:spPr>
        <p:txBody>
          <a:bodyPr wrap="none" rtlCol="0">
            <a:spAutoFit/>
          </a:bodyPr>
          <a:lstStyle/>
          <a:p>
            <a:r>
              <a:rPr lang="en-US" sz="4000" b="1" dirty="0">
                <a:solidFill>
                  <a:schemeClr val="accent1"/>
                </a:solidFill>
              </a:rPr>
              <a:t>Compensation for unlawful detention </a:t>
            </a:r>
          </a:p>
        </p:txBody>
      </p:sp>
      <p:sp>
        <p:nvSpPr>
          <p:cNvPr id="7" name="Content Placeholder 2">
            <a:extLst>
              <a:ext uri="{FF2B5EF4-FFF2-40B4-BE49-F238E27FC236}">
                <a16:creationId xmlns:a16="http://schemas.microsoft.com/office/drawing/2014/main" id="{87A1F5E9-03F5-134E-82A8-A169E793336E}"/>
              </a:ext>
            </a:extLst>
          </p:cNvPr>
          <p:cNvSpPr txBox="1">
            <a:spLocks/>
          </p:cNvSpPr>
          <p:nvPr/>
        </p:nvSpPr>
        <p:spPr>
          <a:xfrm>
            <a:off x="461682" y="1287743"/>
            <a:ext cx="11371730" cy="52744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t>Article 9(5) ICCPR: Anyone who has been the victim of unlawful arrest or detention shall have an enforceable right to compensation</a:t>
            </a:r>
          </a:p>
          <a:p>
            <a:endParaRPr lang="en-US" sz="2000" b="1" dirty="0"/>
          </a:p>
          <a:p>
            <a:r>
              <a:rPr lang="en-US" sz="2000" b="1" dirty="0"/>
              <a:t>Established by law </a:t>
            </a:r>
          </a:p>
          <a:p>
            <a:r>
              <a:rPr lang="en-US" sz="2000" b="1" dirty="0"/>
              <a:t>The remedy should be effective </a:t>
            </a:r>
          </a:p>
          <a:p>
            <a:r>
              <a:rPr lang="en-US" sz="2000" b="1" dirty="0"/>
              <a:t>The remedy must not exist merely in theory, but must operate effectively and payment must be made within a reasonable period of time. </a:t>
            </a:r>
          </a:p>
          <a:p>
            <a:r>
              <a:rPr lang="en-US" sz="2000" b="1" dirty="0"/>
              <a:t>The “unlawful” character of the arrest or detention may result from violation of domestic law or violation of the Covenant itself, such as substantively arbitrary detention and detention that violates procedural requirements of other paragraphs of article 9.1 </a:t>
            </a:r>
          </a:p>
        </p:txBody>
      </p:sp>
    </p:spTree>
    <p:extLst>
      <p:ext uri="{BB962C8B-B14F-4D97-AF65-F5344CB8AC3E}">
        <p14:creationId xmlns:p14="http://schemas.microsoft.com/office/powerpoint/2010/main" val="2831263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3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2E02B-1C2A-7B4E-A80A-1399D4A31C3A}"/>
              </a:ext>
            </a:extLst>
          </p:cNvPr>
          <p:cNvSpPr>
            <a:spLocks noGrp="1"/>
          </p:cNvSpPr>
          <p:nvPr>
            <p:ph idx="1"/>
          </p:nvPr>
        </p:nvSpPr>
        <p:spPr>
          <a:xfrm>
            <a:off x="838200" y="666044"/>
            <a:ext cx="10515600" cy="5510919"/>
          </a:xfrm>
        </p:spPr>
        <p:txBody>
          <a:bodyPr/>
          <a:lstStyle/>
          <a:p>
            <a:pPr marL="0" indent="0" algn="ctr">
              <a:buNone/>
            </a:pPr>
            <a:r>
              <a:rPr lang="en-US" b="1" dirty="0"/>
              <a:t>The nature of “detention” </a:t>
            </a:r>
          </a:p>
          <a:p>
            <a:pPr marL="0" indent="0" algn="ctr">
              <a:buNone/>
            </a:pPr>
            <a:r>
              <a:rPr lang="en-US" dirty="0"/>
              <a:t>Deprivation of liberty//restriction of movement </a:t>
            </a:r>
          </a:p>
          <a:p>
            <a:pPr marL="0" indent="0" algn="ctr">
              <a:buNone/>
            </a:pPr>
            <a:endParaRPr lang="en-US" dirty="0"/>
          </a:p>
        </p:txBody>
      </p:sp>
      <p:sp>
        <p:nvSpPr>
          <p:cNvPr id="4" name="Rectangle 3">
            <a:extLst>
              <a:ext uri="{FF2B5EF4-FFF2-40B4-BE49-F238E27FC236}">
                <a16:creationId xmlns:a16="http://schemas.microsoft.com/office/drawing/2014/main" id="{5363C229-B797-814E-96BC-38BE92782E8E}"/>
              </a:ext>
            </a:extLst>
          </p:cNvPr>
          <p:cNvSpPr/>
          <p:nvPr/>
        </p:nvSpPr>
        <p:spPr>
          <a:xfrm>
            <a:off x="158043" y="1821409"/>
            <a:ext cx="11435645" cy="5047536"/>
          </a:xfrm>
          <a:prstGeom prst="rect">
            <a:avLst/>
          </a:prstGeom>
          <a:solidFill>
            <a:schemeClr val="bg1">
              <a:lumMod val="85000"/>
            </a:schemeClr>
          </a:solidFill>
        </p:spPr>
        <p:txBody>
          <a:bodyPr wrap="square">
            <a:spAutoFit/>
          </a:bodyPr>
          <a:lstStyle/>
          <a:p>
            <a:endParaRPr lang="en-US" dirty="0"/>
          </a:p>
          <a:p>
            <a:pPr marL="285750" indent="-285750">
              <a:buFont typeface="Arial" panose="020B0604020202020204" pitchFamily="34" charset="0"/>
              <a:buChar char="•"/>
            </a:pPr>
            <a:r>
              <a:rPr lang="en-US" sz="2000" b="1" dirty="0"/>
              <a:t>house arrest</a:t>
            </a:r>
          </a:p>
          <a:p>
            <a:r>
              <a:rPr lang="en-US" sz="2000" b="1" dirty="0"/>
              <a:t>	</a:t>
            </a:r>
            <a:r>
              <a:rPr lang="en-US" dirty="0"/>
              <a:t>Human Rights Committee, </a:t>
            </a:r>
            <a:r>
              <a:rPr lang="en-US" dirty="0" err="1"/>
              <a:t>Gorji</a:t>
            </a:r>
            <a:r>
              <a:rPr lang="en-US" dirty="0"/>
              <a:t>-Dinka v. Cameroon, Communication No. 1134/2002</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000" b="1" dirty="0"/>
              <a:t>special supervision for three years with the obligation to reside on a small island</a:t>
            </a:r>
            <a:endParaRPr lang="en-US" sz="2000" dirty="0"/>
          </a:p>
          <a:p>
            <a:r>
              <a:rPr lang="en-US" dirty="0"/>
              <a:t>	ECtHR, </a:t>
            </a:r>
            <a:r>
              <a:rPr lang="en-US" dirty="0" err="1"/>
              <a:t>Guzzardi</a:t>
            </a:r>
            <a:r>
              <a:rPr lang="en-US" dirty="0"/>
              <a:t> v. Italy, Application no. 7367/76, 6 November 1980</a:t>
            </a:r>
          </a:p>
          <a:p>
            <a:endParaRPr lang="en-US" dirty="0"/>
          </a:p>
          <a:p>
            <a:pPr marL="285750" indent="-285750">
              <a:buFont typeface="Arial" panose="020B0604020202020204" pitchFamily="34" charset="0"/>
              <a:buChar char="•"/>
            </a:pPr>
            <a:r>
              <a:rPr lang="en-US" sz="2000" b="1" dirty="0"/>
              <a:t>confinement to a restricted area of an airport</a:t>
            </a:r>
          </a:p>
          <a:p>
            <a:r>
              <a:rPr lang="en-US" b="1" dirty="0"/>
              <a:t>	</a:t>
            </a:r>
            <a:r>
              <a:rPr lang="en-US" dirty="0"/>
              <a:t>Human Rights Committee, Concluding observations: Belgium (CCPR/CO/81/BEL, 2004), para. 17</a:t>
            </a:r>
          </a:p>
          <a:p>
            <a:r>
              <a:rPr lang="en-US" dirty="0"/>
              <a:t>	</a:t>
            </a:r>
          </a:p>
          <a:p>
            <a:pPr lvl="2"/>
            <a:r>
              <a:rPr lang="en-US" dirty="0"/>
              <a:t>ECtHR, </a:t>
            </a:r>
            <a:r>
              <a:rPr lang="en-US" i="1" dirty="0" err="1"/>
              <a:t>Amuur</a:t>
            </a:r>
            <a:r>
              <a:rPr lang="en-US" i="1" dirty="0"/>
              <a:t> v. France</a:t>
            </a:r>
            <a:r>
              <a:rPr lang="en-US" dirty="0"/>
              <a:t>, Application no. 19776/92, 25 June 1996; </a:t>
            </a:r>
            <a:r>
              <a:rPr lang="en-US" dirty="0" err="1"/>
              <a:t>Shamsa</a:t>
            </a:r>
            <a:r>
              <a:rPr lang="en-US" dirty="0"/>
              <a:t> v. Poland, Application no. 45355/99 45357/99, 27 November 2003 </a:t>
            </a:r>
            <a:endParaRPr lang="en-US" b="1" dirty="0"/>
          </a:p>
          <a:p>
            <a:pPr lvl="1"/>
            <a:r>
              <a:rPr lang="en-US" dirty="0"/>
              <a:t>“</a:t>
            </a:r>
            <a:r>
              <a:rPr lang="en-US" sz="2000" dirty="0"/>
              <a:t>They were placed under strict and constant police surveillance and had no legal and social assistance... neither the length nor the necessity of their confinement were reviewed by a court. The mere fact that it is possible for asylum-seekers to leave voluntarily the country where they wish to take refuge cannot exclude a restriction on liberty” </a:t>
            </a:r>
          </a:p>
          <a:p>
            <a:r>
              <a:rPr lang="en-US" sz="2000" b="1" dirty="0"/>
              <a:t> </a:t>
            </a:r>
            <a:endParaRPr lang="en-US" sz="2000" dirty="0"/>
          </a:p>
        </p:txBody>
      </p:sp>
    </p:spTree>
    <p:extLst>
      <p:ext uri="{BB962C8B-B14F-4D97-AF65-F5344CB8AC3E}">
        <p14:creationId xmlns:p14="http://schemas.microsoft.com/office/powerpoint/2010/main" val="4171956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2E02B-1C2A-7B4E-A80A-1399D4A31C3A}"/>
              </a:ext>
            </a:extLst>
          </p:cNvPr>
          <p:cNvSpPr>
            <a:spLocks noGrp="1"/>
          </p:cNvSpPr>
          <p:nvPr>
            <p:ph idx="1"/>
          </p:nvPr>
        </p:nvSpPr>
        <p:spPr>
          <a:xfrm>
            <a:off x="838200" y="666045"/>
            <a:ext cx="10515600" cy="1670756"/>
          </a:xfrm>
          <a:solidFill>
            <a:schemeClr val="bg1">
              <a:lumMod val="85000"/>
            </a:schemeClr>
          </a:solidFill>
        </p:spPr>
        <p:txBody>
          <a:bodyPr>
            <a:normAutofit/>
          </a:bodyPr>
          <a:lstStyle/>
          <a:p>
            <a:pPr marL="457200" lvl="1" indent="0">
              <a:buNone/>
            </a:pPr>
            <a:endParaRPr lang="en-US" sz="1700" dirty="0"/>
          </a:p>
          <a:p>
            <a:pPr marL="457200" lvl="1" indent="0">
              <a:buNone/>
            </a:pPr>
            <a:endParaRPr lang="en-US" sz="1300" dirty="0"/>
          </a:p>
          <a:p>
            <a:pPr lvl="1"/>
            <a:r>
              <a:rPr lang="en-US" sz="2000" b="1" dirty="0"/>
              <a:t>restriction in a reception </a:t>
            </a:r>
            <a:r>
              <a:rPr lang="en-US" sz="2000" b="1" dirty="0" err="1"/>
              <a:t>centre</a:t>
            </a:r>
            <a:r>
              <a:rPr lang="en-US" sz="2000" b="1" dirty="0"/>
              <a:t> on the island of Lampedusa and on ships in Palermo harbor</a:t>
            </a:r>
          </a:p>
          <a:p>
            <a:pPr marL="457200" lvl="1" indent="0">
              <a:buNone/>
            </a:pPr>
            <a:r>
              <a:rPr lang="en-US" sz="1800" dirty="0"/>
              <a:t>	ECtHR, </a:t>
            </a:r>
            <a:r>
              <a:rPr lang="en-US" sz="2000" i="1" dirty="0" err="1"/>
              <a:t>Khlaifia</a:t>
            </a:r>
            <a:r>
              <a:rPr lang="en-US" sz="2000" i="1" dirty="0"/>
              <a:t> and others v. Italy</a:t>
            </a:r>
            <a:r>
              <a:rPr lang="en-US" sz="2000" dirty="0"/>
              <a:t>, Application no. 16483/12, 15 December 2016</a:t>
            </a:r>
            <a:endParaRPr lang="en-US" sz="3200" b="1" dirty="0"/>
          </a:p>
          <a:p>
            <a:pPr marL="457200" lvl="1" indent="0">
              <a:buNone/>
            </a:pPr>
            <a:r>
              <a:rPr lang="en-US" sz="1800" dirty="0"/>
              <a:t>“the applicants were being held at the CSPA involuntarily”</a:t>
            </a:r>
            <a:endParaRPr lang="en-US" sz="1100" dirty="0"/>
          </a:p>
        </p:txBody>
      </p:sp>
      <p:sp>
        <p:nvSpPr>
          <p:cNvPr id="6" name="Rectangle 5">
            <a:extLst>
              <a:ext uri="{FF2B5EF4-FFF2-40B4-BE49-F238E27FC236}">
                <a16:creationId xmlns:a16="http://schemas.microsoft.com/office/drawing/2014/main" id="{6F2F6082-8797-DB40-AB10-1B61D0462F38}"/>
              </a:ext>
            </a:extLst>
          </p:cNvPr>
          <p:cNvSpPr/>
          <p:nvPr/>
        </p:nvSpPr>
        <p:spPr>
          <a:xfrm>
            <a:off x="838200" y="2454867"/>
            <a:ext cx="7244644" cy="954107"/>
          </a:xfrm>
          <a:prstGeom prst="rect">
            <a:avLst/>
          </a:prstGeom>
          <a:solidFill>
            <a:schemeClr val="bg1">
              <a:lumMod val="95000"/>
            </a:schemeClr>
          </a:solidFill>
        </p:spPr>
        <p:txBody>
          <a:bodyPr wrap="square">
            <a:spAutoFit/>
          </a:bodyPr>
          <a:lstStyle/>
          <a:p>
            <a:pPr marL="742950" lvl="1" indent="-285750">
              <a:buFont typeface="Arial" panose="020B0604020202020204" pitchFamily="34" charset="0"/>
              <a:buChar char="•"/>
            </a:pPr>
            <a:r>
              <a:rPr lang="en-US" sz="2000" b="1" dirty="0"/>
              <a:t>reporting obligation once per day </a:t>
            </a:r>
            <a:r>
              <a:rPr lang="en-US" dirty="0"/>
              <a:t>(</a:t>
            </a:r>
            <a:r>
              <a:rPr lang="en-US" b="1" dirty="0"/>
              <a:t>not detention</a:t>
            </a:r>
            <a:r>
              <a:rPr lang="en-US" dirty="0"/>
              <a:t>); </a:t>
            </a:r>
          </a:p>
          <a:p>
            <a:r>
              <a:rPr lang="en-US" dirty="0"/>
              <a:t>	HRC, </a:t>
            </a:r>
            <a:r>
              <a:rPr lang="en-US" i="1" dirty="0"/>
              <a:t>Salah </a:t>
            </a:r>
            <a:r>
              <a:rPr lang="en-US" i="1" dirty="0" err="1"/>
              <a:t>Karker</a:t>
            </a:r>
            <a:r>
              <a:rPr lang="en-US" i="1" dirty="0"/>
              <a:t> v. France</a:t>
            </a:r>
            <a:r>
              <a:rPr lang="en-US" dirty="0"/>
              <a:t>, Communication No. 833/1998 </a:t>
            </a:r>
          </a:p>
          <a:p>
            <a:endParaRPr lang="en-US" dirty="0"/>
          </a:p>
        </p:txBody>
      </p:sp>
      <p:sp>
        <p:nvSpPr>
          <p:cNvPr id="7" name="TextBox 6">
            <a:extLst>
              <a:ext uri="{FF2B5EF4-FFF2-40B4-BE49-F238E27FC236}">
                <a16:creationId xmlns:a16="http://schemas.microsoft.com/office/drawing/2014/main" id="{31B72849-00CA-D647-835D-C67132C18E4A}"/>
              </a:ext>
            </a:extLst>
          </p:cNvPr>
          <p:cNvSpPr txBox="1"/>
          <p:nvPr/>
        </p:nvSpPr>
        <p:spPr>
          <a:xfrm>
            <a:off x="838200" y="4067812"/>
            <a:ext cx="6671057" cy="1815882"/>
          </a:xfrm>
          <a:prstGeom prst="rect">
            <a:avLst/>
          </a:prstGeom>
          <a:noFill/>
        </p:spPr>
        <p:txBody>
          <a:bodyPr wrap="none" rtlCol="0">
            <a:spAutoFit/>
          </a:bodyPr>
          <a:lstStyle/>
          <a:p>
            <a:r>
              <a:rPr lang="en-US" sz="2800" dirty="0"/>
              <a:t>If “</a:t>
            </a:r>
            <a:r>
              <a:rPr lang="en-US" sz="2800" b="1" dirty="0"/>
              <a:t>detention</a:t>
            </a:r>
            <a:r>
              <a:rPr lang="en-US" sz="2800" dirty="0"/>
              <a:t>”          Art 9 ICCPR</a:t>
            </a:r>
          </a:p>
          <a:p>
            <a:endParaRPr lang="en-US" sz="2800" dirty="0"/>
          </a:p>
          <a:p>
            <a:r>
              <a:rPr lang="en-US" sz="2800" b="1" dirty="0"/>
              <a:t>Restriction of Movement          </a:t>
            </a:r>
            <a:r>
              <a:rPr lang="en-US" sz="2800" dirty="0"/>
              <a:t>Art 12 ICCPR </a:t>
            </a:r>
          </a:p>
          <a:p>
            <a:r>
              <a:rPr lang="en-US" sz="2800" dirty="0"/>
              <a:t>  </a:t>
            </a:r>
          </a:p>
        </p:txBody>
      </p:sp>
      <p:sp>
        <p:nvSpPr>
          <p:cNvPr id="8" name="Right Arrow 7">
            <a:extLst>
              <a:ext uri="{FF2B5EF4-FFF2-40B4-BE49-F238E27FC236}">
                <a16:creationId xmlns:a16="http://schemas.microsoft.com/office/drawing/2014/main" id="{1C6A41CB-6075-9F4A-A4EB-E67DD891859E}"/>
              </a:ext>
            </a:extLst>
          </p:cNvPr>
          <p:cNvSpPr/>
          <p:nvPr/>
        </p:nvSpPr>
        <p:spPr>
          <a:xfrm>
            <a:off x="3022154" y="3949746"/>
            <a:ext cx="604401" cy="741255"/>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a:extLst>
              <a:ext uri="{FF2B5EF4-FFF2-40B4-BE49-F238E27FC236}">
                <a16:creationId xmlns:a16="http://schemas.microsoft.com/office/drawing/2014/main" id="{5C91DED9-1E35-FD43-8E66-6E01EAD84A22}"/>
              </a:ext>
            </a:extLst>
          </p:cNvPr>
          <p:cNvSpPr/>
          <p:nvPr/>
        </p:nvSpPr>
        <p:spPr>
          <a:xfrm>
            <a:off x="4687265" y="4802057"/>
            <a:ext cx="604401" cy="741255"/>
          </a:xfrm>
          <a:prstGeom prst="right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6389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3B7356-C7DB-5A46-BC5A-71AD33CEEC10}"/>
              </a:ext>
            </a:extLst>
          </p:cNvPr>
          <p:cNvSpPr>
            <a:spLocks noGrp="1"/>
          </p:cNvSpPr>
          <p:nvPr>
            <p:ph idx="1"/>
          </p:nvPr>
        </p:nvSpPr>
        <p:spPr>
          <a:xfrm>
            <a:off x="533400" y="651581"/>
            <a:ext cx="10515600" cy="4351338"/>
          </a:xfrm>
        </p:spPr>
        <p:txBody>
          <a:bodyPr/>
          <a:lstStyle/>
          <a:p>
            <a:pPr marL="0" indent="0">
              <a:buNone/>
            </a:pPr>
            <a:r>
              <a:rPr lang="en-US" b="1" dirty="0"/>
              <a:t>ICCPR - International Covenant on Civil and Political Rights </a:t>
            </a:r>
          </a:p>
          <a:p>
            <a:pPr marL="0" indent="0">
              <a:buNone/>
            </a:pPr>
            <a:r>
              <a:rPr lang="en-US" dirty="0"/>
              <a:t>Article 9(1)</a:t>
            </a:r>
          </a:p>
          <a:p>
            <a:pPr marL="0" indent="0" algn="just">
              <a:buNone/>
            </a:pPr>
            <a:endParaRPr lang="en-US" dirty="0"/>
          </a:p>
          <a:p>
            <a:pPr marL="0" indent="0" algn="just">
              <a:buNone/>
            </a:pPr>
            <a:endParaRPr lang="en-US" dirty="0"/>
          </a:p>
        </p:txBody>
      </p:sp>
      <p:pic>
        <p:nvPicPr>
          <p:cNvPr id="6" name="Picture 5">
            <a:extLst>
              <a:ext uri="{FF2B5EF4-FFF2-40B4-BE49-F238E27FC236}">
                <a16:creationId xmlns:a16="http://schemas.microsoft.com/office/drawing/2014/main" id="{248A5A04-F9FF-EA44-BE90-3DA9B781987E}"/>
              </a:ext>
            </a:extLst>
          </p:cNvPr>
          <p:cNvPicPr>
            <a:picLocks noChangeAspect="1"/>
          </p:cNvPicPr>
          <p:nvPr/>
        </p:nvPicPr>
        <p:blipFill rotWithShape="1">
          <a:blip r:embed="rId2"/>
          <a:srcRect l="21296" t="29137" r="22942" b="6008"/>
          <a:stretch/>
        </p:blipFill>
        <p:spPr>
          <a:xfrm>
            <a:off x="702733" y="3529468"/>
            <a:ext cx="6118579" cy="4447823"/>
          </a:xfrm>
          <a:prstGeom prst="rect">
            <a:avLst/>
          </a:prstGeom>
          <a:ln w="3175">
            <a:solidFill>
              <a:schemeClr val="tx1"/>
            </a:solidFill>
          </a:ln>
        </p:spPr>
      </p:pic>
      <p:sp>
        <p:nvSpPr>
          <p:cNvPr id="7" name="Rectangle 6">
            <a:extLst>
              <a:ext uri="{FF2B5EF4-FFF2-40B4-BE49-F238E27FC236}">
                <a16:creationId xmlns:a16="http://schemas.microsoft.com/office/drawing/2014/main" id="{8E41B41B-AC9A-C849-B5F6-9322225809BE}"/>
              </a:ext>
            </a:extLst>
          </p:cNvPr>
          <p:cNvSpPr/>
          <p:nvPr/>
        </p:nvSpPr>
        <p:spPr>
          <a:xfrm>
            <a:off x="533400" y="1932338"/>
            <a:ext cx="9637889" cy="1569660"/>
          </a:xfrm>
          <a:prstGeom prst="rect">
            <a:avLst/>
          </a:prstGeom>
        </p:spPr>
        <p:txBody>
          <a:bodyPr wrap="square">
            <a:spAutoFit/>
          </a:bodyPr>
          <a:lstStyle/>
          <a:p>
            <a:r>
              <a:rPr lang="en-US" sz="2400" b="1" i="1" dirty="0"/>
              <a:t>“Everyone has the right to liberty and security of person. </a:t>
            </a:r>
          </a:p>
          <a:p>
            <a:r>
              <a:rPr lang="en-US" sz="2400" b="1" i="1" dirty="0"/>
              <a:t>No one shall be subjected to arbitrary arrest or detention. </a:t>
            </a:r>
          </a:p>
          <a:p>
            <a:r>
              <a:rPr lang="en-US" sz="2400" b="1" i="1" dirty="0"/>
              <a:t>No one shall be deprived of his liberty except on such grounds and in accordance with such procedure as are established by law”</a:t>
            </a:r>
          </a:p>
        </p:txBody>
      </p:sp>
    </p:spTree>
    <p:extLst>
      <p:ext uri="{BB962C8B-B14F-4D97-AF65-F5344CB8AC3E}">
        <p14:creationId xmlns:p14="http://schemas.microsoft.com/office/powerpoint/2010/main" val="268244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88AC3-C908-834D-A259-8313C998B73D}"/>
              </a:ext>
            </a:extLst>
          </p:cNvPr>
          <p:cNvSpPr>
            <a:spLocks noGrp="1"/>
          </p:cNvSpPr>
          <p:nvPr>
            <p:ph idx="1"/>
          </p:nvPr>
        </p:nvSpPr>
        <p:spPr>
          <a:xfrm>
            <a:off x="838200" y="708024"/>
            <a:ext cx="10515600" cy="5749219"/>
          </a:xfrm>
        </p:spPr>
        <p:txBody>
          <a:bodyPr>
            <a:normAutofit/>
          </a:bodyPr>
          <a:lstStyle/>
          <a:p>
            <a:pPr marL="0" indent="0">
              <a:buNone/>
            </a:pPr>
            <a:r>
              <a:rPr lang="en-US" sz="2400" b="1" dirty="0">
                <a:solidFill>
                  <a:srgbClr val="0070C0"/>
                </a:solidFill>
              </a:rPr>
              <a:t>General Comment No. 35 </a:t>
            </a:r>
          </a:p>
          <a:p>
            <a:r>
              <a:rPr lang="en-US" sz="2400" b="1" dirty="0"/>
              <a:t>No one shall be deprived of liberty except on such grounds and in accordance with such procedure as are established by law</a:t>
            </a:r>
            <a:r>
              <a:rPr lang="en-US" sz="2400" dirty="0"/>
              <a:t>. Any substantive grounds for arrest or detention must be prescribed by law and </a:t>
            </a:r>
            <a:r>
              <a:rPr lang="en-US" sz="2400" b="1" dirty="0"/>
              <a:t>should be defined with sufficient precision </a:t>
            </a:r>
            <a:r>
              <a:rPr lang="en-US" sz="2400" dirty="0"/>
              <a:t>to avoid overly broad or arbitrary interpretation or application. Deprivation of liberty without such legal authorization is unlawful.</a:t>
            </a:r>
          </a:p>
          <a:p>
            <a:r>
              <a:rPr lang="en-US" sz="2400" dirty="0"/>
              <a:t>Detention in the course of proceedings for the control of immigration is not per se </a:t>
            </a:r>
            <a:r>
              <a:rPr lang="en-US" sz="2400" b="1" dirty="0"/>
              <a:t>arbitrary</a:t>
            </a:r>
            <a:r>
              <a:rPr lang="en-US" sz="2400" dirty="0"/>
              <a:t>, but the detention </a:t>
            </a:r>
            <a:r>
              <a:rPr lang="en-US" sz="2400" b="1" dirty="0"/>
              <a:t>must be justified </a:t>
            </a:r>
            <a:r>
              <a:rPr lang="en-US" sz="2400" dirty="0"/>
              <a:t>as </a:t>
            </a:r>
            <a:r>
              <a:rPr lang="en-US" sz="2400" b="1" dirty="0"/>
              <a:t>reasonable</a:t>
            </a:r>
            <a:r>
              <a:rPr lang="en-US" sz="2400" dirty="0"/>
              <a:t>, </a:t>
            </a:r>
            <a:r>
              <a:rPr lang="en-US" sz="2400" b="1" dirty="0"/>
              <a:t>necessary</a:t>
            </a:r>
            <a:r>
              <a:rPr lang="en-US" sz="2400" dirty="0"/>
              <a:t> and </a:t>
            </a:r>
            <a:r>
              <a:rPr lang="en-US" sz="2400" b="1" dirty="0"/>
              <a:t>proportionate</a:t>
            </a:r>
            <a:r>
              <a:rPr lang="en-US" sz="2400" dirty="0"/>
              <a:t> in the light of the circumstances and </a:t>
            </a:r>
            <a:r>
              <a:rPr lang="en-US" sz="2400" b="1" dirty="0"/>
              <a:t>reassessed</a:t>
            </a:r>
            <a:r>
              <a:rPr lang="en-US" sz="2400" dirty="0"/>
              <a:t> as it extends in time. </a:t>
            </a:r>
          </a:p>
          <a:p>
            <a:r>
              <a:rPr lang="en-US" sz="2400" dirty="0"/>
              <a:t>Asylum seekers who unlawfully enter a State party’s territory may be detained for </a:t>
            </a:r>
            <a:r>
              <a:rPr lang="en-US" sz="2400" b="1" dirty="0"/>
              <a:t>a brief initial period </a:t>
            </a:r>
            <a:r>
              <a:rPr lang="en-US" sz="2400" dirty="0"/>
              <a:t>in order to document their entry, record their claims and determine their identity if it is in doubt. To detain them further while their claims are being resolved would be arbitrary in the absence of particular reasons specific to the individual, such as an individualized likelihood of absconding, a danger of crimes against others or a risk of acts against national security.</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02260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B88AC3-C908-834D-A259-8313C998B73D}"/>
              </a:ext>
            </a:extLst>
          </p:cNvPr>
          <p:cNvSpPr>
            <a:spLocks noGrp="1"/>
          </p:cNvSpPr>
          <p:nvPr>
            <p:ph idx="1"/>
          </p:nvPr>
        </p:nvSpPr>
        <p:spPr>
          <a:xfrm>
            <a:off x="838200" y="708025"/>
            <a:ext cx="10515600" cy="5117042"/>
          </a:xfrm>
        </p:spPr>
        <p:txBody>
          <a:bodyPr>
            <a:normAutofit lnSpcReduction="10000"/>
          </a:bodyPr>
          <a:lstStyle/>
          <a:p>
            <a:pPr marL="0" indent="0">
              <a:buNone/>
            </a:pPr>
            <a:r>
              <a:rPr lang="en-US" sz="2400" b="1" dirty="0">
                <a:solidFill>
                  <a:srgbClr val="0070C0"/>
                </a:solidFill>
              </a:rPr>
              <a:t>General Comment No. 35 </a:t>
            </a:r>
          </a:p>
          <a:p>
            <a:pPr marL="0" indent="0">
              <a:buNone/>
            </a:pPr>
            <a:endParaRPr lang="en-US" sz="2400" dirty="0">
              <a:solidFill>
                <a:srgbClr val="0070C0"/>
              </a:solidFill>
            </a:endParaRPr>
          </a:p>
          <a:p>
            <a:r>
              <a:rPr lang="en-US" sz="2400" dirty="0"/>
              <a:t>The decision must consider relevant factors </a:t>
            </a:r>
            <a:r>
              <a:rPr lang="en-US" sz="2400" b="1" dirty="0"/>
              <a:t>case by case </a:t>
            </a:r>
            <a:r>
              <a:rPr lang="en-US" sz="2400" dirty="0"/>
              <a:t>and not be based on a mandatory rule for a broad category; </a:t>
            </a:r>
          </a:p>
          <a:p>
            <a:r>
              <a:rPr lang="en-US" sz="2400" b="1" dirty="0"/>
              <a:t>must take into account less invasive means of achieving the same ends</a:t>
            </a:r>
            <a:r>
              <a:rPr lang="en-US" sz="2400" dirty="0"/>
              <a:t>, such as reporting obligations, sureties or other conditions to prevent absconding; and must be subject to periodic re-evaluation and judicial review.</a:t>
            </a:r>
          </a:p>
          <a:p>
            <a:r>
              <a:rPr lang="en-US" sz="2400" dirty="0"/>
              <a:t>Decisions regarding the detention of migrants must also </a:t>
            </a:r>
            <a:r>
              <a:rPr lang="en-US" sz="2400" b="1" dirty="0"/>
              <a:t>take into account the effect of the detention on their physical or mental health</a:t>
            </a:r>
            <a:r>
              <a:rPr lang="en-US" sz="2400" dirty="0"/>
              <a:t>.</a:t>
            </a:r>
          </a:p>
          <a:p>
            <a:r>
              <a:rPr lang="en-US" sz="2400" dirty="0"/>
              <a:t>Any necessary detention should take place in </a:t>
            </a:r>
            <a:r>
              <a:rPr lang="en-US" sz="2400" b="1" dirty="0"/>
              <a:t>appropriate, sanitary, non-punitive facilities and should not take place in prisons</a:t>
            </a:r>
            <a:r>
              <a:rPr lang="en-US" sz="2400" dirty="0"/>
              <a:t>. </a:t>
            </a:r>
          </a:p>
          <a:p>
            <a:r>
              <a:rPr lang="en-US" sz="2400" dirty="0"/>
              <a:t>The </a:t>
            </a:r>
            <a:r>
              <a:rPr lang="en-US" sz="2400" b="1" dirty="0"/>
              <a:t>inability of a State party to carry out the expulsion </a:t>
            </a:r>
            <a:r>
              <a:rPr lang="en-US" sz="2400" dirty="0"/>
              <a:t>of an individual because of statelessness or other obstacles does not justify indefinite detention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476018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3476</TotalTime>
  <Words>5521</Words>
  <Application>Microsoft Macintosh PowerPoint</Application>
  <PresentationFormat>Widescreen</PresentationFormat>
  <Paragraphs>395</Paragraphs>
  <Slides>41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41</vt:i4>
      </vt:variant>
    </vt:vector>
  </HeadingPairs>
  <TitlesOfParts>
    <vt:vector size="51" baseType="lpstr">
      <vt:lpstr>Arial Unicode MS</vt:lpstr>
      <vt:lpstr>SimSun</vt:lpstr>
      <vt:lpstr>Arial</vt:lpstr>
      <vt:lpstr>Calibri</vt:lpstr>
      <vt:lpstr>Calibri Light</vt:lpstr>
      <vt:lpstr>Oswald</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dc:creator>
  <cp:lastModifiedBy>AK</cp:lastModifiedBy>
  <cp:revision>88</cp:revision>
  <dcterms:created xsi:type="dcterms:W3CDTF">2019-09-14T15:11:33Z</dcterms:created>
  <dcterms:modified xsi:type="dcterms:W3CDTF">2019-09-20T06:49:49Z</dcterms:modified>
</cp:coreProperties>
</file>