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58" r:id="rId4"/>
    <p:sldId id="259" r:id="rId5"/>
    <p:sldId id="262" r:id="rId6"/>
    <p:sldId id="261" r:id="rId7"/>
    <p:sldId id="260" r:id="rId8"/>
    <p:sldId id="263" r:id="rId9"/>
    <p:sldId id="275" r:id="rId10"/>
    <p:sldId id="274" r:id="rId11"/>
    <p:sldId id="276" r:id="rId12"/>
    <p:sldId id="264" r:id="rId13"/>
    <p:sldId id="277" r:id="rId14"/>
    <p:sldId id="278" r:id="rId15"/>
    <p:sldId id="279" r:id="rId16"/>
    <p:sldId id="280" r:id="rId17"/>
    <p:sldId id="281" r:id="rId18"/>
    <p:sldId id="282" r:id="rId19"/>
    <p:sldId id="283" r:id="rId20"/>
    <p:sldId id="284" r:id="rId21"/>
    <p:sldId id="285" r:id="rId22"/>
    <p:sldId id="286" r:id="rId23"/>
    <p:sldId id="287" r:id="rId24"/>
    <p:sldId id="289" r:id="rId25"/>
    <p:sldId id="273" r:id="rId26"/>
    <p:sldId id="290" r:id="rId27"/>
    <p:sldId id="291" r:id="rId28"/>
    <p:sldId id="292" r:id="rId29"/>
    <p:sldId id="295" r:id="rId30"/>
    <p:sldId id="294" r:id="rId31"/>
    <p:sldId id="293" r:id="rId32"/>
    <p:sldId id="296" r:id="rId33"/>
    <p:sldId id="297" r:id="rId34"/>
    <p:sldId id="298" r:id="rId35"/>
    <p:sldId id="300" r:id="rId36"/>
    <p:sldId id="301" r:id="rId37"/>
    <p:sldId id="303" r:id="rId38"/>
    <p:sldId id="305" r:id="rId39"/>
    <p:sldId id="306" r:id="rId40"/>
    <p:sldId id="30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53"/>
  </p:normalViewPr>
  <p:slideViewPr>
    <p:cSldViewPr snapToGrid="0" snapToObjects="1">
      <p:cViewPr>
        <p:scale>
          <a:sx n="75" d="100"/>
          <a:sy n="75" d="100"/>
        </p:scale>
        <p:origin x="1092"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242A6-F308-462A-B12E-FE83F59A3BF7}" type="datetimeFigureOut">
              <a:rPr lang="en-US" smtClean="0"/>
              <a:t>9/26/2019</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5E738-DF41-42F5-89BA-E0BF8AE2D3A9}" type="slidenum">
              <a:rPr lang="en-US" smtClean="0"/>
              <a:t>‹#›</a:t>
            </a:fld>
            <a:endParaRPr lang="en-US"/>
          </a:p>
        </p:txBody>
      </p:sp>
    </p:spTree>
    <p:extLst>
      <p:ext uri="{BB962C8B-B14F-4D97-AF65-F5344CB8AC3E}">
        <p14:creationId xmlns:p14="http://schemas.microsoft.com/office/powerpoint/2010/main" val="330437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D015E738-DF41-42F5-89BA-E0BF8AE2D3A9}" type="slidenum">
              <a:rPr lang="en-US" smtClean="0"/>
              <a:t>22</a:t>
            </a:fld>
            <a:endParaRPr lang="en-US"/>
          </a:p>
        </p:txBody>
      </p:sp>
    </p:spTree>
    <p:extLst>
      <p:ext uri="{BB962C8B-B14F-4D97-AF65-F5344CB8AC3E}">
        <p14:creationId xmlns:p14="http://schemas.microsoft.com/office/powerpoint/2010/main" val="16809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727A-A80B-CF4B-A4D8-4BE95495CE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4A1F4-867D-DA49-8E24-54E3A63BB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0D418A-9D61-184F-A3A9-1181C41C8AA9}"/>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5" name="Footer Placeholder 4">
            <a:extLst>
              <a:ext uri="{FF2B5EF4-FFF2-40B4-BE49-F238E27FC236}">
                <a16:creationId xmlns:a16="http://schemas.microsoft.com/office/drawing/2014/main" id="{B118AFF7-7CFE-0D4D-BD83-043AD564E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AA222-C316-E54E-B1BB-E743F2F598F9}"/>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182565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34A6-A545-AF4F-BFA0-6EEE8B48BA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1C763F-0A1E-6D4A-85BC-11E67314F7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A19E8-851F-DB4F-BDCC-8C31D527F105}"/>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5" name="Footer Placeholder 4">
            <a:extLst>
              <a:ext uri="{FF2B5EF4-FFF2-40B4-BE49-F238E27FC236}">
                <a16:creationId xmlns:a16="http://schemas.microsoft.com/office/drawing/2014/main" id="{D6E93589-BAC2-FA4D-B309-799DD5E15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E3C5D-C9AD-9C44-B340-0F82C22D5E78}"/>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394106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B772-8A37-E448-89B2-633EC6C8FF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6DE41-701C-FE45-BAA7-A6A740EF09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1B45F-AB9D-F54D-A322-3ACF04D8B9FF}"/>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5" name="Footer Placeholder 4">
            <a:extLst>
              <a:ext uri="{FF2B5EF4-FFF2-40B4-BE49-F238E27FC236}">
                <a16:creationId xmlns:a16="http://schemas.microsoft.com/office/drawing/2014/main" id="{C52B8A67-9134-C646-8FDA-294283F83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7F1B5-8708-C545-B7FE-36DEFBB0C221}"/>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87687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E7C9-C500-694A-A9C9-F214ABBB7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FE21C-1DFA-7A4C-8647-C9EADAACDB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11EA-3A6D-C244-B113-3FD2893648D8}"/>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5" name="Footer Placeholder 4">
            <a:extLst>
              <a:ext uri="{FF2B5EF4-FFF2-40B4-BE49-F238E27FC236}">
                <a16:creationId xmlns:a16="http://schemas.microsoft.com/office/drawing/2014/main" id="{ED5F0194-9A94-BF43-A88E-728DB4809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7E8C6-B8A7-544E-8D0F-9576B1C7BBA7}"/>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68121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1A68-901A-294C-85DD-C83A1F7434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6A7C8B-E5CE-354E-B391-72CD07D466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8285C3-4B6E-7644-AEC0-854390B2571E}"/>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5" name="Footer Placeholder 4">
            <a:extLst>
              <a:ext uri="{FF2B5EF4-FFF2-40B4-BE49-F238E27FC236}">
                <a16:creationId xmlns:a16="http://schemas.microsoft.com/office/drawing/2014/main" id="{AA1775D0-B7FB-0D42-91B3-533FA5AA1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0523F-98D3-1C44-A1FA-48EF7D36812B}"/>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298710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C92E-714D-794A-AC9C-861EF6B7AF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2C0E3-A38E-2342-A1F8-E2E5CAF278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C5BB16-78CC-E84F-8439-9854231F7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53EB04-74B9-E841-8158-405D05415178}"/>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6" name="Footer Placeholder 5">
            <a:extLst>
              <a:ext uri="{FF2B5EF4-FFF2-40B4-BE49-F238E27FC236}">
                <a16:creationId xmlns:a16="http://schemas.microsoft.com/office/drawing/2014/main" id="{C079D5EE-B8A0-AD43-AC3E-0226AFB48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2319A-E8C9-4E46-8A43-2BFFC3C0ABEE}"/>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44699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DB08-F96F-FC4B-AB8D-2988F49663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D7F790-87B2-EC44-B87E-3044D95D8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F73B92-3E7D-1A45-977F-17C40623AE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383BB6-EFFC-E240-9454-F195E95D8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36693-2DE8-9E48-8B9C-E8EEA0ABF3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B2E4BE-6351-3A4B-97E8-C7530B5EDC6B}"/>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8" name="Footer Placeholder 7">
            <a:extLst>
              <a:ext uri="{FF2B5EF4-FFF2-40B4-BE49-F238E27FC236}">
                <a16:creationId xmlns:a16="http://schemas.microsoft.com/office/drawing/2014/main" id="{A11FCA6D-BC40-D64A-A5CE-51667AB1C6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1618ED-ADDC-7146-A434-8C512787E212}"/>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174385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198E-929E-504B-A626-037B8DE036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5D12FD-6C5B-DD4D-984E-B0145A57FD4A}"/>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4" name="Footer Placeholder 3">
            <a:extLst>
              <a:ext uri="{FF2B5EF4-FFF2-40B4-BE49-F238E27FC236}">
                <a16:creationId xmlns:a16="http://schemas.microsoft.com/office/drawing/2014/main" id="{6190B57B-C352-3B4F-B5CA-1F8652963B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2AF050-5C78-5242-B77C-86EBE18190C4}"/>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368445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C8F69-0C5A-AA4D-B4E3-EDE1D3B239DA}"/>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3" name="Footer Placeholder 2">
            <a:extLst>
              <a:ext uri="{FF2B5EF4-FFF2-40B4-BE49-F238E27FC236}">
                <a16:creationId xmlns:a16="http://schemas.microsoft.com/office/drawing/2014/main" id="{99E8E79F-B8F4-5041-A9AF-CB7DEC1142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619479-1347-7C48-83E1-6D732B71BB57}"/>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103110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D599-869A-6844-AF15-6BD425D97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32815B-0F54-EE4F-AC19-30C6229D7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6D97BD-B6E7-1647-9CC6-F7A430121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CDA4FE-1DD3-BA4E-925D-2DA0D7745A19}"/>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6" name="Footer Placeholder 5">
            <a:extLst>
              <a:ext uri="{FF2B5EF4-FFF2-40B4-BE49-F238E27FC236}">
                <a16:creationId xmlns:a16="http://schemas.microsoft.com/office/drawing/2014/main" id="{E62243EE-FB71-AB41-9B34-0B05BE7A7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37FA84-0FDF-D04F-8AA3-B086C807FBF2}"/>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407859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B24E-D749-A24C-A120-4CDCF9E8D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80AAAA-41A4-AC4D-9044-80667A981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C34C37-E095-8F49-A00F-06C9B0204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CF1AA4-4DBD-144E-BB93-6A5C115805A7}"/>
              </a:ext>
            </a:extLst>
          </p:cNvPr>
          <p:cNvSpPr>
            <a:spLocks noGrp="1"/>
          </p:cNvSpPr>
          <p:nvPr>
            <p:ph type="dt" sz="half" idx="10"/>
          </p:nvPr>
        </p:nvSpPr>
        <p:spPr/>
        <p:txBody>
          <a:bodyPr/>
          <a:lstStyle/>
          <a:p>
            <a:fld id="{8A727FDF-4BAA-864E-B993-AE57962279F5}" type="datetimeFigureOut">
              <a:rPr lang="en-US" smtClean="0"/>
              <a:t>9/26/2019</a:t>
            </a:fld>
            <a:endParaRPr lang="en-US"/>
          </a:p>
        </p:txBody>
      </p:sp>
      <p:sp>
        <p:nvSpPr>
          <p:cNvPr id="6" name="Footer Placeholder 5">
            <a:extLst>
              <a:ext uri="{FF2B5EF4-FFF2-40B4-BE49-F238E27FC236}">
                <a16:creationId xmlns:a16="http://schemas.microsoft.com/office/drawing/2014/main" id="{F2A6E0B0-BBF2-A446-A457-0DC54A406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0C0FD-F595-B749-B5C1-B4FA4223533D}"/>
              </a:ext>
            </a:extLst>
          </p:cNvPr>
          <p:cNvSpPr>
            <a:spLocks noGrp="1"/>
          </p:cNvSpPr>
          <p:nvPr>
            <p:ph type="sldNum" sz="quarter" idx="12"/>
          </p:nvPr>
        </p:nvSpPr>
        <p:spPr/>
        <p:txBody>
          <a:bodyPr/>
          <a:lstStyle/>
          <a:p>
            <a:fld id="{8D77892D-95F0-6645-87CE-BC913D8A3FAD}" type="slidenum">
              <a:rPr lang="en-US" smtClean="0"/>
              <a:t>‹#›</a:t>
            </a:fld>
            <a:endParaRPr lang="en-US"/>
          </a:p>
        </p:txBody>
      </p:sp>
    </p:spTree>
    <p:extLst>
      <p:ext uri="{BB962C8B-B14F-4D97-AF65-F5344CB8AC3E}">
        <p14:creationId xmlns:p14="http://schemas.microsoft.com/office/powerpoint/2010/main" val="318073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96164-F503-EC41-87F8-951843D6EF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F2E4EE-A1D9-5046-9533-AC271E3E7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3AD24-3E5F-6B4C-BE58-CE39557D9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27FDF-4BAA-864E-B993-AE57962279F5}" type="datetimeFigureOut">
              <a:rPr lang="en-US" smtClean="0"/>
              <a:t>9/26/2019</a:t>
            </a:fld>
            <a:endParaRPr lang="en-US"/>
          </a:p>
        </p:txBody>
      </p:sp>
      <p:sp>
        <p:nvSpPr>
          <p:cNvPr id="5" name="Footer Placeholder 4">
            <a:extLst>
              <a:ext uri="{FF2B5EF4-FFF2-40B4-BE49-F238E27FC236}">
                <a16:creationId xmlns:a16="http://schemas.microsoft.com/office/drawing/2014/main" id="{842CA470-0541-5441-802F-C54E2951E3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D7E7B-29E4-9947-AEBE-47AB4A5CE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892D-95F0-6645-87CE-BC913D8A3FAD}" type="slidenum">
              <a:rPr lang="en-US" smtClean="0"/>
              <a:t>‹#›</a:t>
            </a:fld>
            <a:endParaRPr lang="en-US"/>
          </a:p>
        </p:txBody>
      </p:sp>
    </p:spTree>
    <p:extLst>
      <p:ext uri="{BB962C8B-B14F-4D97-AF65-F5344CB8AC3E}">
        <p14:creationId xmlns:p14="http://schemas.microsoft.com/office/powerpoint/2010/main" val="2318263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refworld.org/cgi-bin/texis/vtx/rwmain/opendocpdf.pdf?reldoc=y&amp;docid=5196162b4" TargetMode="External"/><Relationship Id="rId3" Type="http://schemas.openxmlformats.org/officeDocument/2006/relationships/hyperlink" Target="http://www.un.org/documents/ga/res/43/a43r173.htm" TargetMode="External"/><Relationship Id="rId7" Type="http://schemas.openxmlformats.org/officeDocument/2006/relationships/hyperlink" Target="https://www.un.org/ru/documents/decl_conv/conventions/bangkok_rules.shtml" TargetMode="External"/><Relationship Id="rId2" Type="http://schemas.openxmlformats.org/officeDocument/2006/relationships/hyperlink" Target="https://www.un.org/ru/documents/decl_conv/conventions/prison.shtml" TargetMode="External"/><Relationship Id="rId1" Type="http://schemas.openxmlformats.org/officeDocument/2006/relationships/slideLayout" Target="../slideLayouts/slideLayout2.xml"/><Relationship Id="rId6" Type="http://schemas.openxmlformats.org/officeDocument/2006/relationships/hyperlink" Target="https://www.un.org/ru/documents/decl_conv/conventions/juveniles_liberty.shtml" TargetMode="External"/><Relationship Id="rId11" Type="http://schemas.openxmlformats.org/officeDocument/2006/relationships/hyperlink" Target="http://www.echr.coe.int/Documents/FS_Migrants_detention_ENG.pdf" TargetMode="External"/><Relationship Id="rId5" Type="http://schemas.openxmlformats.org/officeDocument/2006/relationships/hyperlink" Target="http://www.un.org/documents/ga/res/45/a45r113.htm" TargetMode="External"/><Relationship Id="rId10" Type="http://schemas.openxmlformats.org/officeDocument/2006/relationships/hyperlink" Target="https://www.coe.int/en/web/cpt/-/cpt-factsheet-on-immigration-detention" TargetMode="External"/><Relationship Id="rId4" Type="http://schemas.openxmlformats.org/officeDocument/2006/relationships/hyperlink" Target="https://www.un.org/ru/documents/decl_conv/conventions/detent.shtml" TargetMode="External"/><Relationship Id="rId9" Type="http://schemas.openxmlformats.org/officeDocument/2006/relationships/hyperlink" Target="http://www.cpt.coe.int/en/documents/eng-standards.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42000"/>
                    </a14:imgEffect>
                    <a14:imgEffect>
                      <a14:brightnessContrast bright="15000" contrast="-52000"/>
                    </a14:imgEffect>
                  </a14:imgLayer>
                </a14:imgProps>
              </a:ext>
              <a:ext uri="{28A0092B-C50C-407E-A947-70E740481C1C}">
                <a14:useLocalDpi xmlns:a14="http://schemas.microsoft.com/office/drawing/2010/main" val="0"/>
              </a:ext>
            </a:extLst>
          </a:blip>
          <a:srcRect t="23851" r="-108"/>
          <a:stretch/>
        </p:blipFill>
        <p:spPr>
          <a:xfrm>
            <a:off x="122655" y="383956"/>
            <a:ext cx="11777245" cy="435949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Rectangle 3">
            <a:extLst>
              <a:ext uri="{FF2B5EF4-FFF2-40B4-BE49-F238E27FC236}">
                <a16:creationId xmlns:a16="http://schemas.microsoft.com/office/drawing/2014/main" id="{E646301B-B88A-E848-908B-B6B2D3CBFEA9}"/>
              </a:ext>
            </a:extLst>
          </p:cNvPr>
          <p:cNvSpPr/>
          <p:nvPr/>
        </p:nvSpPr>
        <p:spPr>
          <a:xfrm>
            <a:off x="476157" y="383957"/>
            <a:ext cx="5404369" cy="4031873"/>
          </a:xfrm>
          <a:prstGeom prst="rect">
            <a:avLst/>
          </a:prstGeom>
        </p:spPr>
        <p:txBody>
          <a:bodyPr wrap="square">
            <a:spAutoFit/>
          </a:bodyPr>
          <a:lstStyle/>
          <a:p>
            <a:pPr algn="ctr"/>
            <a:r>
              <a:rPr lang="ru-RU" sz="3200" b="1" dirty="0" smtClean="0">
                <a:solidFill>
                  <a:schemeClr val="bg1"/>
                </a:solidFill>
                <a:latin typeface="Franklin Gothic Heavy" panose="020B0903020102020204" pitchFamily="34" charset="0"/>
              </a:rPr>
              <a:t>Международные </a:t>
            </a:r>
            <a:r>
              <a:rPr lang="ru-RU" sz="3200" b="1" dirty="0">
                <a:solidFill>
                  <a:schemeClr val="bg1"/>
                </a:solidFill>
                <a:latin typeface="Franklin Gothic Heavy" panose="020B0903020102020204" pitchFamily="34" charset="0"/>
              </a:rPr>
              <a:t>стандарты содержания и защиты прав мигрантов. Принципы и основные документы</a:t>
            </a:r>
            <a:endParaRPr lang="en-US" sz="3200" b="1" dirty="0">
              <a:solidFill>
                <a:schemeClr val="bg1"/>
              </a:solidFill>
              <a:latin typeface="Franklin Gothic Heavy" panose="020B0903020102020204" pitchFamily="34" charset="0"/>
              <a:ea typeface="Calibri" panose="020F0502020204030204" pitchFamily="34" charset="0"/>
            </a:endParaRPr>
          </a:p>
          <a:p>
            <a:pPr algn="ctr">
              <a:spcAft>
                <a:spcPts val="0"/>
              </a:spcAft>
            </a:pPr>
            <a:endParaRPr lang="en-GB" sz="3200" b="1" dirty="0">
              <a:solidFill>
                <a:schemeClr val="bg1"/>
              </a:solidFill>
              <a:latin typeface="Franklin Gothic Heavy" panose="020B0903020102020204" pitchFamily="34" charset="0"/>
              <a:ea typeface="Calibri" panose="020F0502020204030204" pitchFamily="34" charset="0"/>
            </a:endParaRPr>
          </a:p>
          <a:p>
            <a:pPr algn="ctr">
              <a:spcAft>
                <a:spcPts val="0"/>
              </a:spcAft>
            </a:pPr>
            <a:r>
              <a:rPr lang="kk-KZ" sz="3200" b="1" dirty="0" smtClean="0">
                <a:solidFill>
                  <a:schemeClr val="bg1"/>
                </a:solidFill>
                <a:latin typeface="Franklin Gothic Heavy" panose="020B0903020102020204" pitchFamily="34" charset="0"/>
                <a:ea typeface="Calibri" panose="020F0502020204030204" pitchFamily="34" charset="0"/>
              </a:rPr>
              <a:t>Казахстан</a:t>
            </a:r>
            <a:endParaRPr lang="en-GB" sz="3200" b="1" dirty="0">
              <a:solidFill>
                <a:schemeClr val="bg1"/>
              </a:solidFill>
              <a:latin typeface="Franklin Gothic Heavy" panose="020B0903020102020204" pitchFamily="34" charset="0"/>
              <a:ea typeface="Calibri" panose="020F0502020204030204" pitchFamily="34" charset="0"/>
            </a:endParaRPr>
          </a:p>
          <a:p>
            <a:pPr algn="ctr">
              <a:spcAft>
                <a:spcPts val="0"/>
              </a:spcAft>
            </a:pPr>
            <a:r>
              <a:rPr lang="kk-KZ" sz="3200" b="1" dirty="0" smtClean="0">
                <a:solidFill>
                  <a:schemeClr val="bg1"/>
                </a:solidFill>
                <a:latin typeface="Franklin Gothic Heavy" panose="020B0903020102020204" pitchFamily="34" charset="0"/>
                <a:ea typeface="Calibri" panose="020F0502020204030204" pitchFamily="34" charset="0"/>
              </a:rPr>
              <a:t>Октябрь</a:t>
            </a:r>
            <a:r>
              <a:rPr lang="en-GB" sz="3200" b="1" dirty="0" smtClean="0">
                <a:solidFill>
                  <a:schemeClr val="bg1"/>
                </a:solidFill>
                <a:latin typeface="Franklin Gothic Heavy" panose="020B0903020102020204" pitchFamily="34" charset="0"/>
                <a:ea typeface="Calibri" panose="020F0502020204030204" pitchFamily="34" charset="0"/>
              </a:rPr>
              <a:t> </a:t>
            </a:r>
            <a:r>
              <a:rPr lang="en-GB" sz="3200" b="1" dirty="0">
                <a:solidFill>
                  <a:schemeClr val="bg1"/>
                </a:solidFill>
                <a:latin typeface="Franklin Gothic Heavy" panose="020B0903020102020204" pitchFamily="34" charset="0"/>
                <a:ea typeface="Calibri" panose="020F0502020204030204" pitchFamily="34" charset="0"/>
              </a:rPr>
              <a:t>2019 </a:t>
            </a:r>
            <a:endParaRPr lang="en-US" sz="3200" b="1" dirty="0">
              <a:solidFill>
                <a:schemeClr val="bg1"/>
              </a:solidFill>
              <a:latin typeface="Franklin Gothic Heavy" panose="020B0903020102020204" pitchFamily="34" charset="0"/>
              <a:ea typeface="Calibri" panose="020F0502020204030204" pitchFamily="34"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65" y="5250162"/>
            <a:ext cx="4469635" cy="1415384"/>
          </a:xfrm>
          <a:prstGeom prst="rect">
            <a:avLst/>
          </a:prstGeom>
        </p:spPr>
      </p:pic>
    </p:spTree>
    <p:extLst>
      <p:ext uri="{BB962C8B-B14F-4D97-AF65-F5344CB8AC3E}">
        <p14:creationId xmlns:p14="http://schemas.microsoft.com/office/powerpoint/2010/main" val="3031196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C34CEB7-7962-CD4C-A50D-7D84B1B879DA}"/>
              </a:ext>
            </a:extLst>
          </p:cNvPr>
          <p:cNvSpPr txBox="1">
            <a:spLocks/>
          </p:cNvSpPr>
          <p:nvPr/>
        </p:nvSpPr>
        <p:spPr>
          <a:xfrm>
            <a:off x="415636" y="390494"/>
            <a:ext cx="11222182" cy="35580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ru-RU" sz="3600" b="1" dirty="0" smtClean="0">
                <a:latin typeface="Constantia" panose="02030602050306030303" pitchFamily="18" charset="0"/>
              </a:rPr>
              <a:t>Четкая </a:t>
            </a:r>
            <a:r>
              <a:rPr lang="ru-RU" sz="3600" b="1" dirty="0">
                <a:latin typeface="Constantia" panose="02030602050306030303" pitchFamily="18" charset="0"/>
              </a:rPr>
              <a:t>правовая база</a:t>
            </a:r>
          </a:p>
          <a:p>
            <a:pPr>
              <a:lnSpc>
                <a:spcPct val="120000"/>
              </a:lnSpc>
            </a:pPr>
            <a:r>
              <a:rPr lang="ru-RU" sz="2600" b="1" dirty="0" smtClean="0">
                <a:latin typeface="Constantia" panose="02030602050306030303" pitchFamily="18" charset="0"/>
              </a:rPr>
              <a:t>Содержание </a:t>
            </a:r>
            <a:r>
              <a:rPr lang="ru-RU" sz="2600" b="1" dirty="0">
                <a:latin typeface="Constantia" panose="02030602050306030303" pitchFamily="18" charset="0"/>
              </a:rPr>
              <a:t>под стражей должно осуществляться в соответствии с национальным законодательством и в соответствии с такими процедурами, которые предусмотрены национальным </a:t>
            </a:r>
            <a:r>
              <a:rPr lang="ru-RU" sz="2600" b="1" dirty="0" smtClean="0">
                <a:latin typeface="Constantia" panose="02030602050306030303" pitchFamily="18" charset="0"/>
              </a:rPr>
              <a:t>законодательством. </a:t>
            </a:r>
          </a:p>
          <a:p>
            <a:pPr marL="0" indent="0">
              <a:lnSpc>
                <a:spcPct val="120000"/>
              </a:lnSpc>
              <a:buNone/>
            </a:pPr>
            <a:r>
              <a:rPr lang="ru-RU" sz="2600" dirty="0" smtClean="0">
                <a:latin typeface="Constantia" panose="02030602050306030303" pitchFamily="18" charset="0"/>
              </a:rPr>
              <a:t>Комитет </a:t>
            </a:r>
            <a:r>
              <a:rPr lang="ru-RU" sz="2600" dirty="0">
                <a:latin typeface="Constantia" panose="02030602050306030303" pitchFamily="18" charset="0"/>
              </a:rPr>
              <a:t>по правам человека, сообщение № 2024/2011, </a:t>
            </a:r>
            <a:r>
              <a:rPr lang="ru-RU" sz="2600" dirty="0" err="1">
                <a:latin typeface="Constantia" panose="02030602050306030303" pitchFamily="18" charset="0"/>
              </a:rPr>
              <a:t>Исраил</a:t>
            </a:r>
            <a:r>
              <a:rPr lang="ru-RU" sz="2600" dirty="0">
                <a:latin typeface="Constantia" panose="02030602050306030303" pitchFamily="18" charset="0"/>
              </a:rPr>
              <a:t> против Казахстана</a:t>
            </a:r>
          </a:p>
          <a:p>
            <a:pPr>
              <a:lnSpc>
                <a:spcPct val="120000"/>
              </a:lnSpc>
            </a:pPr>
            <a:r>
              <a:rPr lang="ru-RU" sz="2600" b="1" dirty="0" smtClean="0">
                <a:latin typeface="Constantia" panose="02030602050306030303" pitchFamily="18" charset="0"/>
              </a:rPr>
              <a:t>Национальное законодательство должно </a:t>
            </a:r>
            <a:r>
              <a:rPr lang="ru-RU" sz="2600" b="1" dirty="0">
                <a:latin typeface="Constantia" panose="02030602050306030303" pitchFamily="18" charset="0"/>
              </a:rPr>
              <a:t>быть «достаточно точным»</a:t>
            </a:r>
            <a:endParaRPr lang="en-US" sz="2600" b="1" dirty="0">
              <a:latin typeface="Constantia" panose="02030602050306030303" pitchFamily="18" charset="0"/>
            </a:endParaRPr>
          </a:p>
        </p:txBody>
      </p:sp>
      <p:sp>
        <p:nvSpPr>
          <p:cNvPr id="8" name="Rectangle 7">
            <a:extLst>
              <a:ext uri="{FF2B5EF4-FFF2-40B4-BE49-F238E27FC236}">
                <a16:creationId xmlns:a16="http://schemas.microsoft.com/office/drawing/2014/main" id="{9E0F70EB-66CA-E546-ACDD-95BB824AAC5A}"/>
              </a:ext>
            </a:extLst>
          </p:cNvPr>
          <p:cNvSpPr/>
          <p:nvPr/>
        </p:nvSpPr>
        <p:spPr>
          <a:xfrm>
            <a:off x="415636" y="3948545"/>
            <a:ext cx="11484263" cy="2677656"/>
          </a:xfrm>
          <a:prstGeom prst="rect">
            <a:avLst/>
          </a:prstGeom>
          <a:solidFill>
            <a:schemeClr val="bg1">
              <a:lumMod val="95000"/>
            </a:schemeClr>
          </a:solidFill>
        </p:spPr>
        <p:txBody>
          <a:bodyPr wrap="square">
            <a:spAutoFit/>
          </a:bodyPr>
          <a:lstStyle/>
          <a:p>
            <a:pPr lvl="1">
              <a:lnSpc>
                <a:spcPct val="120000"/>
              </a:lnSpc>
            </a:pPr>
            <a:r>
              <a:rPr lang="ru-RU" sz="2000" i="1" dirty="0" smtClean="0">
                <a:latin typeface="Constantia" panose="02030602050306030303" pitchFamily="18" charset="0"/>
              </a:rPr>
              <a:t>См</a:t>
            </a:r>
            <a:r>
              <a:rPr lang="ru-RU" sz="2000" i="1" dirty="0">
                <a:latin typeface="Constantia" panose="02030602050306030303" pitchFamily="18" charset="0"/>
              </a:rPr>
              <a:t>. Также ЕСПЧ, </a:t>
            </a:r>
            <a:r>
              <a:rPr lang="ru-RU" sz="2000" i="1" dirty="0" err="1">
                <a:latin typeface="Constantia" panose="02030602050306030303" pitchFamily="18" charset="0"/>
              </a:rPr>
              <a:t>Хлайфия</a:t>
            </a:r>
            <a:r>
              <a:rPr lang="ru-RU" sz="2000" i="1" dirty="0">
                <a:latin typeface="Constantia" panose="02030602050306030303" pitchFamily="18" charset="0"/>
              </a:rPr>
              <a:t> и другие против Италии [GC], заявка №. 16483/12, 15 декабря 2016 г., </a:t>
            </a:r>
            <a:r>
              <a:rPr lang="ru-RU" sz="2000" i="1" dirty="0" err="1" smtClean="0">
                <a:latin typeface="Constantia" panose="02030602050306030303" pitchFamily="18" charset="0"/>
              </a:rPr>
              <a:t>пп</a:t>
            </a:r>
            <a:r>
              <a:rPr lang="ru-RU" sz="2000" i="1" dirty="0" smtClean="0">
                <a:latin typeface="Constantia" panose="02030602050306030303" pitchFamily="18" charset="0"/>
              </a:rPr>
              <a:t>. </a:t>
            </a:r>
            <a:r>
              <a:rPr lang="ru-RU" sz="2000" i="1" dirty="0">
                <a:latin typeface="Constantia" panose="02030602050306030303" pitchFamily="18" charset="0"/>
              </a:rPr>
              <a:t>91-92</a:t>
            </a:r>
          </a:p>
          <a:p>
            <a:pPr lvl="1">
              <a:lnSpc>
                <a:spcPct val="120000"/>
              </a:lnSpc>
            </a:pPr>
            <a:r>
              <a:rPr lang="ru-RU" sz="2000" i="1" dirty="0" smtClean="0">
                <a:latin typeface="Constantia" panose="02030602050306030303" pitchFamily="18" charset="0"/>
              </a:rPr>
              <a:t>«В </a:t>
            </a:r>
            <a:r>
              <a:rPr lang="ru-RU" sz="2000" i="1" dirty="0">
                <a:latin typeface="Constantia" panose="02030602050306030303" pitchFamily="18" charset="0"/>
              </a:rPr>
              <a:t>соответствии с процедурой, предписанной законом ... прежде всего требуется, чтобы любой арест или задержание </a:t>
            </a:r>
            <a:r>
              <a:rPr lang="ru-RU" sz="2000" b="1" i="1" dirty="0">
                <a:latin typeface="Constantia" panose="02030602050306030303" pitchFamily="18" charset="0"/>
              </a:rPr>
              <a:t>имели законную основу в национальном законодательстве</a:t>
            </a:r>
            <a:r>
              <a:rPr lang="ru-RU" sz="2000" i="1" dirty="0">
                <a:latin typeface="Constantia" panose="02030602050306030303" pitchFamily="18" charset="0"/>
              </a:rPr>
              <a:t>. Однако эти слова не просто относятся к внутреннему законодательству. Они также касаются </a:t>
            </a:r>
            <a:r>
              <a:rPr lang="ru-RU" sz="2000" b="1" i="1" dirty="0">
                <a:latin typeface="Constantia" panose="02030602050306030303" pitchFamily="18" charset="0"/>
              </a:rPr>
              <a:t>качества </a:t>
            </a:r>
            <a:r>
              <a:rPr lang="ru-RU" sz="2000" b="1" i="1" dirty="0" smtClean="0">
                <a:latin typeface="Constantia" panose="02030602050306030303" pitchFamily="18" charset="0"/>
              </a:rPr>
              <a:t>закона</a:t>
            </a:r>
            <a:r>
              <a:rPr lang="ru-RU" sz="2000" i="1" dirty="0" smtClean="0">
                <a:latin typeface="Constantia" panose="02030602050306030303" pitchFamily="18" charset="0"/>
              </a:rPr>
              <a:t>»- </a:t>
            </a:r>
            <a:r>
              <a:rPr lang="ru-RU" sz="2000" b="1" i="1" dirty="0">
                <a:latin typeface="Constantia" panose="02030602050306030303" pitchFamily="18" charset="0"/>
              </a:rPr>
              <a:t>Качество права: закон должен быть доступным, точным и </a:t>
            </a:r>
            <a:r>
              <a:rPr lang="ru-RU" sz="2000" b="1" i="1" dirty="0" smtClean="0">
                <a:latin typeface="Constantia" panose="02030602050306030303" pitchFamily="18" charset="0"/>
              </a:rPr>
              <a:t>предсказуемым</a:t>
            </a:r>
            <a:r>
              <a:rPr lang="ru-RU" sz="2000" i="1" dirty="0" smtClean="0">
                <a:latin typeface="Constantia" panose="02030602050306030303" pitchFamily="18" charset="0"/>
              </a:rPr>
              <a:t>»</a:t>
            </a:r>
            <a:endParaRPr lang="en-US" sz="2000" i="1" dirty="0">
              <a:latin typeface="Constantia" panose="02030602050306030303" pitchFamily="18" charset="0"/>
            </a:endParaRPr>
          </a:p>
        </p:txBody>
      </p:sp>
    </p:spTree>
    <p:extLst>
      <p:ext uri="{BB962C8B-B14F-4D97-AF65-F5344CB8AC3E}">
        <p14:creationId xmlns:p14="http://schemas.microsoft.com/office/powerpoint/2010/main" val="176690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4B3EC43-F865-B647-B16D-94260E15F218}"/>
              </a:ext>
            </a:extLst>
          </p:cNvPr>
          <p:cNvSpPr txBox="1">
            <a:spLocks/>
          </p:cNvSpPr>
          <p:nvPr/>
        </p:nvSpPr>
        <p:spPr>
          <a:xfrm>
            <a:off x="855487" y="572267"/>
            <a:ext cx="10515600" cy="74637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1600" b="1" dirty="0">
                <a:solidFill>
                  <a:schemeClr val="bg1"/>
                </a:solidFill>
                <a:latin typeface="Constantia" panose="02030602050306030303" pitchFamily="18" charset="0"/>
              </a:rPr>
              <a:t>Защита от произвола</a:t>
            </a:r>
            <a:endParaRPr lang="en-US" dirty="0">
              <a:solidFill>
                <a:schemeClr val="bg1"/>
              </a:solidFill>
              <a:latin typeface="Constantia" panose="02030602050306030303" pitchFamily="18" charset="0"/>
            </a:endParaRPr>
          </a:p>
        </p:txBody>
      </p:sp>
      <p:sp>
        <p:nvSpPr>
          <p:cNvPr id="6" name="Rectangle 5">
            <a:extLst>
              <a:ext uri="{FF2B5EF4-FFF2-40B4-BE49-F238E27FC236}">
                <a16:creationId xmlns:a16="http://schemas.microsoft.com/office/drawing/2014/main" id="{7F8AECDD-BDC8-7346-A903-793AA5F63B7B}"/>
              </a:ext>
            </a:extLst>
          </p:cNvPr>
          <p:cNvSpPr/>
          <p:nvPr/>
        </p:nvSpPr>
        <p:spPr>
          <a:xfrm>
            <a:off x="442031" y="1550055"/>
            <a:ext cx="11342512" cy="4401205"/>
          </a:xfrm>
          <a:prstGeom prst="rect">
            <a:avLst/>
          </a:prstGeom>
        </p:spPr>
        <p:txBody>
          <a:bodyPr wrap="square">
            <a:spAutoFit/>
          </a:bodyPr>
          <a:lstStyle/>
          <a:p>
            <a:pPr marL="342900" indent="-342900" algn="just">
              <a:buFont typeface="Arial" panose="020B0604020202020204" pitchFamily="34" charset="0"/>
              <a:buChar char="•"/>
            </a:pPr>
            <a:r>
              <a:rPr lang="ru-RU" sz="2000" dirty="0" smtClean="0">
                <a:solidFill>
                  <a:schemeClr val="bg1"/>
                </a:solidFill>
                <a:latin typeface="Constantia" panose="02030602050306030303" pitchFamily="18" charset="0"/>
              </a:rPr>
              <a:t>Арест </a:t>
            </a:r>
            <a:r>
              <a:rPr lang="ru-RU" sz="2000" dirty="0">
                <a:solidFill>
                  <a:schemeClr val="bg1"/>
                </a:solidFill>
                <a:latin typeface="Constantia" panose="02030602050306030303" pitchFamily="18" charset="0"/>
              </a:rPr>
              <a:t>или задержание </a:t>
            </a:r>
            <a:r>
              <a:rPr lang="ru-RU" sz="2000" b="1" dirty="0">
                <a:solidFill>
                  <a:schemeClr val="bg1"/>
                </a:solidFill>
                <a:latin typeface="Constantia" panose="02030602050306030303" pitchFamily="18" charset="0"/>
              </a:rPr>
              <a:t>может быть разрешено национальным законодательством и, тем не менее, может быть произвольным</a:t>
            </a:r>
          </a:p>
          <a:p>
            <a:pPr marL="342900" indent="-342900" algn="just">
              <a:buFont typeface="Arial" panose="020B0604020202020204" pitchFamily="34" charset="0"/>
              <a:buChar char="•"/>
            </a:pPr>
            <a:endParaRPr lang="ru-RU" sz="2000" dirty="0">
              <a:solidFill>
                <a:schemeClr val="bg1"/>
              </a:solidFill>
              <a:latin typeface="Constantia" panose="02030602050306030303" pitchFamily="18" charset="0"/>
            </a:endParaRPr>
          </a:p>
          <a:p>
            <a:pPr marL="342900" indent="-342900" algn="just">
              <a:buFont typeface="Arial" panose="020B0604020202020204" pitchFamily="34" charset="0"/>
              <a:buChar char="•"/>
            </a:pPr>
            <a:r>
              <a:rPr lang="ru-RU" sz="2000" dirty="0">
                <a:solidFill>
                  <a:schemeClr val="bg1"/>
                </a:solidFill>
                <a:latin typeface="Constantia" panose="02030602050306030303" pitchFamily="18" charset="0"/>
              </a:rPr>
              <a:t>Понятие произвола не следует отождествлять с </a:t>
            </a:r>
            <a:r>
              <a:rPr lang="ru-RU" sz="2000" dirty="0" smtClean="0">
                <a:solidFill>
                  <a:schemeClr val="bg1"/>
                </a:solidFill>
                <a:latin typeface="Constantia" panose="02030602050306030303" pitchFamily="18" charset="0"/>
              </a:rPr>
              <a:t>«противозаконностью», </a:t>
            </a:r>
            <a:r>
              <a:rPr lang="ru-RU" sz="2000" dirty="0">
                <a:solidFill>
                  <a:schemeClr val="bg1"/>
                </a:solidFill>
                <a:latin typeface="Constantia" panose="02030602050306030303" pitchFamily="18" charset="0"/>
              </a:rPr>
              <a:t>а следует толковать более широко, чтобы включать элементы </a:t>
            </a:r>
            <a:r>
              <a:rPr lang="ru-RU" sz="2000" b="1" dirty="0">
                <a:solidFill>
                  <a:schemeClr val="bg1"/>
                </a:solidFill>
                <a:latin typeface="Constantia" panose="02030602050306030303" pitchFamily="18" charset="0"/>
              </a:rPr>
              <a:t>неуместности, несправедливости, отсутствия предсказуемости и надлежащей правовой процедуры.</a:t>
            </a:r>
          </a:p>
          <a:p>
            <a:pPr marL="342900" indent="-342900" algn="just">
              <a:buFont typeface="Arial" panose="020B0604020202020204" pitchFamily="34" charset="0"/>
              <a:buChar char="•"/>
            </a:pPr>
            <a:endParaRPr lang="ru-RU" sz="2000" dirty="0">
              <a:solidFill>
                <a:schemeClr val="bg1"/>
              </a:solidFill>
              <a:latin typeface="Constantia" panose="02030602050306030303" pitchFamily="18" charset="0"/>
            </a:endParaRPr>
          </a:p>
          <a:p>
            <a:pPr marL="342900" indent="-342900" algn="just">
              <a:buFont typeface="Arial" panose="020B0604020202020204" pitchFamily="34" charset="0"/>
              <a:buChar char="•"/>
            </a:pPr>
            <a:r>
              <a:rPr lang="ru-RU" sz="2000" dirty="0">
                <a:solidFill>
                  <a:schemeClr val="bg1"/>
                </a:solidFill>
                <a:latin typeface="Constantia" panose="02030602050306030303" pitchFamily="18" charset="0"/>
              </a:rPr>
              <a:t>Содержание под стражей в ходе разбирательств по контролю за иммиграцией </a:t>
            </a:r>
            <a:r>
              <a:rPr lang="ru-RU" sz="2000" b="1" dirty="0">
                <a:solidFill>
                  <a:schemeClr val="bg1"/>
                </a:solidFill>
                <a:latin typeface="Constantia" panose="02030602050306030303" pitchFamily="18" charset="0"/>
              </a:rPr>
              <a:t>само по себе не является произвольным, </a:t>
            </a:r>
            <a:r>
              <a:rPr lang="ru-RU" sz="2000" dirty="0">
                <a:solidFill>
                  <a:schemeClr val="bg1"/>
                </a:solidFill>
                <a:latin typeface="Constantia" panose="02030602050306030303" pitchFamily="18" charset="0"/>
              </a:rPr>
              <a:t>но содержание под </a:t>
            </a:r>
            <a:r>
              <a:rPr lang="ru-RU" sz="2000" b="1" dirty="0">
                <a:solidFill>
                  <a:schemeClr val="bg1"/>
                </a:solidFill>
                <a:latin typeface="Constantia" panose="02030602050306030303" pitchFamily="18" charset="0"/>
              </a:rPr>
              <a:t>стражей должно быть обоснованным, разумным, необходимым и соразмерным в свете обстоятельств и пересмотренным по мере его продления во времени.</a:t>
            </a:r>
          </a:p>
          <a:p>
            <a:pPr marL="342900" indent="-342900" algn="just">
              <a:buFont typeface="Arial" panose="020B0604020202020204" pitchFamily="34" charset="0"/>
              <a:buChar char="•"/>
            </a:pPr>
            <a:endParaRPr lang="ru-RU" sz="2000" dirty="0">
              <a:solidFill>
                <a:schemeClr val="bg1"/>
              </a:solidFill>
              <a:latin typeface="Constantia" panose="02030602050306030303" pitchFamily="18" charset="0"/>
            </a:endParaRPr>
          </a:p>
          <a:p>
            <a:pPr algn="just"/>
            <a:r>
              <a:rPr lang="ru-RU" sz="2000" i="1" dirty="0">
                <a:solidFill>
                  <a:schemeClr val="bg1"/>
                </a:solidFill>
                <a:latin typeface="Constantia" panose="02030602050306030303" pitchFamily="18" charset="0"/>
              </a:rPr>
              <a:t>Комитет по правам человека </a:t>
            </a:r>
            <a:r>
              <a:rPr lang="en-US" sz="2000" i="1" dirty="0">
                <a:solidFill>
                  <a:schemeClr val="bg1"/>
                </a:solidFill>
                <a:latin typeface="Constantia" panose="02030602050306030303" pitchFamily="18" charset="0"/>
              </a:rPr>
              <a:t>F.K.A.G. </a:t>
            </a:r>
            <a:r>
              <a:rPr lang="ru-RU" sz="2000" i="1" dirty="0" smtClean="0">
                <a:solidFill>
                  <a:schemeClr val="bg1"/>
                </a:solidFill>
                <a:latin typeface="Constantia" panose="02030602050306030303" pitchFamily="18" charset="0"/>
              </a:rPr>
              <a:t>и </a:t>
            </a:r>
            <a:r>
              <a:rPr lang="ru-RU" sz="2000" i="1" dirty="0">
                <a:solidFill>
                  <a:schemeClr val="bg1"/>
                </a:solidFill>
                <a:latin typeface="Constantia" panose="02030602050306030303" pitchFamily="18" charset="0"/>
              </a:rPr>
              <a:t>другие. против Австралии, сообщение № 2094/2011; M.G.C. </a:t>
            </a:r>
            <a:r>
              <a:rPr lang="ru-RU" sz="2000" i="1" dirty="0" smtClean="0">
                <a:solidFill>
                  <a:schemeClr val="bg1"/>
                </a:solidFill>
                <a:latin typeface="Constantia" panose="02030602050306030303" pitchFamily="18" charset="0"/>
              </a:rPr>
              <a:t>против Австралии, </a:t>
            </a:r>
            <a:r>
              <a:rPr lang="ru-RU" sz="2000" i="1" dirty="0">
                <a:solidFill>
                  <a:schemeClr val="bg1"/>
                </a:solidFill>
                <a:latin typeface="Constantia" panose="02030602050306030303" pitchFamily="18" charset="0"/>
              </a:rPr>
              <a:t>сообщение № 1875/2009</a:t>
            </a:r>
            <a:r>
              <a:rPr lang="ru-RU" sz="2000" dirty="0">
                <a:solidFill>
                  <a:schemeClr val="bg1"/>
                </a:solidFill>
                <a:latin typeface="Constantia" panose="02030602050306030303" pitchFamily="18" charset="0"/>
              </a:rPr>
              <a:t>.</a:t>
            </a:r>
            <a:endParaRPr lang="en-US" sz="20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44784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960966" y="228600"/>
            <a:ext cx="5427134" cy="584775"/>
          </a:xfrm>
          <a:prstGeom prst="rect">
            <a:avLst/>
          </a:prstGeom>
          <a:noFill/>
        </p:spPr>
        <p:txBody>
          <a:bodyPr wrap="square" rtlCol="0">
            <a:spAutoFit/>
          </a:bodyPr>
          <a:lstStyle/>
          <a:p>
            <a:r>
              <a:rPr lang="ru-RU" sz="3200" b="1" dirty="0" smtClean="0">
                <a:solidFill>
                  <a:schemeClr val="accent6">
                    <a:lumMod val="75000"/>
                  </a:schemeClr>
                </a:solidFill>
                <a:latin typeface="Constantia" panose="02030602050306030303" pitchFamily="18" charset="0"/>
              </a:rPr>
              <a:t>Защита от произвола</a:t>
            </a:r>
            <a:endParaRPr lang="en-US" sz="3200" b="1" dirty="0">
              <a:solidFill>
                <a:schemeClr val="accent6">
                  <a:lumMod val="75000"/>
                </a:schemeClr>
              </a:solidFill>
              <a:latin typeface="Constantia" panose="02030602050306030303" pitchFamily="18" charset="0"/>
            </a:endParaRPr>
          </a:p>
        </p:txBody>
      </p:sp>
      <p:sp>
        <p:nvSpPr>
          <p:cNvPr id="9" name="Rectangle 8">
            <a:extLst>
              <a:ext uri="{FF2B5EF4-FFF2-40B4-BE49-F238E27FC236}">
                <a16:creationId xmlns:a16="http://schemas.microsoft.com/office/drawing/2014/main" id="{BEC3D314-984C-D048-9F59-5802D05C69E9}"/>
              </a:ext>
            </a:extLst>
          </p:cNvPr>
          <p:cNvSpPr/>
          <p:nvPr/>
        </p:nvSpPr>
        <p:spPr>
          <a:xfrm>
            <a:off x="342900" y="869563"/>
            <a:ext cx="11353800" cy="4247317"/>
          </a:xfrm>
          <a:prstGeom prst="rect">
            <a:avLst/>
          </a:prstGeom>
        </p:spPr>
        <p:txBody>
          <a:bodyPr wrap="square">
            <a:spAutoFit/>
          </a:bodyPr>
          <a:lstStyle/>
          <a:p>
            <a:pPr marL="457200" indent="-457200">
              <a:spcAft>
                <a:spcPts val="0"/>
              </a:spcAft>
              <a:buAutoNum type="arabicPeriod"/>
            </a:pPr>
            <a:r>
              <a:rPr lang="ru-RU" b="1" dirty="0" smtClean="0">
                <a:latin typeface="Constantia" panose="02030602050306030303" pitchFamily="18" charset="0"/>
                <a:ea typeface="Calibri" panose="020F0502020204030204" pitchFamily="34" charset="0"/>
                <a:cs typeface="Times New Roman" panose="02020603050405020304" pitchFamily="18" charset="0"/>
              </a:rPr>
              <a:t>Обоснование </a:t>
            </a:r>
            <a:r>
              <a:rPr lang="ru-RU" b="1" dirty="0">
                <a:latin typeface="Constantia" panose="02030602050306030303" pitchFamily="18" charset="0"/>
                <a:ea typeface="Calibri" panose="020F0502020204030204" pitchFamily="34" charset="0"/>
                <a:cs typeface="Times New Roman" panose="02020603050405020304" pitchFamily="18" charset="0"/>
              </a:rPr>
              <a:t>в индивидуальном порядке (в каждом конкретном случае</a:t>
            </a:r>
            <a:r>
              <a:rPr lang="ru-RU" b="1" dirty="0" smtClean="0">
                <a:latin typeface="Constantia" panose="02030602050306030303" pitchFamily="18" charset="0"/>
                <a:ea typeface="Calibri" panose="020F0502020204030204" pitchFamily="34" charset="0"/>
                <a:cs typeface="Times New Roman" panose="02020603050405020304" pitchFamily="18" charset="0"/>
              </a:rPr>
              <a:t>)</a:t>
            </a:r>
          </a:p>
          <a:p>
            <a:pPr marL="342900" indent="-342900">
              <a:spcAft>
                <a:spcPts val="0"/>
              </a:spcAft>
              <a:buAutoNum type="arabicPeriod"/>
            </a:pPr>
            <a:endParaRPr lang="en-US" b="1" dirty="0">
              <a:latin typeface="Constantia" panose="02030602050306030303" pitchFamily="18" charset="0"/>
              <a:ea typeface="Calibri" panose="020F0502020204030204" pitchFamily="34" charset="0"/>
              <a:cs typeface="Times New Roman" panose="02020603050405020304" pitchFamily="18" charset="0"/>
            </a:endParaRPr>
          </a:p>
          <a:p>
            <a:r>
              <a:rPr lang="en-US" dirty="0">
                <a:latin typeface="Constantia" panose="02030602050306030303" pitchFamily="18" charset="0"/>
              </a:rPr>
              <a:t>- </a:t>
            </a:r>
            <a:r>
              <a:rPr lang="ru-RU" dirty="0">
                <a:latin typeface="Constantia" panose="02030602050306030303" pitchFamily="18" charset="0"/>
              </a:rPr>
              <a:t>Комитет по правам человека, </a:t>
            </a:r>
            <a:r>
              <a:rPr lang="ru-RU" dirty="0" err="1">
                <a:latin typeface="Constantia" panose="02030602050306030303" pitchFamily="18" charset="0"/>
              </a:rPr>
              <a:t>Даниал</a:t>
            </a:r>
            <a:r>
              <a:rPr lang="ru-RU" dirty="0">
                <a:latin typeface="Constantia" panose="02030602050306030303" pitchFamily="18" charset="0"/>
              </a:rPr>
              <a:t> </a:t>
            </a:r>
            <a:r>
              <a:rPr lang="ru-RU" dirty="0" err="1">
                <a:latin typeface="Constantia" panose="02030602050306030303" pitchFamily="18" charset="0"/>
              </a:rPr>
              <a:t>Шафик</a:t>
            </a:r>
            <a:r>
              <a:rPr lang="ru-RU" dirty="0">
                <a:latin typeface="Constantia" panose="02030602050306030303" pitchFamily="18" charset="0"/>
              </a:rPr>
              <a:t> против Австралии, сообщение № 1324/2004, </a:t>
            </a:r>
            <a:r>
              <a:rPr lang="ru-RU" dirty="0" smtClean="0">
                <a:latin typeface="Constantia" panose="02030602050306030303" pitchFamily="18" charset="0"/>
              </a:rPr>
              <a:t>п. </a:t>
            </a:r>
            <a:r>
              <a:rPr lang="ru-RU" dirty="0">
                <a:latin typeface="Constantia" panose="02030602050306030303" pitchFamily="18" charset="0"/>
              </a:rPr>
              <a:t>7.3</a:t>
            </a:r>
            <a:endParaRPr lang="en-US" dirty="0">
              <a:latin typeface="Constantia" panose="02030602050306030303" pitchFamily="18" charset="0"/>
            </a:endParaRPr>
          </a:p>
          <a:p>
            <a:pPr lvl="1"/>
            <a:r>
              <a:rPr lang="ru-RU" i="1" dirty="0" smtClean="0">
                <a:latin typeface="Constantia" panose="02030602050306030303" pitchFamily="18" charset="0"/>
              </a:rPr>
              <a:t>«</a:t>
            </a:r>
            <a:r>
              <a:rPr lang="ru-RU" i="1" dirty="0">
                <a:latin typeface="Constantia" panose="02030602050306030303" pitchFamily="18" charset="0"/>
              </a:rPr>
              <a:t>Государство-участник представило в качестве оправдания содержания автора под стражей свой </a:t>
            </a:r>
            <a:r>
              <a:rPr lang="ru-RU" b="1" i="1" u="sng" dirty="0">
                <a:latin typeface="Constantia" panose="02030602050306030303" pitchFamily="18" charset="0"/>
              </a:rPr>
              <a:t>общий опыт </a:t>
            </a:r>
            <a:r>
              <a:rPr lang="ru-RU" b="1" i="1" dirty="0">
                <a:latin typeface="Constantia" panose="02030602050306030303" pitchFamily="18" charset="0"/>
              </a:rPr>
              <a:t>того, что лица, ищущие убежища, скрываются</a:t>
            </a:r>
            <a:r>
              <a:rPr lang="ru-RU" i="1" dirty="0">
                <a:latin typeface="Constantia" panose="02030602050306030303" pitchFamily="18" charset="0"/>
              </a:rPr>
              <a:t>, </a:t>
            </a:r>
            <a:r>
              <a:rPr lang="ru-RU" b="1" i="1" dirty="0">
                <a:latin typeface="Constantia" panose="02030602050306030303" pitchFamily="18" charset="0"/>
              </a:rPr>
              <a:t>если их не удерживают под стражей </a:t>
            </a:r>
            <a:r>
              <a:rPr lang="ru-RU" i="1" dirty="0">
                <a:latin typeface="Constantia" panose="02030602050306030303" pitchFamily="18" charset="0"/>
              </a:rPr>
              <a:t>... Государство-участник не предоставило никаких других оправданий </a:t>
            </a:r>
            <a:r>
              <a:rPr lang="ru-RU" b="1" i="1" dirty="0">
                <a:latin typeface="Constantia" panose="02030602050306030303" pitchFamily="18" charset="0"/>
              </a:rPr>
              <a:t>в связи с конкретным случаем автора</a:t>
            </a:r>
            <a:r>
              <a:rPr lang="ru-RU" i="1" dirty="0">
                <a:latin typeface="Constantia" panose="02030602050306030303" pitchFamily="18" charset="0"/>
              </a:rPr>
              <a:t>, который оправдывал бы его дальнейшее содержание под стражей</a:t>
            </a:r>
            <a:r>
              <a:rPr lang="ru-RU" i="1" dirty="0" smtClean="0">
                <a:latin typeface="Constantia" panose="02030602050306030303" pitchFamily="18" charset="0"/>
              </a:rPr>
              <a:t>»</a:t>
            </a:r>
            <a:r>
              <a:rPr lang="en-US" i="1" dirty="0" smtClean="0">
                <a:latin typeface="Constantia" panose="02030602050306030303" pitchFamily="18" charset="0"/>
              </a:rPr>
              <a:t>  </a:t>
            </a:r>
            <a:endParaRPr lang="en-US" i="1" dirty="0">
              <a:latin typeface="Constantia" panose="02030602050306030303" pitchFamily="18" charset="0"/>
            </a:endParaRPr>
          </a:p>
          <a:p>
            <a:pPr>
              <a:spcAft>
                <a:spcPts val="0"/>
              </a:spcAft>
            </a:pPr>
            <a:endParaRPr lang="en-US" dirty="0">
              <a:latin typeface="Constantia" panose="02030602050306030303" pitchFamily="18" charset="0"/>
            </a:endParaRPr>
          </a:p>
          <a:p>
            <a:pPr>
              <a:spcAft>
                <a:spcPts val="0"/>
              </a:spcAft>
            </a:pPr>
            <a:r>
              <a:rPr lang="en-US" dirty="0">
                <a:latin typeface="Constantia" panose="02030602050306030303" pitchFamily="18" charset="0"/>
              </a:rPr>
              <a:t>- </a:t>
            </a:r>
            <a:r>
              <a:rPr lang="ru-RU" dirty="0">
                <a:latin typeface="Constantia" panose="02030602050306030303" pitchFamily="18" charset="0"/>
              </a:rPr>
              <a:t>Комитет по правам человека М.М.М. и другие. против Австралии, сообщение № 2136/2012, </a:t>
            </a:r>
            <a:r>
              <a:rPr lang="ru-RU" dirty="0" err="1" smtClean="0">
                <a:latin typeface="Constantia" panose="02030602050306030303" pitchFamily="18" charset="0"/>
              </a:rPr>
              <a:t>пп</a:t>
            </a:r>
            <a:r>
              <a:rPr lang="ru-RU" dirty="0" smtClean="0">
                <a:latin typeface="Constantia" panose="02030602050306030303" pitchFamily="18" charset="0"/>
              </a:rPr>
              <a:t>. </a:t>
            </a:r>
            <a:r>
              <a:rPr lang="ru-RU" dirty="0">
                <a:latin typeface="Constantia" panose="02030602050306030303" pitchFamily="18" charset="0"/>
              </a:rPr>
              <a:t>10.3-10.4</a:t>
            </a:r>
            <a:endParaRPr lang="en-US" i="1" dirty="0">
              <a:latin typeface="Constantia" panose="02030602050306030303" pitchFamily="18" charset="0"/>
              <a:ea typeface="Calibri" panose="020F0502020204030204" pitchFamily="34" charset="0"/>
              <a:cs typeface="Times New Roman" panose="02020603050405020304" pitchFamily="18" charset="0"/>
            </a:endParaRPr>
          </a:p>
          <a:p>
            <a:pPr lvl="1"/>
            <a:r>
              <a:rPr lang="ru-RU" i="1" dirty="0" smtClean="0">
                <a:latin typeface="Constantia" panose="02030602050306030303" pitchFamily="18" charset="0"/>
              </a:rPr>
              <a:t>«</a:t>
            </a:r>
            <a:r>
              <a:rPr lang="ru-RU" i="1" dirty="0">
                <a:latin typeface="Constantia" panose="02030602050306030303" pitchFamily="18" charset="0"/>
              </a:rPr>
              <a:t>В решении должны учитываться соответствующие факторы в каждом конкретном случае, и оно не должно основываться на обязательном правиле для широкой категории… Какие бы ни были оправдания для первоначального задержания, например, в целях установления личности и других вопросов, </a:t>
            </a:r>
            <a:r>
              <a:rPr lang="ru-RU" b="1" i="1" dirty="0">
                <a:latin typeface="Constantia" panose="02030602050306030303" pitchFamily="18" charset="0"/>
              </a:rPr>
              <a:t>государство-участник, по мнению Комитета, не продемонстрировала в индивидуальном порядке</a:t>
            </a:r>
            <a:r>
              <a:rPr lang="ru-RU" i="1" dirty="0">
                <a:latin typeface="Constantia" panose="02030602050306030303" pitchFamily="18" charset="0"/>
              </a:rPr>
              <a:t>, что их постоянное бессрочное содержание под стражей является оправданным».</a:t>
            </a:r>
            <a:endParaRPr lang="en-US" i="1" dirty="0">
              <a:latin typeface="Constantia" panose="02030602050306030303" pitchFamily="18" charset="0"/>
            </a:endParaRPr>
          </a:p>
        </p:txBody>
      </p:sp>
      <p:sp>
        <p:nvSpPr>
          <p:cNvPr id="3" name="Прямоугольник 2"/>
          <p:cNvSpPr/>
          <p:nvPr/>
        </p:nvSpPr>
        <p:spPr>
          <a:xfrm>
            <a:off x="0" y="5088315"/>
            <a:ext cx="11671300" cy="1569660"/>
          </a:xfrm>
          <a:prstGeom prst="rect">
            <a:avLst/>
          </a:prstGeom>
          <a:solidFill>
            <a:schemeClr val="accent6">
              <a:lumMod val="75000"/>
            </a:schemeClr>
          </a:solidFill>
        </p:spPr>
        <p:txBody>
          <a:bodyPr wrap="square">
            <a:spAutoFit/>
          </a:bodyPr>
          <a:lstStyle/>
          <a:p>
            <a:pPr lvl="2"/>
            <a:r>
              <a:rPr lang="ru-RU" sz="1600" b="1" dirty="0">
                <a:solidFill>
                  <a:schemeClr val="bg1"/>
                </a:solidFill>
                <a:latin typeface="Constantia" panose="02030602050306030303" pitchFamily="18" charset="0"/>
              </a:rPr>
              <a:t>Рабочая группа ООН по произвольным задержаниям, Пересмотренная дискуссия №. 5 О лишении свободы мигрантов, п. 19</a:t>
            </a:r>
            <a:r>
              <a:rPr lang="ru-RU" sz="1600" dirty="0">
                <a:solidFill>
                  <a:schemeClr val="bg1"/>
                </a:solidFill>
                <a:latin typeface="Constantia" panose="02030602050306030303" pitchFamily="18" charset="0"/>
              </a:rPr>
              <a:t>. </a:t>
            </a:r>
          </a:p>
          <a:p>
            <a:pPr lvl="2"/>
            <a:r>
              <a:rPr lang="ru-RU" sz="1600" dirty="0">
                <a:solidFill>
                  <a:schemeClr val="bg1"/>
                </a:solidFill>
                <a:latin typeface="Constantia" panose="02030602050306030303" pitchFamily="18" charset="0"/>
              </a:rPr>
              <a:t>«Необходимость задержания должна оцениваться </a:t>
            </a:r>
            <a:r>
              <a:rPr lang="ru-RU" sz="1600" b="1" dirty="0">
                <a:solidFill>
                  <a:schemeClr val="bg1"/>
                </a:solidFill>
                <a:latin typeface="Constantia" panose="02030602050306030303" pitchFamily="18" charset="0"/>
              </a:rPr>
              <a:t>на индивидуальной основе</a:t>
            </a:r>
            <a:r>
              <a:rPr lang="ru-RU" sz="1600" dirty="0">
                <a:solidFill>
                  <a:schemeClr val="bg1"/>
                </a:solidFill>
                <a:latin typeface="Constantia" panose="02030602050306030303" pitchFamily="18" charset="0"/>
              </a:rPr>
              <a:t>, а не на основе официальной оценки текущего миграционного статуса мигранта. Содержание под стражей должно соответствовать принципу соразмерности, и поэтому автоматическое и/или обязательное содержание под стражей в контексте миграции является произвольным».</a:t>
            </a:r>
            <a:endParaRPr lang="en-US" sz="16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3506941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846666" y="383822"/>
            <a:ext cx="6138334" cy="707886"/>
          </a:xfrm>
          <a:prstGeom prst="rect">
            <a:avLst/>
          </a:prstGeom>
          <a:solidFill>
            <a:schemeClr val="accent6">
              <a:lumMod val="60000"/>
              <a:lumOff val="40000"/>
            </a:schemeClr>
          </a:solidFill>
        </p:spPr>
        <p:txBody>
          <a:bodyPr wrap="square" rtlCol="0">
            <a:spAutoFit/>
          </a:bodyPr>
          <a:lstStyle/>
          <a:p>
            <a:r>
              <a:rPr lang="ru-RU" sz="4000" b="1" dirty="0">
                <a:solidFill>
                  <a:schemeClr val="bg1"/>
                </a:solidFill>
                <a:latin typeface="Constantia" panose="02030602050306030303" pitchFamily="18" charset="0"/>
              </a:rPr>
              <a:t>Защита от произвола</a:t>
            </a:r>
            <a:endParaRPr lang="en-US" sz="4000" dirty="0">
              <a:solidFill>
                <a:schemeClr val="bg1"/>
              </a:solidFill>
              <a:latin typeface="Constantia" panose="02030602050306030303" pitchFamily="18" charset="0"/>
            </a:endParaRPr>
          </a:p>
        </p:txBody>
      </p:sp>
      <p:sp>
        <p:nvSpPr>
          <p:cNvPr id="9" name="Rectangle 8">
            <a:extLst>
              <a:ext uri="{FF2B5EF4-FFF2-40B4-BE49-F238E27FC236}">
                <a16:creationId xmlns:a16="http://schemas.microsoft.com/office/drawing/2014/main" id="{BEC3D314-984C-D048-9F59-5802D05C69E9}"/>
              </a:ext>
            </a:extLst>
          </p:cNvPr>
          <p:cNvSpPr/>
          <p:nvPr/>
        </p:nvSpPr>
        <p:spPr>
          <a:xfrm>
            <a:off x="114300" y="1262027"/>
            <a:ext cx="11976100" cy="2215991"/>
          </a:xfrm>
          <a:prstGeom prst="rect">
            <a:avLst/>
          </a:prstGeom>
        </p:spPr>
        <p:txBody>
          <a:bodyPr wrap="square">
            <a:spAutoFit/>
          </a:bodyPr>
          <a:lstStyle/>
          <a:p>
            <a:r>
              <a:rPr lang="en-US" sz="2400" b="1" dirty="0">
                <a:latin typeface="Constantia" panose="02030602050306030303" pitchFamily="18" charset="0"/>
              </a:rPr>
              <a:t>2. </a:t>
            </a:r>
            <a:r>
              <a:rPr lang="ru-RU" sz="2400" b="1" dirty="0">
                <a:latin typeface="Constantia" panose="02030602050306030303" pitchFamily="18" charset="0"/>
              </a:rPr>
              <a:t>Задержание должно быть оправдано как </a:t>
            </a:r>
            <a:r>
              <a:rPr lang="ru-RU" sz="2400" b="1" dirty="0" smtClean="0">
                <a:latin typeface="Constantia" panose="02030602050306030303" pitchFamily="18" charset="0"/>
              </a:rPr>
              <a:t>разумное</a:t>
            </a:r>
            <a:endParaRPr lang="en-US" sz="2400" b="1" dirty="0" smtClean="0">
              <a:latin typeface="Constantia" panose="02030602050306030303" pitchFamily="18" charset="0"/>
            </a:endParaRPr>
          </a:p>
          <a:p>
            <a:endParaRPr lang="en-US" sz="2400" b="1" dirty="0">
              <a:latin typeface="Constantia" panose="02030602050306030303" pitchFamily="18" charset="0"/>
              <a:ea typeface="Calibri" panose="020F0502020204030204" pitchFamily="34" charset="0"/>
              <a:cs typeface="Times New Roman" panose="02020603050405020304" pitchFamily="18" charset="0"/>
            </a:endParaRPr>
          </a:p>
          <a:p>
            <a:r>
              <a:rPr lang="ru-RU" b="1" dirty="0" smtClean="0">
                <a:latin typeface="Constantia" panose="02030602050306030303" pitchFamily="18" charset="0"/>
              </a:rPr>
              <a:t>«</a:t>
            </a:r>
            <a:r>
              <a:rPr lang="ru-RU" b="1" dirty="0">
                <a:latin typeface="Constantia" panose="02030602050306030303" pitchFamily="18" charset="0"/>
              </a:rPr>
              <a:t>Элемент разумности требует, чтобы содержание под стражей устанавливалось для достижения законной цели в каждом отдельном случае»</a:t>
            </a:r>
          </a:p>
          <a:p>
            <a:r>
              <a:rPr lang="en-US" dirty="0">
                <a:latin typeface="Constantia" panose="02030602050306030303" pitchFamily="18" charset="0"/>
              </a:rPr>
              <a:t>	</a:t>
            </a:r>
            <a:r>
              <a:rPr lang="ru-RU" i="1" dirty="0" smtClean="0">
                <a:latin typeface="Constantia" panose="02030602050306030303" pitchFamily="18" charset="0"/>
              </a:rPr>
              <a:t>Рабочая </a:t>
            </a:r>
            <a:r>
              <a:rPr lang="ru-RU" i="1" dirty="0">
                <a:latin typeface="Constantia" panose="02030602050306030303" pitchFamily="18" charset="0"/>
              </a:rPr>
              <a:t>группа ООН по произвольным задержаниям, </a:t>
            </a:r>
            <a:r>
              <a:rPr lang="ru-RU" i="1" dirty="0" smtClean="0">
                <a:latin typeface="Constantia" panose="02030602050306030303" pitchFamily="18" charset="0"/>
              </a:rPr>
              <a:t>Пересмотренное </a:t>
            </a:r>
            <a:r>
              <a:rPr lang="ru-RU" i="1" dirty="0">
                <a:latin typeface="Constantia" panose="02030602050306030303" pitchFamily="18" charset="0"/>
              </a:rPr>
              <a:t>обсуждение № 5 </a:t>
            </a:r>
            <a:r>
              <a:rPr lang="ru-RU" i="1" dirty="0" smtClean="0">
                <a:latin typeface="Constantia" panose="02030602050306030303" pitchFamily="18" charset="0"/>
              </a:rPr>
              <a:t>О </a:t>
            </a:r>
            <a:r>
              <a:rPr lang="ru-RU" i="1" dirty="0">
                <a:latin typeface="Constantia" panose="02030602050306030303" pitchFamily="18" charset="0"/>
              </a:rPr>
              <a:t>лишении </a:t>
            </a:r>
            <a:r>
              <a:rPr lang="en-US" i="1" dirty="0" smtClean="0">
                <a:latin typeface="Constantia" panose="02030602050306030303" pitchFamily="18" charset="0"/>
              </a:rPr>
              <a:t>	</a:t>
            </a:r>
            <a:r>
              <a:rPr lang="ru-RU" i="1" dirty="0" smtClean="0">
                <a:latin typeface="Constantia" panose="02030602050306030303" pitchFamily="18" charset="0"/>
              </a:rPr>
              <a:t>свободы </a:t>
            </a:r>
            <a:r>
              <a:rPr lang="ru-RU" i="1" dirty="0">
                <a:latin typeface="Constantia" panose="02030602050306030303" pitchFamily="18" charset="0"/>
              </a:rPr>
              <a:t>мигрантов, 7 февраля 2018 года, 22</a:t>
            </a:r>
            <a:r>
              <a:rPr lang="ru-RU" i="1" dirty="0" smtClean="0">
                <a:latin typeface="Constantia" panose="02030602050306030303" pitchFamily="18" charset="0"/>
              </a:rPr>
              <a:t>.</a:t>
            </a:r>
          </a:p>
          <a:p>
            <a:endParaRPr lang="en-US" dirty="0">
              <a:latin typeface="Constantia" panose="02030602050306030303" pitchFamily="18" charset="0"/>
            </a:endParaRPr>
          </a:p>
        </p:txBody>
      </p:sp>
      <p:sp>
        <p:nvSpPr>
          <p:cNvPr id="2" name="Прямоугольник 1"/>
          <p:cNvSpPr/>
          <p:nvPr/>
        </p:nvSpPr>
        <p:spPr>
          <a:xfrm>
            <a:off x="444500" y="3782818"/>
            <a:ext cx="11150600" cy="2308324"/>
          </a:xfrm>
          <a:prstGeom prst="rect">
            <a:avLst/>
          </a:prstGeom>
          <a:solidFill>
            <a:schemeClr val="bg1"/>
          </a:solidFill>
        </p:spPr>
        <p:txBody>
          <a:bodyPr wrap="square">
            <a:spAutoFit/>
          </a:bodyPr>
          <a:lstStyle/>
          <a:p>
            <a:r>
              <a:rPr lang="ru-RU" b="1" i="1" dirty="0">
                <a:latin typeface="Constantia" panose="02030602050306030303" pitchFamily="18" charset="0"/>
              </a:rPr>
              <a:t>Комитет по правам человека, </a:t>
            </a:r>
            <a:r>
              <a:rPr lang="ru-RU" b="1" i="1" dirty="0" err="1">
                <a:latin typeface="Constantia" panose="02030602050306030303" pitchFamily="18" charset="0"/>
              </a:rPr>
              <a:t>Samba</a:t>
            </a:r>
            <a:r>
              <a:rPr lang="ru-RU" b="1" i="1" dirty="0">
                <a:latin typeface="Constantia" panose="02030602050306030303" pitchFamily="18" charset="0"/>
              </a:rPr>
              <a:t> </a:t>
            </a:r>
            <a:r>
              <a:rPr lang="ru-RU" b="1" i="1" dirty="0" err="1">
                <a:latin typeface="Constantia" panose="02030602050306030303" pitchFamily="18" charset="0"/>
              </a:rPr>
              <a:t>Jalloh</a:t>
            </a:r>
            <a:r>
              <a:rPr lang="ru-RU" b="1" i="1" dirty="0">
                <a:latin typeface="Constantia" panose="02030602050306030303" pitchFamily="18" charset="0"/>
              </a:rPr>
              <a:t> против Нидерландов, сообщение № 794/1998, п. 8.2</a:t>
            </a:r>
            <a:r>
              <a:rPr lang="en-US" b="1" i="1" dirty="0">
                <a:latin typeface="Constantia" panose="02030602050306030303" pitchFamily="18" charset="0"/>
              </a:rPr>
              <a:t> </a:t>
            </a:r>
          </a:p>
          <a:p>
            <a:endParaRPr lang="en-US" dirty="0">
              <a:latin typeface="Constantia" panose="02030602050306030303" pitchFamily="18" charset="0"/>
            </a:endParaRPr>
          </a:p>
          <a:p>
            <a:r>
              <a:rPr lang="ru-RU" dirty="0">
                <a:latin typeface="Constantia" panose="02030602050306030303" pitchFamily="18" charset="0"/>
              </a:rPr>
              <a:t>«Комитет отмечает, что «произвольность» должна толковаться более широко, чем «противозаконность», </a:t>
            </a:r>
            <a:r>
              <a:rPr lang="ru-RU" b="1" dirty="0">
                <a:latin typeface="Constantia" panose="02030602050306030303" pitchFamily="18" charset="0"/>
              </a:rPr>
              <a:t>чтобы включать элементы необоснованности</a:t>
            </a:r>
            <a:r>
              <a:rPr lang="ru-RU" dirty="0">
                <a:latin typeface="Constantia" panose="02030602050306030303" pitchFamily="18" charset="0"/>
              </a:rPr>
              <a:t>. Учитывая полет автора из открытого объекта, на котором он размещался с момента его прибытия в течение приблизительно 11 месяцев , Комитет считает, что было не обосновано задерживать автора на ограниченное время до тех пор, пока не была завершена административная процедура, касающаяся его дела. </a:t>
            </a:r>
            <a:r>
              <a:rPr lang="ru-RU" b="1" dirty="0">
                <a:latin typeface="Constantia" panose="02030602050306030303" pitchFamily="18" charset="0"/>
              </a:rPr>
              <a:t>Как только разумная перспектива его высылки прекратилась, его задержание было прекращено</a:t>
            </a:r>
            <a:r>
              <a:rPr lang="ru-RU" dirty="0">
                <a:latin typeface="Constantia" panose="02030602050306030303" pitchFamily="18" charset="0"/>
              </a:rPr>
              <a:t>»</a:t>
            </a:r>
            <a:endParaRPr lang="en-US" dirty="0">
              <a:latin typeface="Constantia" panose="02030602050306030303" pitchFamily="18" charset="0"/>
            </a:endParaRPr>
          </a:p>
        </p:txBody>
      </p:sp>
    </p:spTree>
    <p:extLst>
      <p:ext uri="{BB962C8B-B14F-4D97-AF65-F5344CB8AC3E}">
        <p14:creationId xmlns:p14="http://schemas.microsoft.com/office/powerpoint/2010/main" val="1164590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478366" y="393700"/>
            <a:ext cx="5198534" cy="523220"/>
          </a:xfrm>
          <a:prstGeom prst="rect">
            <a:avLst/>
          </a:prstGeom>
          <a:noFill/>
        </p:spPr>
        <p:txBody>
          <a:bodyPr wrap="square" rtlCol="0">
            <a:spAutoFit/>
          </a:bodyPr>
          <a:lstStyle/>
          <a:p>
            <a:r>
              <a:rPr lang="ru-RU" sz="2800" b="1" dirty="0">
                <a:solidFill>
                  <a:schemeClr val="accent6">
                    <a:lumMod val="50000"/>
                  </a:schemeClr>
                </a:solidFill>
                <a:latin typeface="Constantia" panose="02030602050306030303" pitchFamily="18" charset="0"/>
              </a:rPr>
              <a:t>Защита от произвола</a:t>
            </a:r>
            <a:endParaRPr lang="en-US" sz="2800" dirty="0">
              <a:solidFill>
                <a:schemeClr val="accent6">
                  <a:lumMod val="50000"/>
                </a:schemeClr>
              </a:solidFill>
              <a:latin typeface="Constantia" panose="02030602050306030303" pitchFamily="18" charset="0"/>
            </a:endParaRPr>
          </a:p>
        </p:txBody>
      </p:sp>
      <p:sp>
        <p:nvSpPr>
          <p:cNvPr id="9" name="Rectangle 8">
            <a:extLst>
              <a:ext uri="{FF2B5EF4-FFF2-40B4-BE49-F238E27FC236}">
                <a16:creationId xmlns:a16="http://schemas.microsoft.com/office/drawing/2014/main" id="{BEC3D314-984C-D048-9F59-5802D05C69E9}"/>
              </a:ext>
            </a:extLst>
          </p:cNvPr>
          <p:cNvSpPr/>
          <p:nvPr/>
        </p:nvSpPr>
        <p:spPr>
          <a:xfrm>
            <a:off x="478366" y="1262027"/>
            <a:ext cx="11388437" cy="5324535"/>
          </a:xfrm>
          <a:prstGeom prst="rect">
            <a:avLst/>
          </a:prstGeom>
          <a:solidFill>
            <a:schemeClr val="accent6">
              <a:lumMod val="40000"/>
              <a:lumOff val="60000"/>
            </a:schemeClr>
          </a:solidFill>
        </p:spPr>
        <p:txBody>
          <a:bodyPr wrap="square">
            <a:spAutoFit/>
          </a:bodyPr>
          <a:lstStyle/>
          <a:p>
            <a:r>
              <a:rPr lang="ru-RU" sz="2000" b="1" dirty="0" smtClean="0">
                <a:latin typeface="Constantia" panose="02030602050306030303" pitchFamily="18" charset="0"/>
                <a:ea typeface="Times New Roman" panose="02020603050405020304" pitchFamily="18" charset="0"/>
                <a:cs typeface="Times New Roman" panose="02020603050405020304" pitchFamily="18" charset="0"/>
              </a:rPr>
              <a:t>Смотрите </a:t>
            </a:r>
            <a:r>
              <a:rPr lang="ru-RU" sz="2000" b="1" dirty="0">
                <a:latin typeface="Constantia" panose="02030602050306030303" pitchFamily="18" charset="0"/>
                <a:ea typeface="Times New Roman" panose="02020603050405020304" pitchFamily="18" charset="0"/>
                <a:cs typeface="Times New Roman" panose="02020603050405020304" pitchFamily="18" charset="0"/>
              </a:rPr>
              <a:t>также</a:t>
            </a:r>
          </a:p>
          <a:p>
            <a:r>
              <a:rPr lang="ru-RU" sz="2000" dirty="0">
                <a:latin typeface="Constantia" panose="02030602050306030303" pitchFamily="18" charset="0"/>
                <a:ea typeface="Times New Roman" panose="02020603050405020304" pitchFamily="18" charset="0"/>
                <a:cs typeface="Times New Roman" panose="02020603050405020304" pitchFamily="18" charset="0"/>
              </a:rPr>
              <a:t>- Мнение WGAD № 45/2006 A / HRC / 7/4 / Add.1 (2007), с.40 (</a:t>
            </a:r>
            <a:r>
              <a:rPr lang="ru-RU" sz="2000" dirty="0" err="1">
                <a:latin typeface="Constantia" panose="02030602050306030303" pitchFamily="18" charset="0"/>
                <a:ea typeface="Times New Roman" panose="02020603050405020304" pitchFamily="18" charset="0"/>
                <a:cs typeface="Times New Roman" panose="02020603050405020304" pitchFamily="18" charset="0"/>
              </a:rPr>
              <a:t>Абди</a:t>
            </a:r>
            <a:r>
              <a:rPr lang="ru-RU" sz="2000" dirty="0">
                <a:latin typeface="Constantia" panose="02030602050306030303" pitchFamily="18" charset="0"/>
                <a:ea typeface="Times New Roman" panose="02020603050405020304" pitchFamily="18" charset="0"/>
                <a:cs typeface="Times New Roman" panose="02020603050405020304" pitchFamily="18" charset="0"/>
              </a:rPr>
              <a:t> против Великобритании) </a:t>
            </a:r>
            <a:r>
              <a:rPr lang="ru-RU" sz="2000" dirty="0" smtClean="0">
                <a:latin typeface="Constantia" panose="02030602050306030303" pitchFamily="18" charset="0"/>
                <a:ea typeface="Times New Roman" panose="02020603050405020304" pitchFamily="18" charset="0"/>
                <a:cs typeface="Times New Roman" panose="02020603050405020304" pitchFamily="18" charset="0"/>
              </a:rPr>
              <a:t>пп.25–26</a:t>
            </a:r>
            <a:endParaRPr lang="ru-RU" sz="2000" dirty="0">
              <a:latin typeface="Constantia" panose="02030602050306030303" pitchFamily="18" charset="0"/>
              <a:ea typeface="Times New Roman" panose="02020603050405020304" pitchFamily="18" charset="0"/>
              <a:cs typeface="Times New Roman" panose="02020603050405020304" pitchFamily="18" charset="0"/>
            </a:endParaRPr>
          </a:p>
          <a:p>
            <a:r>
              <a:rPr lang="ru-RU" sz="2000" b="1" i="1" dirty="0">
                <a:latin typeface="Constantia" panose="02030602050306030303" pitchFamily="18" charset="0"/>
                <a:ea typeface="Times New Roman" panose="02020603050405020304" pitchFamily="18" charset="0"/>
                <a:cs typeface="Times New Roman" panose="02020603050405020304" pitchFamily="18" charset="0"/>
              </a:rPr>
              <a:t>«Заявленная цель содержания под стражей, то есть выдворение, не может фактически оправдать содержание под стражей, поскольку оно совершенно </a:t>
            </a:r>
            <a:r>
              <a:rPr lang="ru-RU" sz="2000" b="1" i="1" dirty="0" smtClean="0">
                <a:latin typeface="Constantia" panose="02030602050306030303" pitchFamily="18" charset="0"/>
                <a:ea typeface="Times New Roman" panose="02020603050405020304" pitchFamily="18" charset="0"/>
                <a:cs typeface="Times New Roman" panose="02020603050405020304" pitchFamily="18" charset="0"/>
              </a:rPr>
              <a:t>нереалистично»</a:t>
            </a:r>
            <a:endParaRPr lang="ru-RU" sz="2000" b="1" i="1" dirty="0">
              <a:latin typeface="Constantia" panose="02030602050306030303" pitchFamily="18" charset="0"/>
              <a:ea typeface="Times New Roman" panose="02020603050405020304" pitchFamily="18" charset="0"/>
              <a:cs typeface="Times New Roman" panose="02020603050405020304" pitchFamily="18" charset="0"/>
            </a:endParaRPr>
          </a:p>
          <a:p>
            <a:endParaRPr lang="ru-RU" sz="2000" dirty="0">
              <a:latin typeface="Constantia" panose="02030602050306030303" pitchFamily="18" charset="0"/>
              <a:ea typeface="Times New Roman" panose="02020603050405020304" pitchFamily="18" charset="0"/>
              <a:cs typeface="Times New Roman" panose="02020603050405020304" pitchFamily="18" charset="0"/>
            </a:endParaRPr>
          </a:p>
          <a:p>
            <a:r>
              <a:rPr lang="ru-RU" sz="2000" dirty="0">
                <a:latin typeface="Constantia" panose="02030602050306030303" pitchFamily="18" charset="0"/>
                <a:ea typeface="Times New Roman" panose="02020603050405020304" pitchFamily="18" charset="0"/>
                <a:cs typeface="Times New Roman" panose="02020603050405020304" pitchFamily="18" charset="0"/>
              </a:rPr>
              <a:t>- ЕСПЧ, А. и другие против Соединенного Королевства, жалоба № 3455/05 от 19 февраля 2009 г., </a:t>
            </a:r>
            <a:r>
              <a:rPr lang="ru-RU" sz="2000" dirty="0" smtClean="0">
                <a:latin typeface="Constantia" panose="02030602050306030303" pitchFamily="18" charset="0"/>
                <a:ea typeface="Times New Roman" panose="02020603050405020304" pitchFamily="18" charset="0"/>
                <a:cs typeface="Times New Roman" panose="02020603050405020304" pitchFamily="18" charset="0"/>
              </a:rPr>
              <a:t>п. 169</a:t>
            </a:r>
            <a:r>
              <a:rPr lang="ru-RU" sz="2000" dirty="0">
                <a:latin typeface="Constantia" panose="02030602050306030303" pitchFamily="18" charset="0"/>
                <a:ea typeface="Times New Roman" panose="02020603050405020304" pitchFamily="18" charset="0"/>
                <a:cs typeface="Times New Roman" panose="02020603050405020304" pitchFamily="18" charset="0"/>
              </a:rPr>
              <a:t>.</a:t>
            </a:r>
          </a:p>
          <a:p>
            <a:r>
              <a:rPr lang="ru-RU" sz="2000" b="1" i="1" dirty="0">
                <a:latin typeface="Constantia" panose="02030602050306030303" pitchFamily="18" charset="0"/>
                <a:ea typeface="Times New Roman" panose="02020603050405020304" pitchFamily="18" charset="0"/>
                <a:cs typeface="Times New Roman" panose="02020603050405020304" pitchFamily="18" charset="0"/>
              </a:rPr>
              <a:t>«Нет никаких доказательств того, что в период содержания заявителей под стражей была ... какая-либо реалистичная перспектива их высылки»</a:t>
            </a:r>
          </a:p>
          <a:p>
            <a:endParaRPr lang="ru-RU" sz="2000" dirty="0">
              <a:latin typeface="Constantia" panose="02030602050306030303" pitchFamily="18" charset="0"/>
              <a:ea typeface="Times New Roman" panose="02020603050405020304" pitchFamily="18" charset="0"/>
              <a:cs typeface="Times New Roman" panose="02020603050405020304" pitchFamily="18" charset="0"/>
            </a:endParaRPr>
          </a:p>
          <a:p>
            <a:r>
              <a:rPr lang="ru-RU" sz="2000" dirty="0">
                <a:latin typeface="Constantia" panose="02030602050306030303" pitchFamily="18" charset="0"/>
                <a:ea typeface="Times New Roman" panose="02020603050405020304" pitchFamily="18" charset="0"/>
                <a:cs typeface="Times New Roman" panose="02020603050405020304" pitchFamily="18" charset="0"/>
              </a:rPr>
              <a:t>- Директива ЕС о возвращении (2008/115 / EU), ст. 15 (4)</a:t>
            </a:r>
          </a:p>
          <a:p>
            <a:r>
              <a:rPr lang="ru-RU" sz="2000" b="1" i="1" dirty="0">
                <a:latin typeface="Constantia" panose="02030602050306030303" pitchFamily="18" charset="0"/>
                <a:ea typeface="Times New Roman" panose="02020603050405020304" pitchFamily="18" charset="0"/>
                <a:cs typeface="Times New Roman" panose="02020603050405020304" pitchFamily="18" charset="0"/>
              </a:rPr>
              <a:t>«Когда выясняется, что разумная перспектива выдворения более не существует по юридическим или иным соображениям или если условия, изложенные в пункте 1, более не существуют, заключение под стражу перестает быть оправданным и соответствующее лицо должно быть немедленно освобождено</a:t>
            </a:r>
            <a:r>
              <a:rPr lang="ru-RU" sz="2000" b="1" i="1" dirty="0" smtClean="0">
                <a:latin typeface="Constantia" panose="02030602050306030303" pitchFamily="18" charset="0"/>
                <a:ea typeface="Times New Roman" panose="02020603050405020304" pitchFamily="18" charset="0"/>
                <a:cs typeface="Times New Roman" panose="02020603050405020304" pitchFamily="18" charset="0"/>
              </a:rPr>
              <a:t>».</a:t>
            </a:r>
            <a:endParaRPr lang="en-US" b="1" i="1" dirty="0">
              <a:latin typeface="Constantia" panose="02030602050306030303" pitchFamily="18" charset="0"/>
            </a:endParaRPr>
          </a:p>
        </p:txBody>
      </p:sp>
    </p:spTree>
    <p:extLst>
      <p:ext uri="{BB962C8B-B14F-4D97-AF65-F5344CB8AC3E}">
        <p14:creationId xmlns:p14="http://schemas.microsoft.com/office/powerpoint/2010/main" val="1066466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846666" y="383822"/>
            <a:ext cx="5211234" cy="584775"/>
          </a:xfrm>
          <a:prstGeom prst="rect">
            <a:avLst/>
          </a:prstGeom>
          <a:noFill/>
        </p:spPr>
        <p:txBody>
          <a:bodyPr wrap="square" rtlCol="0">
            <a:spAutoFit/>
          </a:bodyPr>
          <a:lstStyle/>
          <a:p>
            <a:r>
              <a:rPr lang="ru-RU" sz="3200" b="1" dirty="0">
                <a:solidFill>
                  <a:schemeClr val="bg1"/>
                </a:solidFill>
                <a:latin typeface="Constantia" panose="02030602050306030303" pitchFamily="18" charset="0"/>
              </a:rPr>
              <a:t>Защита от произвола</a:t>
            </a:r>
            <a:endParaRPr lang="en-US" sz="3200" dirty="0">
              <a:solidFill>
                <a:schemeClr val="bg1"/>
              </a:solidFill>
              <a:latin typeface="Constantia" panose="02030602050306030303" pitchFamily="18" charset="0"/>
            </a:endParaRPr>
          </a:p>
        </p:txBody>
      </p:sp>
      <p:sp>
        <p:nvSpPr>
          <p:cNvPr id="9" name="Rectangle 8">
            <a:extLst>
              <a:ext uri="{FF2B5EF4-FFF2-40B4-BE49-F238E27FC236}">
                <a16:creationId xmlns:a16="http://schemas.microsoft.com/office/drawing/2014/main" id="{BEC3D314-984C-D048-9F59-5802D05C69E9}"/>
              </a:ext>
            </a:extLst>
          </p:cNvPr>
          <p:cNvSpPr/>
          <p:nvPr/>
        </p:nvSpPr>
        <p:spPr>
          <a:xfrm>
            <a:off x="745066" y="1309940"/>
            <a:ext cx="11053234" cy="1569660"/>
          </a:xfrm>
          <a:prstGeom prst="rect">
            <a:avLst/>
          </a:prstGeom>
        </p:spPr>
        <p:txBody>
          <a:bodyPr wrap="square">
            <a:spAutoFit/>
          </a:bodyPr>
          <a:lstStyle/>
          <a:p>
            <a:pPr>
              <a:spcAft>
                <a:spcPts val="0"/>
              </a:spcAft>
            </a:pPr>
            <a:r>
              <a:rPr lang="en-US" sz="2400" b="1" dirty="0">
                <a:solidFill>
                  <a:schemeClr val="bg1"/>
                </a:solidFill>
                <a:latin typeface="Constantia" panose="02030602050306030303" pitchFamily="18" charset="0"/>
              </a:rPr>
              <a:t>3. </a:t>
            </a:r>
            <a:r>
              <a:rPr lang="ru-RU" sz="2400" b="1" dirty="0" smtClean="0">
                <a:solidFill>
                  <a:schemeClr val="bg1"/>
                </a:solidFill>
                <a:latin typeface="Constantia" panose="02030602050306030303" pitchFamily="18" charset="0"/>
              </a:rPr>
              <a:t>Дальнейшее </a:t>
            </a:r>
            <a:r>
              <a:rPr lang="ru-RU" sz="2400" b="1" dirty="0">
                <a:solidFill>
                  <a:schemeClr val="bg1"/>
                </a:solidFill>
                <a:latin typeface="Constantia" panose="02030602050306030303" pitchFamily="18" charset="0"/>
              </a:rPr>
              <a:t>обоснование, кроме незаконного въезда / заявления о предоставлении убежища после первоначального краткого периода содержания под стражей - обязательство по периодическому </a:t>
            </a:r>
            <a:r>
              <a:rPr lang="ru-RU" sz="2400" b="1" dirty="0" smtClean="0">
                <a:solidFill>
                  <a:schemeClr val="bg1"/>
                </a:solidFill>
                <a:latin typeface="Constantia" panose="02030602050306030303" pitchFamily="18" charset="0"/>
              </a:rPr>
              <a:t>рассмотрению</a:t>
            </a:r>
            <a:endParaRPr lang="en-US" i="1" dirty="0">
              <a:solidFill>
                <a:schemeClr val="bg1"/>
              </a:solidFill>
              <a:latin typeface="Constantia" panose="02030602050306030303" pitchFamily="18" charset="0"/>
            </a:endParaRPr>
          </a:p>
        </p:txBody>
      </p:sp>
      <p:sp>
        <p:nvSpPr>
          <p:cNvPr id="5" name="Rectangle 4">
            <a:extLst>
              <a:ext uri="{FF2B5EF4-FFF2-40B4-BE49-F238E27FC236}">
                <a16:creationId xmlns:a16="http://schemas.microsoft.com/office/drawing/2014/main" id="{EDF027A8-ED9E-3E4C-A778-7AF6A7076E9D}"/>
              </a:ext>
            </a:extLst>
          </p:cNvPr>
          <p:cNvSpPr/>
          <p:nvPr/>
        </p:nvSpPr>
        <p:spPr>
          <a:xfrm>
            <a:off x="553155" y="3487449"/>
            <a:ext cx="10800646" cy="3170099"/>
          </a:xfrm>
          <a:prstGeom prst="rect">
            <a:avLst/>
          </a:prstGeom>
        </p:spPr>
        <p:txBody>
          <a:bodyPr wrap="square">
            <a:spAutoFit/>
          </a:bodyPr>
          <a:lstStyle/>
          <a:p>
            <a:r>
              <a:rPr lang="ru-RU" dirty="0" smtClean="0">
                <a:solidFill>
                  <a:schemeClr val="bg1"/>
                </a:solidFill>
                <a:latin typeface="Constantia" panose="02030602050306030303" pitchFamily="18" charset="0"/>
              </a:rPr>
              <a:t>Комитет </a:t>
            </a:r>
            <a:r>
              <a:rPr lang="ru-RU" dirty="0">
                <a:solidFill>
                  <a:schemeClr val="bg1"/>
                </a:solidFill>
                <a:latin typeface="Constantia" panose="02030602050306030303" pitchFamily="18" charset="0"/>
              </a:rPr>
              <a:t>по правам человека </a:t>
            </a:r>
            <a:r>
              <a:rPr lang="en-US" i="1" dirty="0">
                <a:solidFill>
                  <a:schemeClr val="bg1"/>
                </a:solidFill>
                <a:latin typeface="Constantia" panose="02030602050306030303" pitchFamily="18" charset="0"/>
              </a:rPr>
              <a:t>F.K.A.G</a:t>
            </a:r>
            <a:r>
              <a:rPr lang="en-US" i="1" dirty="0" smtClean="0">
                <a:solidFill>
                  <a:schemeClr val="bg1"/>
                </a:solidFill>
                <a:latin typeface="Constantia" panose="02030602050306030303" pitchFamily="18" charset="0"/>
              </a:rPr>
              <a:t>.</a:t>
            </a:r>
            <a:r>
              <a:rPr lang="ru-RU" dirty="0" smtClean="0">
                <a:solidFill>
                  <a:schemeClr val="bg1"/>
                </a:solidFill>
                <a:latin typeface="Constantia" panose="02030602050306030303" pitchFamily="18" charset="0"/>
              </a:rPr>
              <a:t> </a:t>
            </a:r>
            <a:r>
              <a:rPr lang="ru-RU" dirty="0">
                <a:solidFill>
                  <a:schemeClr val="bg1"/>
                </a:solidFill>
                <a:latin typeface="Constantia" panose="02030602050306030303" pitchFamily="18" charset="0"/>
              </a:rPr>
              <a:t>и другие. против Австралии, сообщение № 2094/2011</a:t>
            </a:r>
          </a:p>
          <a:p>
            <a:pPr marL="342900" indent="-342900">
              <a:buFontTx/>
              <a:buChar char="-"/>
            </a:pPr>
            <a:endParaRPr lang="en-US" sz="2000" i="1" dirty="0">
              <a:solidFill>
                <a:schemeClr val="bg1"/>
              </a:solidFill>
              <a:latin typeface="Constantia" panose="02030602050306030303" pitchFamily="18" charset="0"/>
            </a:endParaRPr>
          </a:p>
          <a:p>
            <a:pPr lvl="1"/>
            <a:r>
              <a:rPr lang="ru-RU" dirty="0" smtClean="0">
                <a:solidFill>
                  <a:schemeClr val="bg1"/>
                </a:solidFill>
                <a:latin typeface="Constantia" panose="02030602050306030303" pitchFamily="18" charset="0"/>
              </a:rPr>
              <a:t>«</a:t>
            </a:r>
            <a:r>
              <a:rPr lang="ru-RU" dirty="0">
                <a:solidFill>
                  <a:schemeClr val="bg1"/>
                </a:solidFill>
                <a:latin typeface="Constantia" panose="02030602050306030303" pitchFamily="18" charset="0"/>
              </a:rPr>
              <a:t>Лица, ищущие убежища, которые незаконно въезжают на территорию государства-участника, могут быть задержаны на короткий первоначальный период для того, чтобы документально подтвердить их въезд, зарегистрировать их заявления и установить их личность, если есть сомнения. </a:t>
            </a:r>
            <a:r>
              <a:rPr lang="ru-RU" b="1" dirty="0">
                <a:solidFill>
                  <a:schemeClr val="bg1"/>
                </a:solidFill>
                <a:latin typeface="Constantia" panose="02030602050306030303" pitchFamily="18" charset="0"/>
              </a:rPr>
              <a:t>Задержание их в дальнейшем во время разрешения их претензий будет произвольным, если отсутствуют конкретные причины, характерные для данного лица, такие как индивидуальная вероятность побега, опасность преступлений против других или риск действий против национальной безопасности </a:t>
            </a:r>
            <a:r>
              <a:rPr lang="ru-RU" dirty="0" smtClean="0">
                <a:solidFill>
                  <a:schemeClr val="bg1"/>
                </a:solidFill>
                <a:latin typeface="Constantia" panose="02030602050306030303" pitchFamily="18" charset="0"/>
              </a:rPr>
              <a:t>.</a:t>
            </a:r>
            <a:endParaRPr lang="ru-RU" dirty="0">
              <a:solidFill>
                <a:schemeClr val="bg1"/>
              </a:solidFill>
              <a:latin typeface="Constantia" panose="02030602050306030303" pitchFamily="18" charset="0"/>
            </a:endParaRPr>
          </a:p>
          <a:p>
            <a:endParaRPr lang="en-US" dirty="0">
              <a:solidFill>
                <a:schemeClr val="bg1"/>
              </a:solidFill>
              <a:latin typeface="Constantia" panose="02030602050306030303" pitchFamily="18" charset="0"/>
            </a:endParaRPr>
          </a:p>
          <a:p>
            <a:endParaRPr lang="en-US"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30751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529166" y="294922"/>
            <a:ext cx="5004640" cy="646331"/>
          </a:xfrm>
          <a:prstGeom prst="rect">
            <a:avLst/>
          </a:prstGeom>
          <a:noFill/>
        </p:spPr>
        <p:txBody>
          <a:bodyPr wrap="none" rtlCol="0">
            <a:spAutoFit/>
          </a:bodyPr>
          <a:lstStyle/>
          <a:p>
            <a:r>
              <a:rPr lang="ru-RU" sz="3600" b="1" dirty="0">
                <a:solidFill>
                  <a:schemeClr val="accent6">
                    <a:lumMod val="50000"/>
                  </a:schemeClr>
                </a:solidFill>
                <a:latin typeface="Constantia" panose="02030602050306030303" pitchFamily="18" charset="0"/>
              </a:rPr>
              <a:t>Защита от произвола</a:t>
            </a:r>
            <a:endParaRPr lang="en-US" sz="3600" dirty="0">
              <a:solidFill>
                <a:schemeClr val="accent6">
                  <a:lumMod val="50000"/>
                </a:schemeClr>
              </a:solidFill>
              <a:latin typeface="Constantia" panose="02030602050306030303" pitchFamily="18" charset="0"/>
            </a:endParaRPr>
          </a:p>
        </p:txBody>
      </p:sp>
      <p:sp>
        <p:nvSpPr>
          <p:cNvPr id="5" name="Rectangle 4">
            <a:extLst>
              <a:ext uri="{FF2B5EF4-FFF2-40B4-BE49-F238E27FC236}">
                <a16:creationId xmlns:a16="http://schemas.microsoft.com/office/drawing/2014/main" id="{EDF027A8-ED9E-3E4C-A778-7AF6A7076E9D}"/>
              </a:ext>
            </a:extLst>
          </p:cNvPr>
          <p:cNvSpPr/>
          <p:nvPr/>
        </p:nvSpPr>
        <p:spPr>
          <a:xfrm>
            <a:off x="332509" y="1172864"/>
            <a:ext cx="11554691" cy="5663089"/>
          </a:xfrm>
          <a:prstGeom prst="rect">
            <a:avLst/>
          </a:prstGeom>
        </p:spPr>
        <p:txBody>
          <a:bodyPr wrap="square">
            <a:spAutoFit/>
          </a:bodyPr>
          <a:lstStyle/>
          <a:p>
            <a:pPr marL="342900" indent="-342900">
              <a:buFontTx/>
              <a:buChar char="-"/>
            </a:pPr>
            <a:r>
              <a:rPr lang="kk-KZ" dirty="0" smtClean="0">
                <a:latin typeface="Constantia" panose="02030602050306030303" pitchFamily="18" charset="0"/>
              </a:rPr>
              <a:t>Комитет по правам человека</a:t>
            </a:r>
            <a:r>
              <a:rPr lang="en-US" dirty="0" smtClean="0">
                <a:latin typeface="Constantia" panose="02030602050306030303" pitchFamily="18" charset="0"/>
              </a:rPr>
              <a:t>, </a:t>
            </a:r>
            <a:r>
              <a:rPr lang="en-US" i="1" dirty="0">
                <a:latin typeface="Constantia" panose="02030602050306030303" pitchFamily="18" charset="0"/>
              </a:rPr>
              <a:t>A. </a:t>
            </a:r>
            <a:r>
              <a:rPr lang="kk-KZ" i="1" dirty="0" smtClean="0">
                <a:latin typeface="Constantia" panose="02030602050306030303" pitchFamily="18" charset="0"/>
              </a:rPr>
              <a:t>против</a:t>
            </a:r>
            <a:r>
              <a:rPr lang="en-US" i="1" dirty="0" smtClean="0">
                <a:latin typeface="Constantia" panose="02030602050306030303" pitchFamily="18" charset="0"/>
              </a:rPr>
              <a:t> </a:t>
            </a:r>
            <a:r>
              <a:rPr lang="ru-RU" b="1" dirty="0">
                <a:latin typeface="Constantia" panose="02030602050306030303" pitchFamily="18" charset="0"/>
              </a:rPr>
              <a:t>Австралии</a:t>
            </a:r>
            <a:r>
              <a:rPr lang="en-US" i="1" dirty="0" smtClean="0">
                <a:latin typeface="Constantia" panose="02030602050306030303" pitchFamily="18" charset="0"/>
              </a:rPr>
              <a:t>, </a:t>
            </a:r>
            <a:r>
              <a:rPr lang="kk-KZ" i="1" dirty="0" smtClean="0">
                <a:latin typeface="Constantia" panose="02030602050306030303" pitchFamily="18" charset="0"/>
              </a:rPr>
              <a:t>С</a:t>
            </a:r>
            <a:r>
              <a:rPr lang="ru-RU" dirty="0" err="1" smtClean="0">
                <a:latin typeface="Constantia" panose="02030602050306030303" pitchFamily="18" charset="0"/>
              </a:rPr>
              <a:t>ообщение</a:t>
            </a:r>
            <a:r>
              <a:rPr lang="en-US" i="1" dirty="0" smtClean="0">
                <a:latin typeface="Constantia" panose="02030602050306030303" pitchFamily="18" charset="0"/>
              </a:rPr>
              <a:t> </a:t>
            </a:r>
            <a:r>
              <a:rPr lang="en-US" i="1" dirty="0">
                <a:latin typeface="Constantia" panose="02030602050306030303" pitchFamily="18" charset="0"/>
              </a:rPr>
              <a:t>No. 560/1993 </a:t>
            </a:r>
          </a:p>
          <a:p>
            <a:pPr marL="285750" indent="-285750">
              <a:buFontTx/>
              <a:buChar char="-"/>
            </a:pPr>
            <a:endParaRPr lang="en-US" b="1" dirty="0">
              <a:latin typeface="Constantia" panose="02030602050306030303" pitchFamily="18" charset="0"/>
            </a:endParaRPr>
          </a:p>
          <a:p>
            <a:r>
              <a:rPr lang="ru-RU" dirty="0" smtClean="0">
                <a:latin typeface="Constantia" panose="02030602050306030303" pitchFamily="18" charset="0"/>
              </a:rPr>
              <a:t>«Кроме </a:t>
            </a:r>
            <a:r>
              <a:rPr lang="ru-RU" dirty="0">
                <a:latin typeface="Constantia" panose="02030602050306030303" pitchFamily="18" charset="0"/>
              </a:rPr>
              <a:t>того, содержание под стражей может считаться произвольным, если в этом нет </a:t>
            </a:r>
            <a:r>
              <a:rPr lang="ru-RU" b="1" dirty="0">
                <a:latin typeface="Constantia" panose="02030602050306030303" pitchFamily="18" charset="0"/>
              </a:rPr>
              <a:t>необходимости при всех обстоятельствах дела</a:t>
            </a:r>
            <a:r>
              <a:rPr lang="ru-RU" dirty="0">
                <a:latin typeface="Constantia" panose="02030602050306030303" pitchFamily="18" charset="0"/>
              </a:rPr>
              <a:t>, например, для предотвращения бегства или вмешательства в доказательство: в этом контексте становится важным элементом </a:t>
            </a:r>
            <a:r>
              <a:rPr lang="ru-RU" b="1" dirty="0">
                <a:latin typeface="Constantia" panose="02030602050306030303" pitchFamily="18" charset="0"/>
              </a:rPr>
              <a:t>соразмерности</a:t>
            </a:r>
            <a:r>
              <a:rPr lang="ru-RU" dirty="0">
                <a:latin typeface="Constantia" panose="02030602050306030303" pitchFamily="18" charset="0"/>
              </a:rPr>
              <a:t>. Однако государство-участник стремится оправдать содержание автора под стражей тем фактом, что он незаконно въехал в Австралию, и предполагаемым стимулом для побега заявителя, если он останется на свободе. </a:t>
            </a:r>
            <a:endParaRPr lang="ru-RU" dirty="0" smtClean="0">
              <a:latin typeface="Constantia" panose="02030602050306030303" pitchFamily="18" charset="0"/>
            </a:endParaRPr>
          </a:p>
          <a:p>
            <a:endParaRPr lang="ru-RU" dirty="0" smtClean="0">
              <a:latin typeface="Constantia" panose="02030602050306030303" pitchFamily="18" charset="0"/>
            </a:endParaRPr>
          </a:p>
          <a:p>
            <a:r>
              <a:rPr lang="ru-RU" dirty="0" smtClean="0">
                <a:latin typeface="Constantia" panose="02030602050306030303" pitchFamily="18" charset="0"/>
              </a:rPr>
              <a:t>Однако </a:t>
            </a:r>
            <a:r>
              <a:rPr lang="ru-RU" dirty="0">
                <a:latin typeface="Constantia" panose="02030602050306030303" pitchFamily="18" charset="0"/>
              </a:rPr>
              <a:t>Комитет отмечает, что каждое решение о содержании лица под стражей должно быть открыто для </a:t>
            </a:r>
            <a:r>
              <a:rPr lang="ru-RU" b="1" dirty="0">
                <a:latin typeface="Constantia" panose="02030602050306030303" pitchFamily="18" charset="0"/>
              </a:rPr>
              <a:t>периодического пересмотра</a:t>
            </a:r>
            <a:r>
              <a:rPr lang="ru-RU" dirty="0">
                <a:latin typeface="Constantia" panose="02030602050306030303" pitchFamily="18" charset="0"/>
              </a:rPr>
              <a:t>, чтобы можно было оценить основания, оправдывающие задержание. В любом случае содержание под стражей </a:t>
            </a:r>
            <a:r>
              <a:rPr lang="ru-RU" b="1" dirty="0">
                <a:latin typeface="Constantia" panose="02030602050306030303" pitchFamily="18" charset="0"/>
              </a:rPr>
              <a:t>не должно продолжаться после того периода, в течение которого государство может предоставить соответствующее обоснование</a:t>
            </a:r>
            <a:r>
              <a:rPr lang="ru-RU" dirty="0">
                <a:latin typeface="Constantia" panose="02030602050306030303" pitchFamily="18" charset="0"/>
              </a:rPr>
              <a:t>. Например, </a:t>
            </a:r>
            <a:r>
              <a:rPr lang="ru-RU" b="1" dirty="0">
                <a:latin typeface="Constantia" panose="02030602050306030303" pitchFamily="18" charset="0"/>
              </a:rPr>
              <a:t>факт незаконного въезда может указывать на необходимость расследования, и могут быть и другие факторы, характерные для отдельных лиц, такие как вероятность побега и отсутствие сотрудничества, которые могут оправдать задержание на определенный срок. Без таких факторов задержание может считаться произвольным, даже если въезд был незаконным</a:t>
            </a:r>
            <a:r>
              <a:rPr lang="ru-RU" dirty="0" smtClean="0">
                <a:latin typeface="Constantia" panose="02030602050306030303" pitchFamily="18" charset="0"/>
              </a:rPr>
              <a:t>.</a:t>
            </a:r>
            <a:endParaRPr lang="en-US" dirty="0">
              <a:latin typeface="Constantia" panose="02030602050306030303" pitchFamily="18" charset="0"/>
            </a:endParaRPr>
          </a:p>
          <a:p>
            <a:endParaRPr lang="en-US" dirty="0">
              <a:latin typeface="Constantia" panose="02030602050306030303" pitchFamily="18" charset="0"/>
            </a:endParaRPr>
          </a:p>
          <a:p>
            <a:r>
              <a:rPr lang="ru-RU" dirty="0">
                <a:latin typeface="Constantia" panose="02030602050306030303" pitchFamily="18" charset="0"/>
              </a:rPr>
              <a:t>В данном случае государство-участник не выдвинуло никаких оснований, конкретно относящихся к делу автора, которые могли бы оправдать его дальнейшее содержание под стражей в течение четырех лет, в течение которых он перемещался между различными центрами содержания под </a:t>
            </a:r>
            <a:r>
              <a:rPr lang="ru-RU" dirty="0" smtClean="0">
                <a:latin typeface="Constantia" panose="02030602050306030303" pitchFamily="18" charset="0"/>
              </a:rPr>
              <a:t>стражей</a:t>
            </a:r>
            <a:r>
              <a:rPr lang="en-US" dirty="0" smtClean="0">
                <a:latin typeface="Constantia" panose="02030602050306030303" pitchFamily="18" charset="0"/>
              </a:rPr>
              <a:t>”</a:t>
            </a:r>
            <a:endParaRPr lang="en-US" dirty="0">
              <a:latin typeface="Constantia" panose="02030602050306030303" pitchFamily="18" charset="0"/>
            </a:endParaRPr>
          </a:p>
        </p:txBody>
      </p:sp>
    </p:spTree>
    <p:extLst>
      <p:ext uri="{BB962C8B-B14F-4D97-AF65-F5344CB8AC3E}">
        <p14:creationId xmlns:p14="http://schemas.microsoft.com/office/powerpoint/2010/main" val="2804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846666" y="383822"/>
            <a:ext cx="4466928" cy="584775"/>
          </a:xfrm>
          <a:prstGeom prst="rect">
            <a:avLst/>
          </a:prstGeom>
          <a:noFill/>
        </p:spPr>
        <p:txBody>
          <a:bodyPr wrap="none" rtlCol="0">
            <a:spAutoFit/>
          </a:bodyPr>
          <a:lstStyle/>
          <a:p>
            <a:r>
              <a:rPr lang="ru-RU" sz="3200" b="1" dirty="0">
                <a:solidFill>
                  <a:schemeClr val="accent6">
                    <a:lumMod val="50000"/>
                  </a:schemeClr>
                </a:solidFill>
                <a:latin typeface="Constantia" panose="02030602050306030303" pitchFamily="18" charset="0"/>
              </a:rPr>
              <a:t>Защита от произвола</a:t>
            </a:r>
            <a:endParaRPr lang="en-US" sz="3200" dirty="0">
              <a:solidFill>
                <a:schemeClr val="accent6">
                  <a:lumMod val="50000"/>
                </a:schemeClr>
              </a:solidFill>
              <a:latin typeface="Constantia" panose="02030602050306030303" pitchFamily="18" charset="0"/>
            </a:endParaRPr>
          </a:p>
        </p:txBody>
      </p:sp>
      <p:sp>
        <p:nvSpPr>
          <p:cNvPr id="9" name="Rectangle 8">
            <a:extLst>
              <a:ext uri="{FF2B5EF4-FFF2-40B4-BE49-F238E27FC236}">
                <a16:creationId xmlns:a16="http://schemas.microsoft.com/office/drawing/2014/main" id="{BEC3D314-984C-D048-9F59-5802D05C69E9}"/>
              </a:ext>
            </a:extLst>
          </p:cNvPr>
          <p:cNvSpPr/>
          <p:nvPr/>
        </p:nvSpPr>
        <p:spPr>
          <a:xfrm>
            <a:off x="745066" y="1068640"/>
            <a:ext cx="9945511" cy="461665"/>
          </a:xfrm>
          <a:prstGeom prst="rect">
            <a:avLst/>
          </a:prstGeom>
        </p:spPr>
        <p:txBody>
          <a:bodyPr wrap="square">
            <a:spAutoFit/>
          </a:bodyPr>
          <a:lstStyle/>
          <a:p>
            <a:pPr>
              <a:spcAft>
                <a:spcPts val="0"/>
              </a:spcAft>
            </a:pPr>
            <a:r>
              <a:rPr lang="en-US" sz="2400" b="1" dirty="0">
                <a:latin typeface="Constantia" panose="02030602050306030303" pitchFamily="18" charset="0"/>
              </a:rPr>
              <a:t>4. </a:t>
            </a:r>
            <a:r>
              <a:rPr lang="ru-RU" sz="2400" b="1" dirty="0">
                <a:latin typeface="Constantia" panose="02030602050306030303" pitchFamily="18" charset="0"/>
              </a:rPr>
              <a:t>Обязательство по рассмотрению менее принудительных мер</a:t>
            </a:r>
            <a:r>
              <a:rPr lang="en-US" b="1" dirty="0" smtClean="0">
                <a:latin typeface="Constantia" panose="02030602050306030303" pitchFamily="18" charset="0"/>
                <a:ea typeface="Calibri" panose="020F0502020204030204" pitchFamily="34" charset="0"/>
                <a:cs typeface="Times New Roman" panose="02020603050405020304" pitchFamily="18" charset="0"/>
              </a:rPr>
              <a:t> </a:t>
            </a:r>
            <a:endParaRPr lang="en-US" i="1" dirty="0">
              <a:latin typeface="Constantia" panose="02030602050306030303" pitchFamily="18" charset="0"/>
            </a:endParaRPr>
          </a:p>
        </p:txBody>
      </p:sp>
      <p:sp>
        <p:nvSpPr>
          <p:cNvPr id="2" name="Rectangle 1">
            <a:extLst>
              <a:ext uri="{FF2B5EF4-FFF2-40B4-BE49-F238E27FC236}">
                <a16:creationId xmlns:a16="http://schemas.microsoft.com/office/drawing/2014/main" id="{ED2F4443-047B-1C4B-ABF2-828300987396}"/>
              </a:ext>
            </a:extLst>
          </p:cNvPr>
          <p:cNvSpPr/>
          <p:nvPr/>
        </p:nvSpPr>
        <p:spPr>
          <a:xfrm>
            <a:off x="335330" y="4967663"/>
            <a:ext cx="11240143" cy="1754326"/>
          </a:xfrm>
          <a:prstGeom prst="rect">
            <a:avLst/>
          </a:prstGeom>
          <a:solidFill>
            <a:schemeClr val="bg1"/>
          </a:solidFill>
        </p:spPr>
        <p:txBody>
          <a:bodyPr wrap="square">
            <a:spAutoFit/>
          </a:bodyPr>
          <a:lstStyle/>
          <a:p>
            <a:pPr lvl="1"/>
            <a:r>
              <a:rPr lang="ru-RU" b="1" dirty="0">
                <a:latin typeface="Constantia" panose="02030602050306030303" pitchFamily="18" charset="0"/>
              </a:rPr>
              <a:t>Рабочая группа ООН по произвольным задержаниям, </a:t>
            </a:r>
            <a:r>
              <a:rPr lang="ru-RU" b="1" dirty="0" smtClean="0">
                <a:latin typeface="Constantia" panose="02030602050306030303" pitchFamily="18" charset="0"/>
              </a:rPr>
              <a:t>Пересмотренная </a:t>
            </a:r>
            <a:r>
              <a:rPr lang="ru-RU" b="1" dirty="0">
                <a:latin typeface="Constantia" panose="02030602050306030303" pitchFamily="18" charset="0"/>
              </a:rPr>
              <a:t>дискуссия №. 5 </a:t>
            </a:r>
            <a:r>
              <a:rPr lang="ru-RU" b="1" dirty="0" smtClean="0">
                <a:latin typeface="Constantia" panose="02030602050306030303" pitchFamily="18" charset="0"/>
              </a:rPr>
              <a:t>О лишении </a:t>
            </a:r>
            <a:r>
              <a:rPr lang="ru-RU" b="1" dirty="0">
                <a:latin typeface="Constantia" panose="02030602050306030303" pitchFamily="18" charset="0"/>
              </a:rPr>
              <a:t>свободы мигрантов, </a:t>
            </a:r>
            <a:r>
              <a:rPr lang="ru-RU" b="1" dirty="0" err="1" smtClean="0">
                <a:latin typeface="Constantia" panose="02030602050306030303" pitchFamily="18" charset="0"/>
              </a:rPr>
              <a:t>пп</a:t>
            </a:r>
            <a:r>
              <a:rPr lang="ru-RU" b="1" dirty="0" smtClean="0">
                <a:latin typeface="Constantia" panose="02030602050306030303" pitchFamily="18" charset="0"/>
              </a:rPr>
              <a:t>. </a:t>
            </a:r>
            <a:r>
              <a:rPr lang="ru-RU" b="1" dirty="0">
                <a:latin typeface="Constantia" panose="02030602050306030303" pitchFamily="18" charset="0"/>
              </a:rPr>
              <a:t>12,16</a:t>
            </a:r>
          </a:p>
          <a:p>
            <a:pPr lvl="1"/>
            <a:r>
              <a:rPr lang="ru-RU" dirty="0">
                <a:latin typeface="Constantia" panose="02030602050306030303" pitchFamily="18" charset="0"/>
              </a:rPr>
              <a:t>Любая форма административного задержания или содержания под стражей в контексте миграции должна применяться в качестве исключительной меры крайней меры. Необходимо искать альтернативы задержанию для обеспечения того, чтобы задержание использовалось в качестве исключительной </a:t>
            </a:r>
            <a:r>
              <a:rPr lang="ru-RU" dirty="0" smtClean="0">
                <a:latin typeface="Constantia" panose="02030602050306030303" pitchFamily="18" charset="0"/>
              </a:rPr>
              <a:t>меры</a:t>
            </a:r>
            <a:endParaRPr lang="en-US" dirty="0">
              <a:latin typeface="Constantia" panose="02030602050306030303" pitchFamily="18" charset="0"/>
            </a:endParaRPr>
          </a:p>
        </p:txBody>
      </p:sp>
      <p:sp>
        <p:nvSpPr>
          <p:cNvPr id="3" name="Rectangle 2">
            <a:extLst>
              <a:ext uri="{FF2B5EF4-FFF2-40B4-BE49-F238E27FC236}">
                <a16:creationId xmlns:a16="http://schemas.microsoft.com/office/drawing/2014/main" id="{41F587C0-0D93-044A-AAA1-980FA8E59783}"/>
              </a:ext>
            </a:extLst>
          </p:cNvPr>
          <p:cNvSpPr/>
          <p:nvPr/>
        </p:nvSpPr>
        <p:spPr>
          <a:xfrm>
            <a:off x="520306" y="1576471"/>
            <a:ext cx="11163694" cy="3139321"/>
          </a:xfrm>
          <a:prstGeom prst="rect">
            <a:avLst/>
          </a:prstGeom>
        </p:spPr>
        <p:txBody>
          <a:bodyPr wrap="square">
            <a:spAutoFit/>
          </a:bodyPr>
          <a:lstStyle/>
          <a:p>
            <a:r>
              <a:rPr lang="en-US" dirty="0" smtClean="0">
                <a:latin typeface="Constantia" panose="02030602050306030303" pitchFamily="18" charset="0"/>
              </a:rPr>
              <a:t>-</a:t>
            </a:r>
            <a:r>
              <a:rPr lang="ru-RU" dirty="0" smtClean="0">
                <a:latin typeface="Constantia" panose="02030602050306030303" pitchFamily="18" charset="0"/>
              </a:rPr>
              <a:t>Комитет </a:t>
            </a:r>
            <a:r>
              <a:rPr lang="ru-RU" dirty="0">
                <a:latin typeface="Constantia" panose="02030602050306030303" pitchFamily="18" charset="0"/>
              </a:rPr>
              <a:t>по правам человека </a:t>
            </a:r>
            <a:r>
              <a:rPr lang="en-US" i="1" dirty="0">
                <a:latin typeface="Constantia" panose="02030602050306030303" pitchFamily="18" charset="0"/>
              </a:rPr>
              <a:t>F.K.A.G.</a:t>
            </a:r>
            <a:r>
              <a:rPr lang="ru-RU" dirty="0" smtClean="0">
                <a:latin typeface="Constantia" panose="02030602050306030303" pitchFamily="18" charset="0"/>
              </a:rPr>
              <a:t> </a:t>
            </a:r>
            <a:r>
              <a:rPr lang="ru-RU" dirty="0">
                <a:latin typeface="Constantia" panose="02030602050306030303" pitchFamily="18" charset="0"/>
              </a:rPr>
              <a:t>и </a:t>
            </a:r>
            <a:r>
              <a:rPr lang="ru-RU" dirty="0" smtClean="0">
                <a:latin typeface="Constantia" panose="02030602050306030303" pitchFamily="18" charset="0"/>
              </a:rPr>
              <a:t>другие </a:t>
            </a:r>
            <a:r>
              <a:rPr lang="ru-RU" dirty="0">
                <a:latin typeface="Constantia" panose="02030602050306030303" pitchFamily="18" charset="0"/>
              </a:rPr>
              <a:t>против Австралии, сообщение № 2094/2011</a:t>
            </a:r>
          </a:p>
          <a:p>
            <a:pPr lvl="1"/>
            <a:r>
              <a:rPr lang="ru-RU" i="1" dirty="0">
                <a:latin typeface="Constantia" panose="02030602050306030303" pitchFamily="18" charset="0"/>
              </a:rPr>
              <a:t>«Государство-участник не продемонстрировало, что другие, менее навязчивые меры, не смогли бы достичь той же цели соблюдения потребности государства-участника в реагировании на угрозу безопасности, которую, как говорят, представляют взрослые авторы».</a:t>
            </a:r>
            <a:endParaRPr lang="en-US" i="1" dirty="0">
              <a:latin typeface="Constantia" panose="02030602050306030303" pitchFamily="18" charset="0"/>
            </a:endParaRPr>
          </a:p>
          <a:p>
            <a:endParaRPr lang="en-US" dirty="0">
              <a:latin typeface="Constantia" panose="02030602050306030303" pitchFamily="18" charset="0"/>
            </a:endParaRPr>
          </a:p>
          <a:p>
            <a:r>
              <a:rPr lang="en-US" dirty="0" smtClean="0">
                <a:latin typeface="Constantia" panose="02030602050306030303" pitchFamily="18" charset="0"/>
                <a:ea typeface="Times New Roman" panose="02020603050405020304" pitchFamily="18" charset="0"/>
                <a:cs typeface="Times New Roman" panose="02020603050405020304" pitchFamily="18" charset="0"/>
              </a:rPr>
              <a:t>- </a:t>
            </a:r>
            <a:r>
              <a:rPr lang="ru-RU" dirty="0">
                <a:latin typeface="Constantia" panose="02030602050306030303" pitchFamily="18" charset="0"/>
              </a:rPr>
              <a:t>Комитет по правам человека </a:t>
            </a:r>
            <a:r>
              <a:rPr lang="en-US" dirty="0" smtClean="0">
                <a:latin typeface="Constantia" panose="02030602050306030303" pitchFamily="18" charset="0"/>
              </a:rPr>
              <a:t>, </a:t>
            </a:r>
            <a:r>
              <a:rPr lang="ru-RU" dirty="0">
                <a:latin typeface="Constantia" panose="02030602050306030303" pitchFamily="18" charset="0"/>
              </a:rPr>
              <a:t>против Австралии, </a:t>
            </a:r>
            <a:r>
              <a:rPr lang="ru-RU" dirty="0" smtClean="0">
                <a:latin typeface="Constantia" panose="02030602050306030303" pitchFamily="18" charset="0"/>
              </a:rPr>
              <a:t>Сообщение </a:t>
            </a:r>
            <a:r>
              <a:rPr lang="en-US" dirty="0" smtClean="0">
                <a:latin typeface="Constantia" panose="02030602050306030303" pitchFamily="18" charset="0"/>
                <a:ea typeface="Times New Roman" panose="02020603050405020304" pitchFamily="18" charset="0"/>
                <a:cs typeface="Times New Roman" panose="02020603050405020304" pitchFamily="18" charset="0"/>
              </a:rPr>
              <a:t>No</a:t>
            </a:r>
            <a:r>
              <a:rPr lang="en-US" dirty="0">
                <a:latin typeface="Constantia" panose="02030602050306030303" pitchFamily="18" charset="0"/>
                <a:ea typeface="Times New Roman" panose="02020603050405020304" pitchFamily="18" charset="0"/>
                <a:cs typeface="Times New Roman" panose="02020603050405020304" pitchFamily="18" charset="0"/>
              </a:rPr>
              <a:t>. 900/1999. </a:t>
            </a:r>
          </a:p>
          <a:p>
            <a:pPr lvl="1"/>
            <a:r>
              <a:rPr lang="kk-KZ" i="1" dirty="0" smtClean="0">
                <a:latin typeface="Constantia" panose="02030602050306030303" pitchFamily="18" charset="0"/>
              </a:rPr>
              <a:t>«</a:t>
            </a:r>
            <a:r>
              <a:rPr lang="ru-RU" i="1" dirty="0" smtClean="0">
                <a:latin typeface="Constantia" panose="02030602050306030303" pitchFamily="18" charset="0"/>
              </a:rPr>
              <a:t>В </a:t>
            </a:r>
            <a:r>
              <a:rPr lang="ru-RU" i="1" dirty="0">
                <a:latin typeface="Constantia" panose="02030602050306030303" pitchFamily="18" charset="0"/>
              </a:rPr>
              <a:t>частности, государство-участник не продемонстрировало, что в свете конкретных обстоятельств автора существуют не менее инвазивные средства для достижения тех же целей, то есть соблюдения иммиграционной политики государства-участника, например, путем наложение обязательств по предоставлению отчетности, поручительств или других условий, которые бы учитывали ухудшающееся состояние </a:t>
            </a:r>
            <a:r>
              <a:rPr lang="ru-RU" i="1" dirty="0" smtClean="0">
                <a:latin typeface="Constantia" panose="02030602050306030303" pitchFamily="18" charset="0"/>
              </a:rPr>
              <a:t>автора».</a:t>
            </a:r>
            <a:endParaRPr lang="en-US" i="1" dirty="0">
              <a:latin typeface="Constantia" panose="02030602050306030303" pitchFamily="18" charset="0"/>
            </a:endParaRPr>
          </a:p>
        </p:txBody>
      </p:sp>
    </p:spTree>
    <p:extLst>
      <p:ext uri="{BB962C8B-B14F-4D97-AF65-F5344CB8AC3E}">
        <p14:creationId xmlns:p14="http://schemas.microsoft.com/office/powerpoint/2010/main" val="243879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846666" y="292100"/>
            <a:ext cx="4639734" cy="523220"/>
          </a:xfrm>
          <a:prstGeom prst="rect">
            <a:avLst/>
          </a:prstGeom>
          <a:noFill/>
        </p:spPr>
        <p:txBody>
          <a:bodyPr wrap="square" rtlCol="0">
            <a:spAutoFit/>
          </a:bodyPr>
          <a:lstStyle/>
          <a:p>
            <a:r>
              <a:rPr lang="ru-RU" sz="2800" b="1" dirty="0">
                <a:solidFill>
                  <a:schemeClr val="accent6">
                    <a:lumMod val="50000"/>
                  </a:schemeClr>
                </a:solidFill>
                <a:latin typeface="Constantia" panose="02030602050306030303" pitchFamily="18" charset="0"/>
              </a:rPr>
              <a:t>Защита от произвола</a:t>
            </a:r>
            <a:endParaRPr lang="en-US" sz="2800" dirty="0">
              <a:solidFill>
                <a:schemeClr val="accent6">
                  <a:lumMod val="50000"/>
                </a:schemeClr>
              </a:solidFill>
              <a:latin typeface="Constantia" panose="02030602050306030303" pitchFamily="18" charset="0"/>
            </a:endParaRPr>
          </a:p>
        </p:txBody>
      </p:sp>
      <p:sp>
        <p:nvSpPr>
          <p:cNvPr id="9" name="Rectangle 8">
            <a:extLst>
              <a:ext uri="{FF2B5EF4-FFF2-40B4-BE49-F238E27FC236}">
                <a16:creationId xmlns:a16="http://schemas.microsoft.com/office/drawing/2014/main" id="{BEC3D314-984C-D048-9F59-5802D05C69E9}"/>
              </a:ext>
            </a:extLst>
          </p:cNvPr>
          <p:cNvSpPr/>
          <p:nvPr/>
        </p:nvSpPr>
        <p:spPr>
          <a:xfrm>
            <a:off x="745066" y="1068640"/>
            <a:ext cx="9945511" cy="738664"/>
          </a:xfrm>
          <a:prstGeom prst="rect">
            <a:avLst/>
          </a:prstGeom>
        </p:spPr>
        <p:txBody>
          <a:bodyPr wrap="square">
            <a:spAutoFit/>
          </a:bodyPr>
          <a:lstStyle/>
          <a:p>
            <a:pPr>
              <a:spcAft>
                <a:spcPts val="0"/>
              </a:spcAft>
            </a:pPr>
            <a:r>
              <a:rPr lang="en-US" sz="2400" b="1" dirty="0">
                <a:solidFill>
                  <a:schemeClr val="accent6">
                    <a:lumMod val="50000"/>
                  </a:schemeClr>
                </a:solidFill>
                <a:latin typeface="Constantia" panose="02030602050306030303" pitchFamily="18" charset="0"/>
              </a:rPr>
              <a:t>5. </a:t>
            </a:r>
            <a:r>
              <a:rPr lang="ru-RU" sz="2400" b="1" dirty="0">
                <a:solidFill>
                  <a:schemeClr val="accent6">
                    <a:lumMod val="50000"/>
                  </a:schemeClr>
                </a:solidFill>
                <a:latin typeface="Constantia" panose="02030602050306030303" pitchFamily="18" charset="0"/>
              </a:rPr>
              <a:t>Продолжительность задержания</a:t>
            </a:r>
            <a:endParaRPr lang="en-US" b="1" dirty="0">
              <a:solidFill>
                <a:schemeClr val="accent6">
                  <a:lumMod val="50000"/>
                </a:schemeClr>
              </a:solidFill>
              <a:latin typeface="Constantia" panose="02030602050306030303" pitchFamily="18" charset="0"/>
              <a:ea typeface="Calibri" panose="020F0502020204030204" pitchFamily="34" charset="0"/>
              <a:cs typeface="Times New Roman" panose="02020603050405020304" pitchFamily="18" charset="0"/>
            </a:endParaRPr>
          </a:p>
          <a:p>
            <a:pPr>
              <a:spcAft>
                <a:spcPts val="0"/>
              </a:spcAft>
            </a:pPr>
            <a:r>
              <a:rPr lang="en-US" b="1" dirty="0">
                <a:solidFill>
                  <a:schemeClr val="accent6">
                    <a:lumMod val="50000"/>
                  </a:schemeClr>
                </a:solidFill>
                <a:latin typeface="Constantia" panose="02030602050306030303" pitchFamily="18" charset="0"/>
                <a:ea typeface="Calibri" panose="020F0502020204030204" pitchFamily="34" charset="0"/>
                <a:cs typeface="Times New Roman" panose="02020603050405020304" pitchFamily="18" charset="0"/>
              </a:rPr>
              <a:t> </a:t>
            </a:r>
            <a:endParaRPr lang="en-US" i="1" dirty="0">
              <a:solidFill>
                <a:schemeClr val="accent6">
                  <a:lumMod val="50000"/>
                </a:schemeClr>
              </a:solidFill>
              <a:latin typeface="Constantia" panose="02030602050306030303" pitchFamily="18" charset="0"/>
            </a:endParaRPr>
          </a:p>
        </p:txBody>
      </p:sp>
      <p:sp>
        <p:nvSpPr>
          <p:cNvPr id="3" name="Rectangle 2">
            <a:extLst>
              <a:ext uri="{FF2B5EF4-FFF2-40B4-BE49-F238E27FC236}">
                <a16:creationId xmlns:a16="http://schemas.microsoft.com/office/drawing/2014/main" id="{41F587C0-0D93-044A-AAA1-980FA8E59783}"/>
              </a:ext>
            </a:extLst>
          </p:cNvPr>
          <p:cNvSpPr/>
          <p:nvPr/>
        </p:nvSpPr>
        <p:spPr>
          <a:xfrm>
            <a:off x="520306" y="1576471"/>
            <a:ext cx="11409757" cy="4801314"/>
          </a:xfrm>
          <a:prstGeom prst="rect">
            <a:avLst/>
          </a:prstGeom>
        </p:spPr>
        <p:txBody>
          <a:bodyPr wrap="square">
            <a:spAutoFit/>
          </a:bodyPr>
          <a:lstStyle/>
          <a:p>
            <a:pPr marL="742950" lvl="1" indent="-285750">
              <a:buFont typeface="Arial" panose="020B0604020202020204" pitchFamily="34" charset="0"/>
              <a:buChar char="•"/>
            </a:pPr>
            <a:r>
              <a:rPr lang="ru-RU" u="sng" dirty="0" smtClean="0">
                <a:solidFill>
                  <a:schemeClr val="accent6">
                    <a:lumMod val="50000"/>
                  </a:schemeClr>
                </a:solidFill>
                <a:latin typeface="Constantia" panose="02030602050306030303" pitchFamily="18" charset="0"/>
              </a:rPr>
              <a:t>Комитет </a:t>
            </a:r>
            <a:r>
              <a:rPr lang="ru-RU" u="sng" dirty="0">
                <a:solidFill>
                  <a:schemeClr val="accent6">
                    <a:lumMod val="50000"/>
                  </a:schemeClr>
                </a:solidFill>
                <a:latin typeface="Constantia" panose="02030602050306030303" pitchFamily="18" charset="0"/>
              </a:rPr>
              <a:t>по правам человека, D &amp; против Австралии, Сообщение № 1050/2002, п.7.2.</a:t>
            </a:r>
          </a:p>
          <a:p>
            <a:pPr lvl="1"/>
            <a:endParaRPr lang="ru-RU" dirty="0" smtClean="0">
              <a:solidFill>
                <a:schemeClr val="accent6">
                  <a:lumMod val="50000"/>
                </a:schemeClr>
              </a:solidFill>
              <a:latin typeface="Constantia" panose="02030602050306030303" pitchFamily="18" charset="0"/>
            </a:endParaRPr>
          </a:p>
          <a:p>
            <a:pPr lvl="1"/>
            <a:r>
              <a:rPr lang="ru-RU" i="1" dirty="0" smtClean="0">
                <a:solidFill>
                  <a:schemeClr val="accent6">
                    <a:lumMod val="50000"/>
                  </a:schemeClr>
                </a:solidFill>
                <a:latin typeface="Constantia" panose="02030602050306030303" pitchFamily="18" charset="0"/>
              </a:rPr>
              <a:t>	«</a:t>
            </a:r>
            <a:r>
              <a:rPr lang="ru-RU" i="1" dirty="0">
                <a:solidFill>
                  <a:schemeClr val="accent6">
                    <a:lumMod val="50000"/>
                  </a:schemeClr>
                </a:solidFill>
                <a:latin typeface="Constantia" panose="02030602050306030303" pitchFamily="18" charset="0"/>
              </a:rPr>
              <a:t>Во избежание любых признаков произвола содержание под стражей не должно продолжаться </a:t>
            </a:r>
            <a:r>
              <a:rPr lang="ru-RU" i="1" dirty="0" smtClean="0">
                <a:solidFill>
                  <a:schemeClr val="accent6">
                    <a:lumMod val="50000"/>
                  </a:schemeClr>
                </a:solidFill>
                <a:latin typeface="Constantia" panose="02030602050306030303" pitchFamily="18" charset="0"/>
              </a:rPr>
              <a:t>	после </a:t>
            </a:r>
            <a:r>
              <a:rPr lang="ru-RU" i="1" dirty="0">
                <a:solidFill>
                  <a:schemeClr val="accent6">
                    <a:lumMod val="50000"/>
                  </a:schemeClr>
                </a:solidFill>
                <a:latin typeface="Constantia" panose="02030602050306030303" pitchFamily="18" charset="0"/>
              </a:rPr>
              <a:t>того периода, в течение которого государство-участник может предоставить </a:t>
            </a:r>
            <a:r>
              <a:rPr lang="ru-RU" i="1" dirty="0" smtClean="0">
                <a:solidFill>
                  <a:schemeClr val="accent6">
                    <a:lumMod val="50000"/>
                  </a:schemeClr>
                </a:solidFill>
                <a:latin typeface="Constantia" panose="02030602050306030303" pitchFamily="18" charset="0"/>
              </a:rPr>
              <a:t>	соответствующее обоснование»</a:t>
            </a:r>
          </a:p>
          <a:p>
            <a:pPr lvl="1"/>
            <a:endParaRPr lang="ru-RU" dirty="0">
              <a:solidFill>
                <a:schemeClr val="accent6">
                  <a:lumMod val="50000"/>
                </a:schemeClr>
              </a:solidFill>
              <a:latin typeface="Constantia" panose="02030602050306030303" pitchFamily="18" charset="0"/>
            </a:endParaRPr>
          </a:p>
          <a:p>
            <a:pPr marL="742950" lvl="1" indent="-285750">
              <a:buFont typeface="Arial" panose="020B0604020202020204" pitchFamily="34" charset="0"/>
              <a:buChar char="•"/>
            </a:pPr>
            <a:r>
              <a:rPr lang="ru-RU" u="sng" dirty="0" smtClean="0">
                <a:solidFill>
                  <a:schemeClr val="accent6">
                    <a:lumMod val="50000"/>
                  </a:schemeClr>
                </a:solidFill>
                <a:latin typeface="Constantia" panose="02030602050306030303" pitchFamily="18" charset="0"/>
              </a:rPr>
              <a:t>Комитет </a:t>
            </a:r>
            <a:r>
              <a:rPr lang="ru-RU" u="sng" dirty="0">
                <a:solidFill>
                  <a:schemeClr val="accent6">
                    <a:lumMod val="50000"/>
                  </a:schemeClr>
                </a:solidFill>
                <a:latin typeface="Constantia" panose="02030602050306030303" pitchFamily="18" charset="0"/>
              </a:rPr>
              <a:t>по правам человека М.М.М. против Австралии, сообщение № 2136/2012</a:t>
            </a:r>
          </a:p>
          <a:p>
            <a:pPr lvl="1"/>
            <a:endParaRPr lang="ru-RU" dirty="0" smtClean="0">
              <a:solidFill>
                <a:schemeClr val="accent6">
                  <a:lumMod val="50000"/>
                </a:schemeClr>
              </a:solidFill>
              <a:latin typeface="Constantia" panose="02030602050306030303" pitchFamily="18" charset="0"/>
            </a:endParaRPr>
          </a:p>
          <a:p>
            <a:pPr lvl="1"/>
            <a:r>
              <a:rPr lang="ru-RU" i="1" dirty="0" smtClean="0">
                <a:solidFill>
                  <a:schemeClr val="accent6">
                    <a:lumMod val="50000"/>
                  </a:schemeClr>
                </a:solidFill>
                <a:latin typeface="Constantia" panose="02030602050306030303" pitchFamily="18" charset="0"/>
              </a:rPr>
              <a:t>	«</a:t>
            </a:r>
            <a:r>
              <a:rPr lang="ru-RU" i="1" dirty="0">
                <a:solidFill>
                  <a:schemeClr val="accent6">
                    <a:lumMod val="50000"/>
                  </a:schemeClr>
                </a:solidFill>
                <a:latin typeface="Constantia" panose="02030602050306030303" pitchFamily="18" charset="0"/>
              </a:rPr>
              <a:t>Лица не должны содержаться под стражей на неопределенный срок на основании </a:t>
            </a:r>
            <a:r>
              <a:rPr lang="ru-RU" i="1" dirty="0" smtClean="0">
                <a:solidFill>
                  <a:schemeClr val="accent6">
                    <a:lumMod val="50000"/>
                  </a:schemeClr>
                </a:solidFill>
                <a:latin typeface="Constantia" panose="02030602050306030303" pitchFamily="18" charset="0"/>
              </a:rPr>
              <a:t>	иммиграционного </a:t>
            </a:r>
            <a:r>
              <a:rPr lang="ru-RU" i="1" dirty="0">
                <a:solidFill>
                  <a:schemeClr val="accent6">
                    <a:lumMod val="50000"/>
                  </a:schemeClr>
                </a:solidFill>
                <a:latin typeface="Constantia" panose="02030602050306030303" pitchFamily="18" charset="0"/>
              </a:rPr>
              <a:t>контроля, если государство-участник не может осуществить их высылку…</a:t>
            </a:r>
          </a:p>
          <a:p>
            <a:pPr lvl="1"/>
            <a:endParaRPr lang="ru-RU" i="1" dirty="0">
              <a:solidFill>
                <a:schemeClr val="accent6">
                  <a:lumMod val="50000"/>
                </a:schemeClr>
              </a:solidFill>
              <a:latin typeface="Constantia" panose="02030602050306030303" pitchFamily="18" charset="0"/>
            </a:endParaRPr>
          </a:p>
          <a:p>
            <a:pPr lvl="1"/>
            <a:r>
              <a:rPr lang="ru-RU" i="1" dirty="0" smtClean="0">
                <a:solidFill>
                  <a:schemeClr val="accent6">
                    <a:lumMod val="50000"/>
                  </a:schemeClr>
                </a:solidFill>
                <a:latin typeface="Constantia" panose="02030602050306030303" pitchFamily="18" charset="0"/>
              </a:rPr>
              <a:t>	Комитет </a:t>
            </a:r>
            <a:r>
              <a:rPr lang="ru-RU" i="1" dirty="0">
                <a:solidFill>
                  <a:schemeClr val="accent6">
                    <a:lumMod val="50000"/>
                  </a:schemeClr>
                </a:solidFill>
                <a:latin typeface="Constantia" panose="02030602050306030303" pitchFamily="18" charset="0"/>
              </a:rPr>
              <a:t>отмечает, что авторы содержались в иммиграционном изоляторе с 2009 по 2010 год, </a:t>
            </a:r>
            <a:r>
              <a:rPr lang="ru-RU" i="1" dirty="0" smtClean="0">
                <a:solidFill>
                  <a:schemeClr val="accent6">
                    <a:lumMod val="50000"/>
                  </a:schemeClr>
                </a:solidFill>
                <a:latin typeface="Constantia" panose="02030602050306030303" pitchFamily="18" charset="0"/>
              </a:rPr>
              <a:t>	сначала </a:t>
            </a:r>
            <a:r>
              <a:rPr lang="ru-RU" i="1" dirty="0">
                <a:solidFill>
                  <a:schemeClr val="accent6">
                    <a:lumMod val="50000"/>
                  </a:schemeClr>
                </a:solidFill>
                <a:latin typeface="Constantia" panose="02030602050306030303" pitchFamily="18" charset="0"/>
              </a:rPr>
              <a:t>в принудительном заключении по прибытии, а затем в результате неблагоприятных </a:t>
            </a:r>
            <a:r>
              <a:rPr lang="ru-RU" i="1" dirty="0" smtClean="0">
                <a:solidFill>
                  <a:schemeClr val="accent6">
                    <a:lumMod val="50000"/>
                  </a:schemeClr>
                </a:solidFill>
                <a:latin typeface="Constantia" panose="02030602050306030303" pitchFamily="18" charset="0"/>
              </a:rPr>
              <a:t>	оценок </a:t>
            </a:r>
            <a:r>
              <a:rPr lang="ru-RU" i="1" dirty="0">
                <a:solidFill>
                  <a:schemeClr val="accent6">
                    <a:lumMod val="50000"/>
                  </a:schemeClr>
                </a:solidFill>
                <a:latin typeface="Constantia" panose="02030602050306030303" pitchFamily="18" charset="0"/>
              </a:rPr>
              <a:t>безопасности. Какими бы ни были оправдания для первоначального задержания, </a:t>
            </a:r>
            <a:r>
              <a:rPr lang="ru-RU" i="1" dirty="0" smtClean="0">
                <a:solidFill>
                  <a:schemeClr val="accent6">
                    <a:lumMod val="50000"/>
                  </a:schemeClr>
                </a:solidFill>
                <a:latin typeface="Constantia" panose="02030602050306030303" pitchFamily="18" charset="0"/>
              </a:rPr>
              <a:t>	например</a:t>
            </a:r>
            <a:r>
              <a:rPr lang="ru-RU" i="1" dirty="0">
                <a:solidFill>
                  <a:schemeClr val="accent6">
                    <a:lumMod val="50000"/>
                  </a:schemeClr>
                </a:solidFill>
                <a:latin typeface="Constantia" panose="02030602050306030303" pitchFamily="18" charset="0"/>
              </a:rPr>
              <a:t>, в целях установления личности и других вопросов, </a:t>
            </a:r>
            <a:r>
              <a:rPr lang="ru-RU" b="1" i="1" dirty="0">
                <a:solidFill>
                  <a:schemeClr val="accent6">
                    <a:lumMod val="50000"/>
                  </a:schemeClr>
                </a:solidFill>
                <a:latin typeface="Constantia" panose="02030602050306030303" pitchFamily="18" charset="0"/>
              </a:rPr>
              <a:t>государство-участник, по </a:t>
            </a:r>
            <a:r>
              <a:rPr lang="ru-RU" b="1" i="1" dirty="0" smtClean="0">
                <a:solidFill>
                  <a:schemeClr val="accent6">
                    <a:lumMod val="50000"/>
                  </a:schemeClr>
                </a:solidFill>
                <a:latin typeface="Constantia" panose="02030602050306030303" pitchFamily="18" charset="0"/>
              </a:rPr>
              <a:t>	мнению </a:t>
            </a:r>
            <a:r>
              <a:rPr lang="ru-RU" b="1" i="1" dirty="0">
                <a:solidFill>
                  <a:schemeClr val="accent6">
                    <a:lumMod val="50000"/>
                  </a:schemeClr>
                </a:solidFill>
                <a:latin typeface="Constantia" panose="02030602050306030303" pitchFamily="18" charset="0"/>
              </a:rPr>
              <a:t>Комитета, не продемонстрировало на индивидуальной основе, что их </a:t>
            </a:r>
            <a:r>
              <a:rPr lang="ru-RU" b="1" i="1" dirty="0" smtClean="0">
                <a:solidFill>
                  <a:schemeClr val="accent6">
                    <a:lumMod val="50000"/>
                  </a:schemeClr>
                </a:solidFill>
                <a:latin typeface="Constantia" panose="02030602050306030303" pitchFamily="18" charset="0"/>
              </a:rPr>
              <a:t>	постоянное </a:t>
            </a:r>
            <a:r>
              <a:rPr lang="ru-RU" b="1" i="1" dirty="0">
                <a:solidFill>
                  <a:schemeClr val="accent6">
                    <a:lumMod val="50000"/>
                  </a:schemeClr>
                </a:solidFill>
                <a:latin typeface="Constantia" panose="02030602050306030303" pitchFamily="18" charset="0"/>
              </a:rPr>
              <a:t>бессрочное содержание под стражей является </a:t>
            </a:r>
            <a:r>
              <a:rPr lang="ru-RU" b="1" i="1" dirty="0" smtClean="0">
                <a:solidFill>
                  <a:schemeClr val="accent6">
                    <a:lumMod val="50000"/>
                  </a:schemeClr>
                </a:solidFill>
                <a:latin typeface="Constantia" panose="02030602050306030303" pitchFamily="18" charset="0"/>
              </a:rPr>
              <a:t>оправданным</a:t>
            </a:r>
            <a:r>
              <a:rPr lang="ru-RU" i="1" dirty="0" smtClean="0">
                <a:solidFill>
                  <a:schemeClr val="accent6">
                    <a:lumMod val="50000"/>
                  </a:schemeClr>
                </a:solidFill>
                <a:latin typeface="Constantia" panose="02030602050306030303" pitchFamily="18" charset="0"/>
              </a:rPr>
              <a:t>».</a:t>
            </a:r>
            <a:endParaRPr lang="en-US" i="1" dirty="0">
              <a:solidFill>
                <a:schemeClr val="accent6">
                  <a:lumMod val="50000"/>
                </a:schemeClr>
              </a:solidFill>
              <a:latin typeface="Constantia" panose="02030602050306030303" pitchFamily="18" charset="0"/>
            </a:endParaRPr>
          </a:p>
        </p:txBody>
      </p:sp>
    </p:spTree>
    <p:extLst>
      <p:ext uri="{BB962C8B-B14F-4D97-AF65-F5344CB8AC3E}">
        <p14:creationId xmlns:p14="http://schemas.microsoft.com/office/powerpoint/2010/main" val="228316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846666" y="383822"/>
            <a:ext cx="4466928" cy="584775"/>
          </a:xfrm>
          <a:prstGeom prst="rect">
            <a:avLst/>
          </a:prstGeom>
          <a:noFill/>
        </p:spPr>
        <p:txBody>
          <a:bodyPr wrap="none" rtlCol="0">
            <a:spAutoFit/>
          </a:bodyPr>
          <a:lstStyle/>
          <a:p>
            <a:r>
              <a:rPr lang="ru-RU" sz="3200" b="1" dirty="0">
                <a:solidFill>
                  <a:schemeClr val="bg1"/>
                </a:solidFill>
                <a:latin typeface="Constantia" panose="02030602050306030303" pitchFamily="18" charset="0"/>
              </a:rPr>
              <a:t>Защита от произвола</a:t>
            </a:r>
            <a:endParaRPr lang="en-US" sz="3200" dirty="0">
              <a:solidFill>
                <a:schemeClr val="bg1"/>
              </a:solidFill>
              <a:latin typeface="Constantia" panose="02030602050306030303" pitchFamily="18" charset="0"/>
            </a:endParaRPr>
          </a:p>
        </p:txBody>
      </p:sp>
      <p:sp>
        <p:nvSpPr>
          <p:cNvPr id="6" name="Rectangle 5">
            <a:extLst>
              <a:ext uri="{FF2B5EF4-FFF2-40B4-BE49-F238E27FC236}">
                <a16:creationId xmlns:a16="http://schemas.microsoft.com/office/drawing/2014/main" id="{C28ECCC3-F58A-894E-AB76-F8119FF901A7}"/>
              </a:ext>
            </a:extLst>
          </p:cNvPr>
          <p:cNvSpPr/>
          <p:nvPr/>
        </p:nvSpPr>
        <p:spPr>
          <a:xfrm>
            <a:off x="292100" y="1010975"/>
            <a:ext cx="11566525" cy="5632311"/>
          </a:xfrm>
          <a:prstGeom prst="rect">
            <a:avLst/>
          </a:prstGeom>
          <a:solidFill>
            <a:schemeClr val="accent6">
              <a:lumMod val="60000"/>
              <a:lumOff val="40000"/>
            </a:schemeClr>
          </a:solidFill>
        </p:spPr>
        <p:txBody>
          <a:bodyPr wrap="square">
            <a:spAutoFit/>
          </a:bodyPr>
          <a:lstStyle/>
          <a:p>
            <a:pPr lvl="1"/>
            <a:r>
              <a:rPr lang="ru-RU" dirty="0" smtClean="0">
                <a:latin typeface="Constantia" panose="02030602050306030303" pitchFamily="18" charset="0"/>
              </a:rPr>
              <a:t>Смотрите </a:t>
            </a:r>
            <a:r>
              <a:rPr lang="ru-RU" dirty="0">
                <a:latin typeface="Constantia" panose="02030602050306030303" pitchFamily="18" charset="0"/>
              </a:rPr>
              <a:t>также:</a:t>
            </a:r>
          </a:p>
          <a:p>
            <a:pPr lvl="1"/>
            <a:endParaRPr lang="ru-RU" dirty="0">
              <a:latin typeface="Constantia" panose="02030602050306030303" pitchFamily="18" charset="0"/>
            </a:endParaRPr>
          </a:p>
          <a:p>
            <a:pPr lvl="1"/>
            <a:r>
              <a:rPr lang="ru-RU" dirty="0">
                <a:latin typeface="Constantia" panose="02030602050306030303" pitchFamily="18" charset="0"/>
              </a:rPr>
              <a:t>«</a:t>
            </a:r>
            <a:r>
              <a:rPr lang="ru-RU" b="1" dirty="0">
                <a:latin typeface="Constantia" panose="02030602050306030303" pitchFamily="18" charset="0"/>
              </a:rPr>
              <a:t>Максимальный срок содержания под стражей </a:t>
            </a:r>
            <a:r>
              <a:rPr lang="ru-RU" dirty="0">
                <a:latin typeface="Constantia" panose="02030602050306030303" pitchFamily="18" charset="0"/>
              </a:rPr>
              <a:t>в ходе миграционного разбирательства должен быть установлен законодательством, и такое задержание допускается </a:t>
            </a:r>
            <a:r>
              <a:rPr lang="ru-RU" b="1" dirty="0">
                <a:latin typeface="Constantia" panose="02030602050306030303" pitchFamily="18" charset="0"/>
              </a:rPr>
              <a:t>только в течение кратчайшего периода времени</a:t>
            </a:r>
            <a:r>
              <a:rPr lang="ru-RU" dirty="0">
                <a:latin typeface="Constantia" panose="02030602050306030303" pitchFamily="18" charset="0"/>
              </a:rPr>
              <a:t>. Чрезмерное содержание под стражей в ходе миграционного разбирательства является произвольным </a:t>
            </a:r>
            <a:r>
              <a:rPr lang="ru-RU" dirty="0" smtClean="0">
                <a:latin typeface="Constantia" panose="02030602050306030303" pitchFamily="18" charset="0"/>
              </a:rPr>
              <a:t>... </a:t>
            </a:r>
            <a:r>
              <a:rPr lang="ru-RU" b="1" dirty="0" smtClean="0">
                <a:latin typeface="Constantia" panose="02030602050306030303" pitchFamily="18" charset="0"/>
              </a:rPr>
              <a:t>Неограниченное </a:t>
            </a:r>
            <a:r>
              <a:rPr lang="ru-RU" b="1" dirty="0">
                <a:latin typeface="Constantia" panose="02030602050306030303" pitchFamily="18" charset="0"/>
              </a:rPr>
              <a:t>содержание под стражей </a:t>
            </a:r>
            <a:r>
              <a:rPr lang="ru-RU" dirty="0">
                <a:latin typeface="Constantia" panose="02030602050306030303" pitchFamily="18" charset="0"/>
              </a:rPr>
              <a:t>в ходе миграционного разбирательства не может быть оправданным и </a:t>
            </a:r>
            <a:r>
              <a:rPr lang="ru-RU" b="1" dirty="0" smtClean="0">
                <a:latin typeface="Constantia" panose="02030602050306030303" pitchFamily="18" charset="0"/>
              </a:rPr>
              <a:t>считается произвольным</a:t>
            </a:r>
            <a:r>
              <a:rPr lang="ru-RU" dirty="0" smtClean="0">
                <a:latin typeface="Constantia" panose="02030602050306030303" pitchFamily="18" charset="0"/>
              </a:rPr>
              <a:t>».</a:t>
            </a:r>
            <a:endParaRPr lang="ru-RU" dirty="0">
              <a:latin typeface="Constantia" panose="02030602050306030303" pitchFamily="18" charset="0"/>
            </a:endParaRPr>
          </a:p>
          <a:p>
            <a:pPr lvl="1"/>
            <a:r>
              <a:rPr lang="ru-RU" i="1" dirty="0" smtClean="0">
                <a:latin typeface="Constantia" panose="02030602050306030303" pitchFamily="18" charset="0"/>
              </a:rPr>
              <a:t>Рабочая </a:t>
            </a:r>
            <a:r>
              <a:rPr lang="ru-RU" i="1" dirty="0">
                <a:latin typeface="Constantia" panose="02030602050306030303" pitchFamily="18" charset="0"/>
              </a:rPr>
              <a:t>группа ООН по произвольным задержаниям, пересмотренная дискуссия №. </a:t>
            </a:r>
            <a:r>
              <a:rPr lang="ru-RU" i="1" dirty="0" smtClean="0">
                <a:latin typeface="Constantia" panose="02030602050306030303" pitchFamily="18" charset="0"/>
              </a:rPr>
              <a:t>5 О лишении свободы </a:t>
            </a:r>
            <a:r>
              <a:rPr lang="ru-RU" i="1" dirty="0">
                <a:latin typeface="Constantia" panose="02030602050306030303" pitchFamily="18" charset="0"/>
              </a:rPr>
              <a:t>мигрантов, </a:t>
            </a:r>
            <a:r>
              <a:rPr lang="ru-RU" i="1" dirty="0" err="1" smtClean="0">
                <a:latin typeface="Constantia" panose="02030602050306030303" pitchFamily="18" charset="0"/>
              </a:rPr>
              <a:t>пп</a:t>
            </a:r>
            <a:r>
              <a:rPr lang="ru-RU" i="1" dirty="0" smtClean="0">
                <a:latin typeface="Constantia" panose="02030602050306030303" pitchFamily="18" charset="0"/>
              </a:rPr>
              <a:t>. </a:t>
            </a:r>
            <a:r>
              <a:rPr lang="ru-RU" i="1" dirty="0">
                <a:latin typeface="Constantia" panose="02030602050306030303" pitchFamily="18" charset="0"/>
              </a:rPr>
              <a:t>25-26</a:t>
            </a:r>
          </a:p>
          <a:p>
            <a:pPr lvl="1"/>
            <a:endParaRPr lang="ru-RU" dirty="0">
              <a:latin typeface="Constantia" panose="02030602050306030303" pitchFamily="18" charset="0"/>
            </a:endParaRPr>
          </a:p>
          <a:p>
            <a:pPr lvl="1"/>
            <a:r>
              <a:rPr lang="ru-RU" dirty="0">
                <a:latin typeface="Constantia" panose="02030602050306030303" pitchFamily="18" charset="0"/>
              </a:rPr>
              <a:t>«Рекомендация 7: </a:t>
            </a:r>
            <a:r>
              <a:rPr lang="ru-RU" b="1" dirty="0" smtClean="0">
                <a:latin typeface="Constantia" panose="02030602050306030303" pitchFamily="18" charset="0"/>
              </a:rPr>
              <a:t>Бессрочное </a:t>
            </a:r>
            <a:r>
              <a:rPr lang="ru-RU" b="1" dirty="0">
                <a:latin typeface="Constantia" panose="02030602050306030303" pitchFamily="18" charset="0"/>
              </a:rPr>
              <a:t>содержание под стражей является произвольным, и максимальные пределы содержания под стражей должны быть установлены законом</a:t>
            </a:r>
            <a:r>
              <a:rPr lang="ru-RU" dirty="0">
                <a:latin typeface="Constantia" panose="02030602050306030303" pitchFamily="18" charset="0"/>
              </a:rPr>
              <a:t>»</a:t>
            </a:r>
          </a:p>
          <a:p>
            <a:pPr lvl="1"/>
            <a:r>
              <a:rPr lang="ru-RU" i="1" dirty="0" smtClean="0">
                <a:latin typeface="Constantia" panose="02030602050306030303" pitchFamily="18" charset="0"/>
              </a:rPr>
              <a:t>УВКБ </a:t>
            </a:r>
            <a:r>
              <a:rPr lang="ru-RU" i="1" dirty="0">
                <a:latin typeface="Constantia" panose="02030602050306030303" pitchFamily="18" charset="0"/>
              </a:rPr>
              <a:t>ООН, Руководство по применимым критериям и стандартам, касающимся задержания лиц, </a:t>
            </a:r>
            <a:r>
              <a:rPr lang="ru-RU" i="1" dirty="0" smtClean="0">
                <a:latin typeface="Constantia" panose="02030602050306030303" pitchFamily="18" charset="0"/>
              </a:rPr>
              <a:t>ищущих </a:t>
            </a:r>
            <a:r>
              <a:rPr lang="ru-RU" i="1" dirty="0">
                <a:latin typeface="Constantia" panose="02030602050306030303" pitchFamily="18" charset="0"/>
              </a:rPr>
              <a:t>убежища, и альтернатив задержанию (2012 г.)</a:t>
            </a:r>
          </a:p>
          <a:p>
            <a:pPr lvl="1"/>
            <a:r>
              <a:rPr lang="ru-RU" dirty="0" smtClean="0">
                <a:latin typeface="Constantia" panose="02030602050306030303" pitchFamily="18" charset="0"/>
              </a:rPr>
              <a:t>	</a:t>
            </a:r>
            <a:endParaRPr lang="ru-RU" dirty="0">
              <a:latin typeface="Constantia" panose="02030602050306030303" pitchFamily="18" charset="0"/>
            </a:endParaRPr>
          </a:p>
          <a:p>
            <a:pPr lvl="1"/>
            <a:r>
              <a:rPr lang="ru-RU" dirty="0">
                <a:latin typeface="Constantia" panose="02030602050306030303" pitchFamily="18" charset="0"/>
              </a:rPr>
              <a:t>«</a:t>
            </a:r>
            <a:r>
              <a:rPr lang="ru-RU" b="1" dirty="0">
                <a:latin typeface="Constantia" panose="02030602050306030303" pitchFamily="18" charset="0"/>
              </a:rPr>
              <a:t>Срок содержания под стражей не должен превышать разумно требуемого для преследуемой цели</a:t>
            </a:r>
            <a:r>
              <a:rPr lang="ru-RU" dirty="0">
                <a:latin typeface="Constantia" panose="02030602050306030303" pitchFamily="18" charset="0"/>
              </a:rPr>
              <a:t>»</a:t>
            </a:r>
          </a:p>
          <a:p>
            <a:pPr lvl="1"/>
            <a:r>
              <a:rPr lang="ru-RU" i="1" dirty="0" smtClean="0">
                <a:latin typeface="Constantia" panose="02030602050306030303" pitchFamily="18" charset="0"/>
              </a:rPr>
              <a:t>ЕСПЧ</a:t>
            </a:r>
            <a:r>
              <a:rPr lang="ru-RU" i="1" dirty="0">
                <a:latin typeface="Constantia" panose="02030602050306030303" pitchFamily="18" charset="0"/>
              </a:rPr>
              <a:t>, Саади против Соединенного Королевства, жалоба № 13229/03, 29 января 2008 г., </a:t>
            </a:r>
            <a:r>
              <a:rPr lang="ru-RU" i="1" dirty="0" smtClean="0">
                <a:latin typeface="Constantia" panose="02030602050306030303" pitchFamily="18" charset="0"/>
              </a:rPr>
              <a:t>п. </a:t>
            </a:r>
            <a:r>
              <a:rPr lang="ru-RU" i="1" dirty="0">
                <a:latin typeface="Constantia" panose="02030602050306030303" pitchFamily="18" charset="0"/>
              </a:rPr>
              <a:t>74; А. и  </a:t>
            </a:r>
            <a:r>
              <a:rPr lang="ru-RU" i="1" dirty="0" smtClean="0">
                <a:latin typeface="Constantia" panose="02030602050306030303" pitchFamily="18" charset="0"/>
              </a:rPr>
              <a:t>другие </a:t>
            </a:r>
            <a:r>
              <a:rPr lang="ru-RU" i="1" dirty="0">
                <a:latin typeface="Constantia" panose="02030602050306030303" pitchFamily="18" charset="0"/>
              </a:rPr>
              <a:t>против Соединенного Королевства, жалоба № 3455/05 от 19 февраля 2009 г., </a:t>
            </a:r>
            <a:r>
              <a:rPr lang="ru-RU" i="1" dirty="0" smtClean="0">
                <a:latin typeface="Constantia" panose="02030602050306030303" pitchFamily="18" charset="0"/>
              </a:rPr>
              <a:t>п. </a:t>
            </a:r>
            <a:r>
              <a:rPr lang="ru-RU" i="1" dirty="0">
                <a:latin typeface="Constantia" panose="02030602050306030303" pitchFamily="18" charset="0"/>
              </a:rPr>
              <a:t>164</a:t>
            </a:r>
            <a:endParaRPr lang="en-US" i="1" dirty="0">
              <a:latin typeface="Constantia" panose="02030602050306030303" pitchFamily="18" charset="0"/>
            </a:endParaRPr>
          </a:p>
          <a:p>
            <a:endParaRPr lang="en-US" dirty="0">
              <a:latin typeface="Constantia" panose="02030602050306030303" pitchFamily="18" charset="0"/>
            </a:endParaRPr>
          </a:p>
        </p:txBody>
      </p:sp>
    </p:spTree>
    <p:extLst>
      <p:ext uri="{BB962C8B-B14F-4D97-AF65-F5344CB8AC3E}">
        <p14:creationId xmlns:p14="http://schemas.microsoft.com/office/powerpoint/2010/main" val="144835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9627AE-7EF9-9841-9072-4815B8A9CE6D}"/>
              </a:ext>
            </a:extLst>
          </p:cNvPr>
          <p:cNvSpPr>
            <a:spLocks noGrp="1"/>
          </p:cNvSpPr>
          <p:nvPr>
            <p:ph idx="1"/>
          </p:nvPr>
        </p:nvSpPr>
        <p:spPr>
          <a:xfrm>
            <a:off x="1365847" y="795974"/>
            <a:ext cx="9475068" cy="4132846"/>
          </a:xfrm>
        </p:spPr>
        <p:txBody>
          <a:bodyPr>
            <a:normAutofit lnSpcReduction="10000"/>
          </a:bodyPr>
          <a:lstStyle/>
          <a:p>
            <a:pPr marL="0" indent="0" algn="ctr">
              <a:buNone/>
            </a:pPr>
            <a:r>
              <a:rPr lang="ru-RU" sz="4000" b="1" dirty="0">
                <a:solidFill>
                  <a:schemeClr val="bg1"/>
                </a:solidFill>
                <a:latin typeface="Constantia" panose="02030602050306030303" pitchFamily="18" charset="0"/>
              </a:rPr>
              <a:t>Что такое иммиграционное задержание?</a:t>
            </a:r>
          </a:p>
          <a:p>
            <a:pPr marL="0" indent="0">
              <a:buNone/>
            </a:pPr>
            <a:endParaRPr lang="en-US" b="1" u="sng" dirty="0">
              <a:solidFill>
                <a:schemeClr val="bg1"/>
              </a:solidFill>
              <a:latin typeface="Constantia" panose="02030602050306030303" pitchFamily="18" charset="0"/>
            </a:endParaRPr>
          </a:p>
          <a:p>
            <a:pPr marL="0" indent="0">
              <a:buNone/>
            </a:pPr>
            <a:r>
              <a:rPr lang="ru-RU" b="1" dirty="0" smtClean="0">
                <a:solidFill>
                  <a:schemeClr val="bg1"/>
                </a:solidFill>
                <a:latin typeface="Constantia" panose="02030602050306030303" pitchFamily="18" charset="0"/>
              </a:rPr>
              <a:t>Иммиграционное </a:t>
            </a:r>
            <a:r>
              <a:rPr lang="ru-RU" b="1" dirty="0">
                <a:solidFill>
                  <a:schemeClr val="bg1"/>
                </a:solidFill>
                <a:latin typeface="Constantia" panose="02030602050306030303" pitchFamily="18" charset="0"/>
              </a:rPr>
              <a:t>задержание:</a:t>
            </a:r>
          </a:p>
          <a:p>
            <a:pPr marL="0" indent="0">
              <a:buNone/>
            </a:pPr>
            <a:r>
              <a:rPr lang="ru-RU" dirty="0">
                <a:solidFill>
                  <a:schemeClr val="bg1"/>
                </a:solidFill>
                <a:latin typeface="Constantia" panose="02030602050306030303" pitchFamily="18" charset="0"/>
              </a:rPr>
              <a:t>лишение свободы по причинам, связанным с миграцией</a:t>
            </a:r>
          </a:p>
          <a:p>
            <a:pPr marL="0" indent="0">
              <a:buNone/>
            </a:pPr>
            <a:endParaRPr lang="ru-RU" dirty="0">
              <a:solidFill>
                <a:schemeClr val="bg1"/>
              </a:solidFill>
              <a:latin typeface="Constantia" panose="02030602050306030303" pitchFamily="18" charset="0"/>
            </a:endParaRPr>
          </a:p>
          <a:p>
            <a:pPr marL="0" indent="0">
              <a:buNone/>
            </a:pPr>
            <a:r>
              <a:rPr lang="ru-RU" b="1" dirty="0" smtClean="0">
                <a:solidFill>
                  <a:schemeClr val="bg1"/>
                </a:solidFill>
                <a:latin typeface="Constantia" panose="02030602050306030303" pitchFamily="18" charset="0"/>
              </a:rPr>
              <a:t>Уголовное </a:t>
            </a:r>
            <a:r>
              <a:rPr lang="ru-RU" b="1" dirty="0">
                <a:solidFill>
                  <a:schemeClr val="bg1"/>
                </a:solidFill>
                <a:latin typeface="Constantia" panose="02030602050306030303" pitchFamily="18" charset="0"/>
              </a:rPr>
              <a:t>заключение: </a:t>
            </a:r>
            <a:r>
              <a:rPr lang="ru-RU" dirty="0">
                <a:solidFill>
                  <a:schemeClr val="bg1"/>
                </a:solidFill>
                <a:latin typeface="Constantia" panose="02030602050306030303" pitchFamily="18" charset="0"/>
              </a:rPr>
              <a:t>лишение свободы гражданина или </a:t>
            </a:r>
            <a:r>
              <a:rPr lang="ru-RU" dirty="0" err="1">
                <a:solidFill>
                  <a:schemeClr val="bg1"/>
                </a:solidFill>
                <a:latin typeface="Constantia" panose="02030602050306030303" pitchFamily="18" charset="0"/>
              </a:rPr>
              <a:t>негражданина</a:t>
            </a:r>
            <a:r>
              <a:rPr lang="ru-RU" dirty="0">
                <a:solidFill>
                  <a:schemeClr val="bg1"/>
                </a:solidFill>
                <a:latin typeface="Constantia" panose="02030602050306030303" pitchFamily="18" charset="0"/>
              </a:rPr>
              <a:t> по обвинению в совершении преступления или осуждении.</a:t>
            </a:r>
            <a:endParaRPr lang="en-US" dirty="0">
              <a:solidFill>
                <a:schemeClr val="bg1"/>
              </a:solidFill>
              <a:latin typeface="Constantia" panose="02030602050306030303" pitchFamily="18" charset="0"/>
            </a:endParaRPr>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50313"/>
          <a:stretch/>
        </p:blipFill>
        <p:spPr>
          <a:xfrm>
            <a:off x="9905999" y="5287299"/>
            <a:ext cx="2026151" cy="1291300"/>
          </a:xfrm>
          <a:prstGeom prst="rect">
            <a:avLst/>
          </a:prstGeom>
        </p:spPr>
      </p:pic>
    </p:spTree>
    <p:extLst>
      <p:ext uri="{BB962C8B-B14F-4D97-AF65-F5344CB8AC3E}">
        <p14:creationId xmlns:p14="http://schemas.microsoft.com/office/powerpoint/2010/main" val="1177020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466427" y="383822"/>
            <a:ext cx="5319213" cy="646331"/>
          </a:xfrm>
          <a:prstGeom prst="rect">
            <a:avLst/>
          </a:prstGeom>
          <a:noFill/>
        </p:spPr>
        <p:txBody>
          <a:bodyPr wrap="none" rtlCol="0">
            <a:spAutoFit/>
          </a:bodyPr>
          <a:lstStyle/>
          <a:p>
            <a:r>
              <a:rPr lang="kk-KZ" sz="3600" b="1" dirty="0" smtClean="0">
                <a:solidFill>
                  <a:schemeClr val="bg1"/>
                </a:solidFill>
                <a:latin typeface="Constantia" panose="02030602050306030303" pitchFamily="18" charset="0"/>
              </a:rPr>
              <a:t>Задержание беженцев</a:t>
            </a:r>
            <a:endParaRPr lang="en-US" sz="3600" b="1" dirty="0">
              <a:solidFill>
                <a:schemeClr val="bg1"/>
              </a:solidFill>
              <a:latin typeface="Constantia" panose="02030602050306030303" pitchFamily="18" charset="0"/>
            </a:endParaRPr>
          </a:p>
        </p:txBody>
      </p:sp>
      <p:sp>
        <p:nvSpPr>
          <p:cNvPr id="6" name="Rectangle 5">
            <a:extLst>
              <a:ext uri="{FF2B5EF4-FFF2-40B4-BE49-F238E27FC236}">
                <a16:creationId xmlns:a16="http://schemas.microsoft.com/office/drawing/2014/main" id="{C28ECCC3-F58A-894E-AB76-F8119FF901A7}"/>
              </a:ext>
            </a:extLst>
          </p:cNvPr>
          <p:cNvSpPr/>
          <p:nvPr/>
        </p:nvSpPr>
        <p:spPr>
          <a:xfrm>
            <a:off x="466427" y="1177229"/>
            <a:ext cx="11434627" cy="5016758"/>
          </a:xfrm>
          <a:prstGeom prst="rect">
            <a:avLst/>
          </a:prstGeom>
          <a:solidFill>
            <a:schemeClr val="accent6">
              <a:lumMod val="20000"/>
              <a:lumOff val="80000"/>
            </a:schemeClr>
          </a:solidFill>
        </p:spPr>
        <p:txBody>
          <a:bodyPr wrap="square">
            <a:spAutoFit/>
          </a:bodyPr>
          <a:lstStyle/>
          <a:p>
            <a:r>
              <a:rPr lang="kk-KZ" sz="2000" b="1" dirty="0" smtClean="0">
                <a:latin typeface="Constantia" panose="02030602050306030303" pitchFamily="18" charset="0"/>
              </a:rPr>
              <a:t>Женевская Конвенция о статусе беженцев 1</a:t>
            </a:r>
            <a:r>
              <a:rPr lang="en-US" sz="2000" b="1" dirty="0" smtClean="0">
                <a:latin typeface="Constantia" panose="02030602050306030303" pitchFamily="18" charset="0"/>
              </a:rPr>
              <a:t>951</a:t>
            </a:r>
            <a:r>
              <a:rPr lang="kk-KZ" sz="2000" b="1" dirty="0" smtClean="0">
                <a:latin typeface="Constantia" panose="02030602050306030303" pitchFamily="18" charset="0"/>
              </a:rPr>
              <a:t>г.</a:t>
            </a:r>
            <a:endParaRPr lang="en-US" sz="2000" b="1" dirty="0">
              <a:latin typeface="Constantia" panose="02030602050306030303" pitchFamily="18" charset="0"/>
            </a:endParaRPr>
          </a:p>
          <a:p>
            <a:endParaRPr lang="en-US" sz="2000" dirty="0">
              <a:latin typeface="Constantia" panose="02030602050306030303" pitchFamily="18" charset="0"/>
            </a:endParaRPr>
          </a:p>
          <a:p>
            <a:r>
              <a:rPr lang="kk-KZ" sz="2000" dirty="0" smtClean="0">
                <a:latin typeface="Constantia" panose="02030602050306030303" pitchFamily="18" charset="0"/>
              </a:rPr>
              <a:t>Статья</a:t>
            </a:r>
            <a:r>
              <a:rPr lang="en-US" sz="2000" dirty="0" smtClean="0">
                <a:latin typeface="Constantia" panose="02030602050306030303" pitchFamily="18" charset="0"/>
              </a:rPr>
              <a:t> </a:t>
            </a:r>
            <a:r>
              <a:rPr lang="en-US" sz="2000" dirty="0">
                <a:latin typeface="Constantia" panose="02030602050306030303" pitchFamily="18" charset="0"/>
              </a:rPr>
              <a:t>31. 1. </a:t>
            </a:r>
            <a:r>
              <a:rPr lang="ru-RU" sz="2000" dirty="0">
                <a:latin typeface="Constantia" panose="02030602050306030303" pitchFamily="18" charset="0"/>
              </a:rPr>
              <a:t>Договаривающиеся Государства </a:t>
            </a:r>
            <a:r>
              <a:rPr lang="ru-RU" sz="2000" b="1" dirty="0">
                <a:latin typeface="Constantia" panose="02030602050306030303" pitchFamily="18" charset="0"/>
              </a:rPr>
              <a:t>не будут налагать взысканий </a:t>
            </a:r>
            <a:r>
              <a:rPr lang="ru-RU" sz="2000" dirty="0">
                <a:latin typeface="Constantia" panose="02030602050306030303" pitchFamily="18" charset="0"/>
              </a:rPr>
              <a:t>за незаконный въезд или незаконное пребывание на их территории беженцев, которые, прибыв непосредственно из территории, на которой их жизни и свободе угрожала опасность, предусмотренная в статье 1, въезжают или находятся на территории этих государств без разрешения, при условии, что такие беженцы без промедления сами явятся к властям и представят удовлетворительные объяснения своего незаконного въезда или пребывания.</a:t>
            </a:r>
            <a:r>
              <a:rPr lang="en-US" sz="2000" dirty="0">
                <a:latin typeface="Constantia" panose="02030602050306030303" pitchFamily="18" charset="0"/>
              </a:rPr>
              <a:t> </a:t>
            </a:r>
          </a:p>
          <a:p>
            <a:endParaRPr lang="en-US" sz="2000" dirty="0">
              <a:latin typeface="Constantia" panose="02030602050306030303" pitchFamily="18" charset="0"/>
            </a:endParaRPr>
          </a:p>
          <a:p>
            <a:r>
              <a:rPr lang="en-US" sz="2000" dirty="0">
                <a:latin typeface="Constantia" panose="02030602050306030303" pitchFamily="18" charset="0"/>
              </a:rPr>
              <a:t>2. </a:t>
            </a:r>
            <a:r>
              <a:rPr lang="ru-RU" sz="2000" dirty="0" smtClean="0">
                <a:latin typeface="Constantia" panose="02030602050306030303" pitchFamily="18" charset="0"/>
              </a:rPr>
              <a:t>Договаривающиеся </a:t>
            </a:r>
            <a:r>
              <a:rPr lang="ru-RU" sz="2000" dirty="0">
                <a:latin typeface="Constantia" panose="02030602050306030303" pitchFamily="18" charset="0"/>
              </a:rPr>
              <a:t>Государства не будут стеснять свободу передвижения таких беженцев ограничениями, не вызываемыми необходимостью; такие ограничения будут применяться только, пока статус этих беженцев в данной стране не урегулирован или пока они не получат права на въезд в другую страну. Договаривающиеся Государства будут предоставлять таким беженцам достаточный срок и все необходимые условия для получения ими права на въезд в другую страну.</a:t>
            </a:r>
            <a:endParaRPr lang="kk-KZ" sz="2000" dirty="0" smtClean="0">
              <a:latin typeface="Constantia" panose="02030602050306030303" pitchFamily="18" charset="0"/>
            </a:endParaRPr>
          </a:p>
          <a:p>
            <a:endParaRPr lang="kk-KZ" sz="2000" dirty="0">
              <a:latin typeface="Constantia" panose="02030602050306030303" pitchFamily="18" charset="0"/>
            </a:endParaRPr>
          </a:p>
        </p:txBody>
      </p:sp>
    </p:spTree>
    <p:extLst>
      <p:ext uri="{BB962C8B-B14F-4D97-AF65-F5344CB8AC3E}">
        <p14:creationId xmlns:p14="http://schemas.microsoft.com/office/powerpoint/2010/main" val="3737126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846666" y="308246"/>
            <a:ext cx="5319213" cy="646331"/>
          </a:xfrm>
          <a:prstGeom prst="rect">
            <a:avLst/>
          </a:prstGeom>
          <a:noFill/>
        </p:spPr>
        <p:txBody>
          <a:bodyPr wrap="none" rtlCol="0">
            <a:spAutoFit/>
          </a:bodyPr>
          <a:lstStyle/>
          <a:p>
            <a:r>
              <a:rPr lang="kk-KZ" sz="3600" b="1" dirty="0">
                <a:solidFill>
                  <a:schemeClr val="accent6">
                    <a:lumMod val="50000"/>
                  </a:schemeClr>
                </a:solidFill>
                <a:latin typeface="Constantia" panose="02030602050306030303" pitchFamily="18" charset="0"/>
              </a:rPr>
              <a:t>Задержание беженцев</a:t>
            </a:r>
            <a:endParaRPr lang="en-US" sz="3600" b="1" dirty="0">
              <a:solidFill>
                <a:schemeClr val="accent6">
                  <a:lumMod val="50000"/>
                </a:schemeClr>
              </a:solidFill>
              <a:latin typeface="Constantia" panose="02030602050306030303" pitchFamily="18" charset="0"/>
            </a:endParaRPr>
          </a:p>
        </p:txBody>
      </p:sp>
      <p:graphicFrame>
        <p:nvGraphicFramePr>
          <p:cNvPr id="2" name="Table 1">
            <a:extLst>
              <a:ext uri="{FF2B5EF4-FFF2-40B4-BE49-F238E27FC236}">
                <a16:creationId xmlns:a16="http://schemas.microsoft.com/office/drawing/2014/main" id="{76BD3AB2-6DD7-E049-A36E-6910EA1EAC17}"/>
              </a:ext>
            </a:extLst>
          </p:cNvPr>
          <p:cNvGraphicFramePr>
            <a:graphicFrameLocks noGrp="1"/>
          </p:cNvGraphicFramePr>
          <p:nvPr>
            <p:extLst>
              <p:ext uri="{D42A27DB-BD31-4B8C-83A1-F6EECF244321}">
                <p14:modId xmlns:p14="http://schemas.microsoft.com/office/powerpoint/2010/main" val="3595870393"/>
              </p:ext>
            </p:extLst>
          </p:nvPr>
        </p:nvGraphicFramePr>
        <p:xfrm>
          <a:off x="846666" y="954577"/>
          <a:ext cx="11129434" cy="831360"/>
        </p:xfrm>
        <a:graphic>
          <a:graphicData uri="http://schemas.openxmlformats.org/drawingml/2006/table">
            <a:tbl>
              <a:tblPr firstRow="1" firstCol="1" bandRow="1">
                <a:tableStyleId>{5C22544A-7EE6-4342-B048-85BDC9FD1C3A}</a:tableStyleId>
              </a:tblPr>
              <a:tblGrid>
                <a:gridCol w="11129434">
                  <a:extLst>
                    <a:ext uri="{9D8B030D-6E8A-4147-A177-3AD203B41FA5}">
                      <a16:colId xmlns:a16="http://schemas.microsoft.com/office/drawing/2014/main" val="1568150205"/>
                    </a:ext>
                  </a:extLst>
                </a:gridCol>
              </a:tblGrid>
              <a:tr h="831360">
                <a:tc>
                  <a:txBody>
                    <a:bodyPr/>
                    <a:lstStyle/>
                    <a:p>
                      <a:pPr algn="just">
                        <a:spcAft>
                          <a:spcPts val="0"/>
                        </a:spcAft>
                      </a:pPr>
                      <a:r>
                        <a:rPr lang="ru-RU" sz="2000" b="1" dirty="0" smtClean="0">
                          <a:solidFill>
                            <a:schemeClr val="accent6">
                              <a:lumMod val="50000"/>
                            </a:schemeClr>
                          </a:solidFill>
                          <a:effectLst/>
                          <a:uFill>
                            <a:solidFill>
                              <a:srgbClr val="000000"/>
                            </a:solidFill>
                          </a:uFill>
                          <a:latin typeface="Constantia" panose="02030602050306030303" pitchFamily="18" charset="0"/>
                        </a:rPr>
                        <a:t>Руководство по применяемым критериям и стандартам в отношении задержания лиц, ищущих убежище, и альтернатив содержанию под стражей 2012 г.</a:t>
                      </a:r>
                      <a:endParaRPr lang="en-US" sz="2000" b="0" dirty="0">
                        <a:solidFill>
                          <a:schemeClr val="accent6">
                            <a:lumMod val="50000"/>
                          </a:schemeClr>
                        </a:solidFill>
                        <a:effectLst/>
                        <a:uFill>
                          <a:solidFill>
                            <a:srgbClr val="000000"/>
                          </a:solidFill>
                        </a:uFill>
                        <a:latin typeface="Constantia" panose="02030602050306030303" pitchFamily="18" charset="0"/>
                      </a:endParaRPr>
                    </a:p>
                  </a:txBody>
                  <a:tcPr marL="50800" marR="50800" marT="50800" marB="50800">
                    <a:noFill/>
                  </a:tcPr>
                </a:tc>
                <a:extLst>
                  <a:ext uri="{0D108BD9-81ED-4DB2-BD59-A6C34878D82A}">
                    <a16:rowId xmlns:a16="http://schemas.microsoft.com/office/drawing/2014/main" val="4030737204"/>
                  </a:ext>
                </a:extLst>
              </a:tr>
            </a:tbl>
          </a:graphicData>
        </a:graphic>
      </p:graphicFrame>
      <p:pic>
        <p:nvPicPr>
          <p:cNvPr id="4" name="Picture 3">
            <a:extLst>
              <a:ext uri="{FF2B5EF4-FFF2-40B4-BE49-F238E27FC236}">
                <a16:creationId xmlns:a16="http://schemas.microsoft.com/office/drawing/2014/main" id="{FB77A015-26BE-7045-8DAF-52C750738FD6}"/>
              </a:ext>
            </a:extLst>
          </p:cNvPr>
          <p:cNvPicPr>
            <a:picLocks noChangeAspect="1"/>
          </p:cNvPicPr>
          <p:nvPr/>
        </p:nvPicPr>
        <p:blipFill rotWithShape="1">
          <a:blip r:embed="rId2"/>
          <a:srcRect l="33897" t="27916" r="35600" b="10209"/>
          <a:stretch/>
        </p:blipFill>
        <p:spPr>
          <a:xfrm>
            <a:off x="0" y="1785936"/>
            <a:ext cx="4000500" cy="5072063"/>
          </a:xfrm>
          <a:prstGeom prst="rect">
            <a:avLst/>
          </a:prstGeom>
        </p:spPr>
      </p:pic>
      <p:sp>
        <p:nvSpPr>
          <p:cNvPr id="5" name="Rectangle 4">
            <a:extLst>
              <a:ext uri="{FF2B5EF4-FFF2-40B4-BE49-F238E27FC236}">
                <a16:creationId xmlns:a16="http://schemas.microsoft.com/office/drawing/2014/main" id="{A57BF49B-4C6D-3741-9D27-D8FE612DA77D}"/>
              </a:ext>
            </a:extLst>
          </p:cNvPr>
          <p:cNvSpPr/>
          <p:nvPr/>
        </p:nvSpPr>
        <p:spPr>
          <a:xfrm>
            <a:off x="4219574" y="1830039"/>
            <a:ext cx="7756526" cy="4708981"/>
          </a:xfrm>
          <a:prstGeom prst="rect">
            <a:avLst/>
          </a:prstGeom>
        </p:spPr>
        <p:txBody>
          <a:bodyPr wrap="square">
            <a:spAutoFit/>
          </a:bodyPr>
          <a:lstStyle/>
          <a:p>
            <a:pPr lvl="0" fontAlgn="base">
              <a:spcAft>
                <a:spcPts val="0"/>
              </a:spcAft>
              <a:buClr>
                <a:srgbClr val="000000"/>
              </a:buClr>
              <a:buSzPts val="1200"/>
              <a:tabLst>
                <a:tab pos="914400" algn="l"/>
              </a:tabLst>
            </a:pPr>
            <a:r>
              <a:rPr lang="ru-RU" sz="2000" b="1" kern="0" dirty="0" smtClean="0">
                <a:solidFill>
                  <a:schemeClr val="accent6">
                    <a:lumMod val="50000"/>
                  </a:schemeClr>
                </a:solidFill>
                <a:uFill>
                  <a:solidFill>
                    <a:srgbClr val="000000"/>
                  </a:solidFill>
                </a:uFill>
                <a:latin typeface="Constantia" panose="02030602050306030303" pitchFamily="18" charset="0"/>
              </a:rPr>
              <a:t>Принцип </a:t>
            </a:r>
            <a:r>
              <a:rPr lang="ru-RU" sz="2000" b="1" kern="0" dirty="0">
                <a:solidFill>
                  <a:schemeClr val="accent6">
                    <a:lumMod val="50000"/>
                  </a:schemeClr>
                </a:solidFill>
                <a:uFill>
                  <a:solidFill>
                    <a:srgbClr val="000000"/>
                  </a:solidFill>
                </a:uFill>
                <a:latin typeface="Constantia" panose="02030602050306030303" pitchFamily="18" charset="0"/>
              </a:rPr>
              <a:t>3. </a:t>
            </a:r>
            <a:r>
              <a:rPr lang="ru-RU" sz="2000" kern="0" dirty="0">
                <a:solidFill>
                  <a:schemeClr val="accent6">
                    <a:lumMod val="50000"/>
                  </a:schemeClr>
                </a:solidFill>
                <a:uFill>
                  <a:solidFill>
                    <a:srgbClr val="000000"/>
                  </a:solidFill>
                </a:uFill>
                <a:latin typeface="Constantia" panose="02030602050306030303" pitchFamily="18" charset="0"/>
              </a:rPr>
              <a:t>Содержание под стражей </a:t>
            </a:r>
            <a:r>
              <a:rPr lang="ru-RU" sz="2000" kern="0" dirty="0" smtClean="0">
                <a:solidFill>
                  <a:schemeClr val="accent6">
                    <a:lumMod val="50000"/>
                  </a:schemeClr>
                </a:solidFill>
                <a:uFill>
                  <a:solidFill>
                    <a:srgbClr val="000000"/>
                  </a:solidFill>
                </a:uFill>
                <a:latin typeface="Constantia" panose="02030602050306030303" pitchFamily="18" charset="0"/>
              </a:rPr>
              <a:t>должно осуществляться </a:t>
            </a:r>
            <a:r>
              <a:rPr lang="ru-RU" sz="2000" kern="0" dirty="0">
                <a:solidFill>
                  <a:schemeClr val="accent6">
                    <a:lumMod val="50000"/>
                  </a:schemeClr>
                </a:solidFill>
                <a:uFill>
                  <a:solidFill>
                    <a:srgbClr val="000000"/>
                  </a:solidFill>
                </a:uFill>
                <a:latin typeface="Constantia" panose="02030602050306030303" pitchFamily="18" charset="0"/>
              </a:rPr>
              <a:t>в рамках соответствующего законодательства</a:t>
            </a:r>
          </a:p>
          <a:p>
            <a:pPr marL="342900" lvl="0" indent="-342900" fontAlgn="base">
              <a:spcAft>
                <a:spcPts val="0"/>
              </a:spcAft>
              <a:buClr>
                <a:srgbClr val="000000"/>
              </a:buClr>
              <a:buSzPts val="1200"/>
              <a:buFont typeface="Arial" panose="020B0604020202020204" pitchFamily="34" charset="0"/>
              <a:buChar char="•"/>
              <a:tabLst>
                <a:tab pos="914400" algn="l"/>
              </a:tabLst>
            </a:pPr>
            <a:endParaRPr lang="ru-RU" sz="2000" kern="0" dirty="0">
              <a:solidFill>
                <a:schemeClr val="accent6">
                  <a:lumMod val="50000"/>
                </a:schemeClr>
              </a:solidFill>
              <a:uFill>
                <a:solidFill>
                  <a:srgbClr val="000000"/>
                </a:solidFill>
              </a:uFill>
              <a:latin typeface="Constantia" panose="02030602050306030303" pitchFamily="18" charset="0"/>
            </a:endParaRPr>
          </a:p>
          <a:p>
            <a:pPr lvl="0" fontAlgn="base">
              <a:spcAft>
                <a:spcPts val="0"/>
              </a:spcAft>
              <a:buClr>
                <a:srgbClr val="000000"/>
              </a:buClr>
              <a:buSzPts val="1200"/>
              <a:tabLst>
                <a:tab pos="914400" algn="l"/>
              </a:tabLst>
            </a:pPr>
            <a:r>
              <a:rPr lang="ru-RU" sz="2000" b="1" kern="0" dirty="0">
                <a:solidFill>
                  <a:schemeClr val="accent6">
                    <a:lumMod val="50000"/>
                  </a:schemeClr>
                </a:solidFill>
                <a:uFill>
                  <a:solidFill>
                    <a:srgbClr val="000000"/>
                  </a:solidFill>
                </a:uFill>
                <a:latin typeface="Constantia" panose="02030602050306030303" pitchFamily="18" charset="0"/>
              </a:rPr>
              <a:t>Принцип 4.</a:t>
            </a:r>
            <a:r>
              <a:rPr lang="ru-RU" sz="2000" kern="0" dirty="0">
                <a:solidFill>
                  <a:schemeClr val="accent6">
                    <a:lumMod val="50000"/>
                  </a:schemeClr>
                </a:solidFill>
                <a:uFill>
                  <a:solidFill>
                    <a:srgbClr val="000000"/>
                  </a:solidFill>
                </a:uFill>
                <a:latin typeface="Constantia" panose="02030602050306030303" pitchFamily="18" charset="0"/>
              </a:rPr>
              <a:t> Задержание не должно производиться в произвольном порядке, любое решение о задержании должно быть основано на оценке обстоятельств </a:t>
            </a:r>
            <a:r>
              <a:rPr lang="ru-RU" sz="2000" kern="0" dirty="0" smtClean="0">
                <a:solidFill>
                  <a:schemeClr val="accent6">
                    <a:lumMod val="50000"/>
                  </a:schemeClr>
                </a:solidFill>
                <a:uFill>
                  <a:solidFill>
                    <a:srgbClr val="000000"/>
                  </a:solidFill>
                </a:uFill>
                <a:latin typeface="Constantia" panose="02030602050306030303" pitchFamily="18" charset="0"/>
              </a:rPr>
              <a:t>в каждом </a:t>
            </a:r>
            <a:r>
              <a:rPr lang="ru-RU" sz="2000" kern="0" dirty="0">
                <a:solidFill>
                  <a:schemeClr val="accent6">
                    <a:lumMod val="50000"/>
                  </a:schemeClr>
                </a:solidFill>
                <a:uFill>
                  <a:solidFill>
                    <a:srgbClr val="000000"/>
                  </a:solidFill>
                </a:uFill>
                <a:latin typeface="Constantia" panose="02030602050306030303" pitchFamily="18" charset="0"/>
              </a:rPr>
              <a:t>конкретном </a:t>
            </a:r>
            <a:r>
              <a:rPr lang="ru-RU" sz="2000" kern="0" dirty="0" smtClean="0">
                <a:solidFill>
                  <a:schemeClr val="accent6">
                    <a:lumMod val="50000"/>
                  </a:schemeClr>
                </a:solidFill>
                <a:uFill>
                  <a:solidFill>
                    <a:srgbClr val="000000"/>
                  </a:solidFill>
                </a:uFill>
                <a:latin typeface="Constantia" panose="02030602050306030303" pitchFamily="18" charset="0"/>
              </a:rPr>
              <a:t>случае.</a:t>
            </a:r>
          </a:p>
          <a:p>
            <a:pPr lvl="0" fontAlgn="base">
              <a:spcAft>
                <a:spcPts val="0"/>
              </a:spcAft>
              <a:buClr>
                <a:srgbClr val="000000"/>
              </a:buClr>
              <a:buSzPts val="1200"/>
              <a:tabLst>
                <a:tab pos="914400" algn="l"/>
              </a:tabLst>
            </a:pPr>
            <a:endParaRPr lang="ru-RU" sz="2000" kern="0" dirty="0">
              <a:solidFill>
                <a:schemeClr val="accent6">
                  <a:lumMod val="50000"/>
                </a:schemeClr>
              </a:solidFill>
              <a:uFill>
                <a:solidFill>
                  <a:srgbClr val="000000"/>
                </a:solidFill>
              </a:uFill>
              <a:latin typeface="Constantia" panose="02030602050306030303" pitchFamily="18" charset="0"/>
            </a:endParaRPr>
          </a:p>
          <a:p>
            <a:pPr lvl="0" fontAlgn="base">
              <a:spcAft>
                <a:spcPts val="0"/>
              </a:spcAft>
              <a:buClr>
                <a:srgbClr val="000000"/>
              </a:buClr>
              <a:buSzPts val="1200"/>
              <a:tabLst>
                <a:tab pos="914400" algn="l"/>
              </a:tabLst>
            </a:pPr>
            <a:r>
              <a:rPr lang="ru-RU" sz="2000" b="1" kern="0" dirty="0">
                <a:solidFill>
                  <a:schemeClr val="accent6">
                    <a:lumMod val="50000"/>
                  </a:schemeClr>
                </a:solidFill>
                <a:uFill>
                  <a:solidFill>
                    <a:srgbClr val="000000"/>
                  </a:solidFill>
                </a:uFill>
                <a:latin typeface="Constantia" panose="02030602050306030303" pitchFamily="18" charset="0"/>
              </a:rPr>
              <a:t>Принцип </a:t>
            </a:r>
            <a:r>
              <a:rPr lang="ru-RU" sz="2000" b="1" kern="0" dirty="0" smtClean="0">
                <a:solidFill>
                  <a:schemeClr val="accent6">
                    <a:lumMod val="50000"/>
                  </a:schemeClr>
                </a:solidFill>
                <a:uFill>
                  <a:solidFill>
                    <a:srgbClr val="000000"/>
                  </a:solidFill>
                </a:uFill>
                <a:latin typeface="Constantia" panose="02030602050306030303" pitchFamily="18" charset="0"/>
              </a:rPr>
              <a:t>4.1. </a:t>
            </a:r>
            <a:r>
              <a:rPr lang="ru-RU" sz="2000" kern="0" dirty="0" smtClean="0">
                <a:solidFill>
                  <a:schemeClr val="accent6">
                    <a:lumMod val="50000"/>
                  </a:schemeClr>
                </a:solidFill>
                <a:uFill>
                  <a:solidFill>
                    <a:srgbClr val="000000"/>
                  </a:solidFill>
                </a:uFill>
                <a:latin typeface="Constantia" panose="02030602050306030303" pitchFamily="18" charset="0"/>
              </a:rPr>
              <a:t>Задержание </a:t>
            </a:r>
            <a:r>
              <a:rPr lang="ru-RU" sz="2000" kern="0" dirty="0">
                <a:solidFill>
                  <a:schemeClr val="accent6">
                    <a:lumMod val="50000"/>
                  </a:schemeClr>
                </a:solidFill>
                <a:uFill>
                  <a:solidFill>
                    <a:srgbClr val="000000"/>
                  </a:solidFill>
                </a:uFill>
                <a:latin typeface="Constantia" panose="02030602050306030303" pitchFamily="18" charset="0"/>
              </a:rPr>
              <a:t>является исключительной мерой и может быть </a:t>
            </a:r>
            <a:r>
              <a:rPr lang="ru-RU" sz="2000" kern="0" dirty="0" smtClean="0">
                <a:solidFill>
                  <a:schemeClr val="accent6">
                    <a:lumMod val="50000"/>
                  </a:schemeClr>
                </a:solidFill>
                <a:uFill>
                  <a:solidFill>
                    <a:srgbClr val="000000"/>
                  </a:solidFill>
                </a:uFill>
                <a:latin typeface="Constantia" panose="02030602050306030303" pitchFamily="18" charset="0"/>
              </a:rPr>
              <a:t>применено исключительно </a:t>
            </a:r>
            <a:r>
              <a:rPr lang="ru-RU" sz="2000" kern="0" dirty="0">
                <a:solidFill>
                  <a:schemeClr val="accent6">
                    <a:lumMod val="50000"/>
                  </a:schemeClr>
                </a:solidFill>
                <a:uFill>
                  <a:solidFill>
                    <a:srgbClr val="000000"/>
                  </a:solidFill>
                </a:uFill>
                <a:latin typeface="Constantia" panose="02030602050306030303" pitchFamily="18" charset="0"/>
              </a:rPr>
              <a:t>в законных целях</a:t>
            </a:r>
          </a:p>
          <a:p>
            <a:pPr marL="342900" lvl="0" indent="-342900" fontAlgn="base">
              <a:spcAft>
                <a:spcPts val="0"/>
              </a:spcAft>
              <a:buClr>
                <a:srgbClr val="000000"/>
              </a:buClr>
              <a:buSzPts val="1200"/>
              <a:buFontTx/>
              <a:buChar char="-"/>
              <a:tabLst>
                <a:tab pos="914400" algn="l"/>
              </a:tabLst>
            </a:pPr>
            <a:r>
              <a:rPr lang="ru-RU" sz="2000" kern="0" dirty="0" smtClean="0">
                <a:solidFill>
                  <a:schemeClr val="accent6">
                    <a:lumMod val="50000"/>
                  </a:schemeClr>
                </a:solidFill>
                <a:uFill>
                  <a:solidFill>
                    <a:srgbClr val="000000"/>
                  </a:solidFill>
                </a:uFill>
                <a:latin typeface="Constantia" panose="02030602050306030303" pitchFamily="18" charset="0"/>
              </a:rPr>
              <a:t>защиты </a:t>
            </a:r>
            <a:r>
              <a:rPr lang="ru-RU" sz="2000" kern="0" dirty="0">
                <a:solidFill>
                  <a:schemeClr val="accent6">
                    <a:lumMod val="50000"/>
                  </a:schemeClr>
                </a:solidFill>
                <a:uFill>
                  <a:solidFill>
                    <a:srgbClr val="000000"/>
                  </a:solidFill>
                </a:uFill>
                <a:latin typeface="Constantia" panose="02030602050306030303" pitchFamily="18" charset="0"/>
              </a:rPr>
              <a:t>общественного </a:t>
            </a:r>
            <a:r>
              <a:rPr lang="ru-RU" sz="2000" kern="0" dirty="0" smtClean="0">
                <a:solidFill>
                  <a:schemeClr val="accent6">
                    <a:lumMod val="50000"/>
                  </a:schemeClr>
                </a:solidFill>
                <a:uFill>
                  <a:solidFill>
                    <a:srgbClr val="000000"/>
                  </a:solidFill>
                </a:uFill>
                <a:latin typeface="Constantia" panose="02030602050306030303" pitchFamily="18" charset="0"/>
              </a:rPr>
              <a:t>порядка;</a:t>
            </a:r>
          </a:p>
          <a:p>
            <a:pPr marL="342900" lvl="0" indent="-342900" fontAlgn="base">
              <a:spcAft>
                <a:spcPts val="0"/>
              </a:spcAft>
              <a:buClr>
                <a:srgbClr val="000000"/>
              </a:buClr>
              <a:buSzPts val="1200"/>
              <a:buFontTx/>
              <a:buChar char="-"/>
              <a:tabLst>
                <a:tab pos="914400" algn="l"/>
              </a:tabLst>
            </a:pPr>
            <a:r>
              <a:rPr lang="ru-RU" sz="2000" kern="0" dirty="0" smtClean="0">
                <a:solidFill>
                  <a:schemeClr val="accent6">
                    <a:lumMod val="50000"/>
                  </a:schemeClr>
                </a:solidFill>
                <a:uFill>
                  <a:solidFill>
                    <a:srgbClr val="000000"/>
                  </a:solidFill>
                </a:uFill>
                <a:latin typeface="Constantia" panose="02030602050306030303" pitchFamily="18" charset="0"/>
              </a:rPr>
              <a:t>предотвратить </a:t>
            </a:r>
            <a:r>
              <a:rPr lang="ru-RU" sz="2000" kern="0" dirty="0">
                <a:solidFill>
                  <a:schemeClr val="accent6">
                    <a:lumMod val="50000"/>
                  </a:schemeClr>
                </a:solidFill>
                <a:uFill>
                  <a:solidFill>
                    <a:srgbClr val="000000"/>
                  </a:solidFill>
                </a:uFill>
                <a:latin typeface="Constantia" panose="02030602050306030303" pitchFamily="18" charset="0"/>
              </a:rPr>
              <a:t>побег </a:t>
            </a:r>
            <a:r>
              <a:rPr lang="ru-RU" sz="2000" kern="0" dirty="0" smtClean="0">
                <a:solidFill>
                  <a:schemeClr val="accent6">
                    <a:lumMod val="50000"/>
                  </a:schemeClr>
                </a:solidFill>
                <a:uFill>
                  <a:solidFill>
                    <a:srgbClr val="000000"/>
                  </a:solidFill>
                </a:uFill>
                <a:latin typeface="Constantia" panose="02030602050306030303" pitchFamily="18" charset="0"/>
              </a:rPr>
              <a:t>и/или </a:t>
            </a:r>
            <a:r>
              <a:rPr lang="ru-RU" sz="2000" kern="0" dirty="0">
                <a:solidFill>
                  <a:schemeClr val="accent6">
                    <a:lumMod val="50000"/>
                  </a:schemeClr>
                </a:solidFill>
                <a:uFill>
                  <a:solidFill>
                    <a:srgbClr val="000000"/>
                  </a:solidFill>
                </a:uFill>
                <a:latin typeface="Constantia" panose="02030602050306030303" pitchFamily="18" charset="0"/>
              </a:rPr>
              <a:t>в случаях вероятности отказа от </a:t>
            </a:r>
            <a:r>
              <a:rPr lang="ru-RU" sz="2000" kern="0" dirty="0" smtClean="0">
                <a:solidFill>
                  <a:schemeClr val="accent6">
                    <a:lumMod val="50000"/>
                  </a:schemeClr>
                </a:solidFill>
                <a:uFill>
                  <a:solidFill>
                    <a:srgbClr val="000000"/>
                  </a:solidFill>
                </a:uFill>
                <a:latin typeface="Constantia" panose="02030602050306030303" pitchFamily="18" charset="0"/>
              </a:rPr>
              <a:t>сотрудничества;</a:t>
            </a:r>
          </a:p>
          <a:p>
            <a:pPr marL="342900" lvl="0" indent="-342900" fontAlgn="base">
              <a:spcAft>
                <a:spcPts val="0"/>
              </a:spcAft>
              <a:buClr>
                <a:srgbClr val="000000"/>
              </a:buClr>
              <a:buSzPts val="1200"/>
              <a:buFontTx/>
              <a:buChar char="-"/>
              <a:tabLst>
                <a:tab pos="914400" algn="l"/>
              </a:tabLst>
            </a:pPr>
            <a:r>
              <a:rPr lang="ru-RU" sz="2000" kern="0" dirty="0" smtClean="0">
                <a:solidFill>
                  <a:schemeClr val="accent6">
                    <a:lumMod val="50000"/>
                  </a:schemeClr>
                </a:solidFill>
                <a:uFill>
                  <a:solidFill>
                    <a:srgbClr val="000000"/>
                  </a:solidFill>
                </a:uFill>
                <a:latin typeface="Constantia" panose="02030602050306030303" pitchFamily="18" charset="0"/>
              </a:rPr>
              <a:t>в </a:t>
            </a:r>
            <a:r>
              <a:rPr lang="ru-RU" sz="2000" kern="0" dirty="0">
                <a:solidFill>
                  <a:schemeClr val="accent6">
                    <a:lumMod val="50000"/>
                  </a:schemeClr>
                </a:solidFill>
                <a:uFill>
                  <a:solidFill>
                    <a:srgbClr val="000000"/>
                  </a:solidFill>
                </a:uFill>
                <a:latin typeface="Constantia" panose="02030602050306030303" pitchFamily="18" charset="0"/>
              </a:rPr>
              <a:t>связи с ускоренными процедурами для явно необоснованных или явно </a:t>
            </a:r>
            <a:r>
              <a:rPr lang="ru-RU" sz="2000" kern="0" dirty="0" smtClean="0">
                <a:solidFill>
                  <a:schemeClr val="accent6">
                    <a:lumMod val="50000"/>
                  </a:schemeClr>
                </a:solidFill>
                <a:uFill>
                  <a:solidFill>
                    <a:srgbClr val="000000"/>
                  </a:solidFill>
                </a:uFill>
                <a:latin typeface="Constantia" panose="02030602050306030303" pitchFamily="18" charset="0"/>
              </a:rPr>
              <a:t>необоснованных заявлений </a:t>
            </a:r>
            <a:endParaRPr lang="en-US" sz="2000" kern="0" dirty="0">
              <a:solidFill>
                <a:schemeClr val="accent6">
                  <a:lumMod val="50000"/>
                </a:schemeClr>
              </a:solidFill>
              <a:uFill>
                <a:solidFill>
                  <a:srgbClr val="000000"/>
                </a:solidFill>
              </a:uFill>
              <a:latin typeface="Constantia" panose="02030602050306030303" pitchFamily="18" charset="0"/>
            </a:endParaRPr>
          </a:p>
        </p:txBody>
      </p:sp>
    </p:spTree>
    <p:extLst>
      <p:ext uri="{BB962C8B-B14F-4D97-AF65-F5344CB8AC3E}">
        <p14:creationId xmlns:p14="http://schemas.microsoft.com/office/powerpoint/2010/main" val="2138829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846666" y="383822"/>
            <a:ext cx="4324645" cy="538609"/>
          </a:xfrm>
          <a:prstGeom prst="rect">
            <a:avLst/>
          </a:prstGeom>
          <a:noFill/>
        </p:spPr>
        <p:txBody>
          <a:bodyPr wrap="none" rtlCol="0">
            <a:spAutoFit/>
          </a:bodyPr>
          <a:lstStyle/>
          <a:p>
            <a:r>
              <a:rPr lang="kk-KZ" sz="2900" b="1" dirty="0">
                <a:solidFill>
                  <a:schemeClr val="accent6">
                    <a:lumMod val="50000"/>
                  </a:schemeClr>
                </a:solidFill>
                <a:latin typeface="Constantia" panose="02030602050306030303" pitchFamily="18" charset="0"/>
              </a:rPr>
              <a:t>Задержание беженцев</a:t>
            </a:r>
            <a:endParaRPr lang="en-US" sz="2900" b="1" dirty="0">
              <a:solidFill>
                <a:schemeClr val="accent6">
                  <a:lumMod val="50000"/>
                </a:schemeClr>
              </a:solidFill>
              <a:latin typeface="Constantia" panose="02030602050306030303" pitchFamily="18" charset="0"/>
            </a:endParaRPr>
          </a:p>
        </p:txBody>
      </p:sp>
      <p:graphicFrame>
        <p:nvGraphicFramePr>
          <p:cNvPr id="2" name="Table 1">
            <a:extLst>
              <a:ext uri="{FF2B5EF4-FFF2-40B4-BE49-F238E27FC236}">
                <a16:creationId xmlns:a16="http://schemas.microsoft.com/office/drawing/2014/main" id="{76BD3AB2-6DD7-E049-A36E-6910EA1EAC17}"/>
              </a:ext>
            </a:extLst>
          </p:cNvPr>
          <p:cNvGraphicFramePr>
            <a:graphicFrameLocks noGrp="1"/>
          </p:cNvGraphicFramePr>
          <p:nvPr>
            <p:extLst>
              <p:ext uri="{D42A27DB-BD31-4B8C-83A1-F6EECF244321}">
                <p14:modId xmlns:p14="http://schemas.microsoft.com/office/powerpoint/2010/main" val="720939767"/>
              </p:ext>
            </p:extLst>
          </p:nvPr>
        </p:nvGraphicFramePr>
        <p:xfrm>
          <a:off x="846665" y="1082268"/>
          <a:ext cx="10058401" cy="5318531"/>
        </p:xfrm>
        <a:graphic>
          <a:graphicData uri="http://schemas.openxmlformats.org/drawingml/2006/table">
            <a:tbl>
              <a:tblPr firstRow="1" firstCol="1" bandRow="1">
                <a:tableStyleId>{5C22544A-7EE6-4342-B048-85BDC9FD1C3A}</a:tableStyleId>
              </a:tblPr>
              <a:tblGrid>
                <a:gridCol w="10058401">
                  <a:extLst>
                    <a:ext uri="{9D8B030D-6E8A-4147-A177-3AD203B41FA5}">
                      <a16:colId xmlns:a16="http://schemas.microsoft.com/office/drawing/2014/main" val="1568150205"/>
                    </a:ext>
                  </a:extLst>
                </a:gridCol>
              </a:tblGrid>
              <a:tr h="5318531">
                <a:tc>
                  <a:txBody>
                    <a:bodyPr/>
                    <a:lstStyle/>
                    <a:p>
                      <a:pPr algn="just">
                        <a:spcAft>
                          <a:spcPts val="0"/>
                        </a:spcAft>
                      </a:pPr>
                      <a:r>
                        <a:rPr lang="ru-RU" sz="2000" b="1"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Принцип 4.1:</a:t>
                      </a:r>
                      <a:r>
                        <a:rPr lang="ru-RU" sz="2000" b="1" u="none" strike="noStrike" kern="0" spc="0" baseline="0" dirty="0" smtClean="0">
                          <a:ln>
                            <a:noFill/>
                          </a:ln>
                          <a:solidFill>
                            <a:schemeClr val="accent6">
                              <a:lumMod val="50000"/>
                            </a:schemeClr>
                          </a:solidFill>
                          <a:effectLst/>
                          <a:uFill>
                            <a:solidFill>
                              <a:srgbClr val="000000"/>
                            </a:solidFill>
                          </a:uFill>
                          <a:latin typeface="Constantia" panose="02030602050306030303" pitchFamily="18" charset="0"/>
                        </a:rPr>
                        <a:t> </a:t>
                      </a:r>
                      <a:endParaRPr lang="en-US" sz="2000" b="1" dirty="0">
                        <a:solidFill>
                          <a:schemeClr val="accent6">
                            <a:lumMod val="50000"/>
                          </a:schemeClr>
                        </a:solidFill>
                        <a:effectLst/>
                        <a:uFill>
                          <a:solidFill>
                            <a:srgbClr val="000000"/>
                          </a:solidFill>
                        </a:uFill>
                        <a:latin typeface="Constantia" panose="02030602050306030303" pitchFamily="18" charset="0"/>
                      </a:endParaRPr>
                    </a:p>
                    <a:p>
                      <a:pPr marL="342900" marR="0" lvl="0" indent="-342900" algn="just" defTabSz="914400" rtl="0" eaLnBrk="1" fontAlgn="base" latinLnBrk="0" hangingPunct="1">
                        <a:lnSpc>
                          <a:spcPct val="100000"/>
                        </a:lnSpc>
                        <a:spcBef>
                          <a:spcPts val="0"/>
                        </a:spcBef>
                        <a:spcAft>
                          <a:spcPts val="0"/>
                        </a:spcAft>
                        <a:buClr>
                          <a:srgbClr val="000000"/>
                        </a:buClr>
                        <a:buSzPts val="1200"/>
                        <a:buFont typeface="Arial" panose="020B0604020202020204" pitchFamily="34" charset="0"/>
                        <a:buChar char="•"/>
                        <a:tabLst>
                          <a:tab pos="914400" algn="l"/>
                        </a:tabLst>
                        <a:defRPr/>
                      </a:pPr>
                      <a:r>
                        <a:rPr lang="ru-RU" sz="2000" b="0" kern="0" dirty="0" smtClean="0">
                          <a:solidFill>
                            <a:schemeClr val="accent6">
                              <a:lumMod val="50000"/>
                            </a:schemeClr>
                          </a:solidFill>
                          <a:uFill>
                            <a:solidFill>
                              <a:srgbClr val="000000"/>
                            </a:solidFill>
                          </a:uFill>
                          <a:latin typeface="Constantia" panose="02030602050306030303" pitchFamily="18" charset="0"/>
                        </a:rPr>
                        <a:t>Идентификация личности и/или проверка безопасности;</a:t>
                      </a:r>
                    </a:p>
                    <a:p>
                      <a:pPr marL="342900" marR="0" lvl="0" indent="-342900" algn="just" defTabSz="914400" rtl="0" eaLnBrk="1" fontAlgn="base" latinLnBrk="0" hangingPunct="1">
                        <a:lnSpc>
                          <a:spcPct val="100000"/>
                        </a:lnSpc>
                        <a:spcBef>
                          <a:spcPts val="0"/>
                        </a:spcBef>
                        <a:spcAft>
                          <a:spcPts val="0"/>
                        </a:spcAft>
                        <a:buClr>
                          <a:srgbClr val="000000"/>
                        </a:buClr>
                        <a:buSzPts val="1200"/>
                        <a:buFont typeface="Arial" panose="020B0604020202020204" pitchFamily="34" charset="0"/>
                        <a:buChar char="•"/>
                        <a:tabLst>
                          <a:tab pos="914400" algn="l"/>
                        </a:tabLst>
                        <a:defRPr/>
                      </a:pPr>
                      <a:r>
                        <a:rPr lang="ru-RU" sz="2000" b="0"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Выяснение в ходе предварительного собеседования информации обоснованиях для запроса на международную защиту, которая не может быть</a:t>
                      </a:r>
                      <a:r>
                        <a:rPr lang="ru-RU" sz="2000" b="0" u="none" strike="noStrike" kern="0" spc="0" baseline="0" dirty="0" smtClean="0">
                          <a:ln>
                            <a:noFill/>
                          </a:ln>
                          <a:solidFill>
                            <a:schemeClr val="accent6">
                              <a:lumMod val="50000"/>
                            </a:schemeClr>
                          </a:solidFill>
                          <a:effectLst/>
                          <a:uFill>
                            <a:solidFill>
                              <a:srgbClr val="000000"/>
                            </a:solidFill>
                          </a:uFill>
                          <a:latin typeface="Constantia" panose="02030602050306030303" pitchFamily="18" charset="0"/>
                        </a:rPr>
                        <a:t> </a:t>
                      </a:r>
                      <a:r>
                        <a:rPr lang="ru-RU" sz="2000" b="0"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получена иным способом за исключением задержания;</a:t>
                      </a:r>
                    </a:p>
                    <a:p>
                      <a:pPr marL="342900" lvl="0" indent="-342900" algn="just" fontAlgn="base">
                        <a:spcAft>
                          <a:spcPts val="0"/>
                        </a:spcAft>
                        <a:buClr>
                          <a:srgbClr val="000000"/>
                        </a:buClr>
                        <a:buSzPts val="1200"/>
                        <a:buFont typeface="Arial" panose="020B0604020202020204" pitchFamily="34" charset="0"/>
                        <a:buChar char="•"/>
                        <a:tabLst>
                          <a:tab pos="914400" algn="l"/>
                        </a:tabLst>
                      </a:pPr>
                      <a:r>
                        <a:rPr lang="ru-RU" sz="2000" b="0"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Защита общественного здравия</a:t>
                      </a:r>
                      <a:r>
                        <a:rPr lang="en-US" sz="2000" b="0"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a:t>
                      </a:r>
                      <a:endParaRPr lang="en-US" sz="2000" b="0" u="none" strike="noStrike" kern="0" spc="0" dirty="0">
                        <a:ln>
                          <a:noFill/>
                        </a:ln>
                        <a:solidFill>
                          <a:schemeClr val="accent6">
                            <a:lumMod val="50000"/>
                          </a:schemeClr>
                        </a:solidFill>
                        <a:effectLst/>
                        <a:uFill>
                          <a:solidFill>
                            <a:srgbClr val="000000"/>
                          </a:solidFill>
                        </a:uFill>
                        <a:latin typeface="Constantia" panose="02030602050306030303" pitchFamily="18" charset="0"/>
                      </a:endParaRPr>
                    </a:p>
                    <a:p>
                      <a:pPr marL="342900" lvl="0" indent="-342900" algn="just" fontAlgn="base">
                        <a:spcAft>
                          <a:spcPts val="0"/>
                        </a:spcAft>
                        <a:buClr>
                          <a:srgbClr val="000000"/>
                        </a:buClr>
                        <a:buSzPts val="1200"/>
                        <a:buFont typeface="Arial" panose="020B0604020202020204" pitchFamily="34" charset="0"/>
                        <a:buChar char="•"/>
                        <a:tabLst>
                          <a:tab pos="139700" algn="l"/>
                          <a:tab pos="914400" algn="l"/>
                        </a:tabLst>
                      </a:pPr>
                      <a:r>
                        <a:rPr lang="ru-RU" sz="2000" b="0"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Обеспечение национальной безопасности</a:t>
                      </a:r>
                      <a:r>
                        <a:rPr lang="en-US" sz="2000" b="0"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a:t>
                      </a:r>
                      <a:endParaRPr lang="en-US" sz="2000" b="0" u="none" strike="noStrike" kern="0" spc="0" dirty="0">
                        <a:ln>
                          <a:noFill/>
                        </a:ln>
                        <a:solidFill>
                          <a:schemeClr val="accent6">
                            <a:lumMod val="50000"/>
                          </a:schemeClr>
                        </a:solidFill>
                        <a:effectLst/>
                        <a:uFill>
                          <a:solidFill>
                            <a:srgbClr val="000000"/>
                          </a:solidFill>
                        </a:uFill>
                        <a:latin typeface="Constantia" panose="02030602050306030303" pitchFamily="18" charset="0"/>
                      </a:endParaRPr>
                    </a:p>
                    <a:p>
                      <a:pPr marL="342900" lvl="0" indent="-342900" algn="just" fontAlgn="base">
                        <a:spcAft>
                          <a:spcPts val="0"/>
                        </a:spcAft>
                        <a:buClr>
                          <a:srgbClr val="000000"/>
                        </a:buClr>
                        <a:buSzPts val="1200"/>
                        <a:buFont typeface="Arial" panose="020B0604020202020204" pitchFamily="34" charset="0"/>
                        <a:buChar char="•"/>
                        <a:tabLst>
                          <a:tab pos="139700" algn="l"/>
                          <a:tab pos="914400" algn="l"/>
                        </a:tabLst>
                      </a:pPr>
                      <a:endParaRPr lang="en-US" sz="2000" b="0" u="none" strike="noStrike" kern="0" spc="0" dirty="0">
                        <a:ln>
                          <a:noFill/>
                        </a:ln>
                        <a:solidFill>
                          <a:schemeClr val="accent6">
                            <a:lumMod val="50000"/>
                          </a:schemeClr>
                        </a:solidFill>
                        <a:effectLst/>
                        <a:uFill>
                          <a:solidFill>
                            <a:srgbClr val="000000"/>
                          </a:solidFill>
                        </a:uFill>
                        <a:latin typeface="Constantia" panose="02030602050306030303" pitchFamily="18" charset="0"/>
                      </a:endParaRPr>
                    </a:p>
                    <a:p>
                      <a:pPr marL="0" lvl="0" indent="0" algn="just" fontAlgn="base">
                        <a:spcAft>
                          <a:spcPts val="0"/>
                        </a:spcAft>
                        <a:buClr>
                          <a:srgbClr val="000000"/>
                        </a:buClr>
                        <a:buSzPts val="1200"/>
                        <a:buFont typeface="Arial" panose="020B0604020202020204" pitchFamily="34" charset="0"/>
                        <a:buNone/>
                        <a:tabLst>
                          <a:tab pos="139700" algn="l"/>
                          <a:tab pos="914400" algn="l"/>
                        </a:tabLst>
                      </a:pPr>
                      <a:r>
                        <a:rPr lang="ru-RU" sz="2000" b="1"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Принцип 4.2:</a:t>
                      </a:r>
                      <a:r>
                        <a:rPr lang="ru-RU" sz="2000" b="1" u="none" strike="noStrike" kern="0" spc="0" baseline="0" dirty="0" smtClean="0">
                          <a:ln>
                            <a:noFill/>
                          </a:ln>
                          <a:solidFill>
                            <a:schemeClr val="accent6">
                              <a:lumMod val="50000"/>
                            </a:schemeClr>
                          </a:solidFill>
                          <a:effectLst/>
                          <a:uFill>
                            <a:solidFill>
                              <a:srgbClr val="000000"/>
                            </a:solidFill>
                          </a:uFill>
                          <a:latin typeface="Constantia" panose="02030602050306030303" pitchFamily="18" charset="0"/>
                        </a:rPr>
                        <a:t> </a:t>
                      </a:r>
                      <a:r>
                        <a:rPr lang="ru-RU" sz="2000" b="0"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Задержание может быть применено только в том случае, если оно преследует законную цель, и было установлено, что такая мера является необходимой и соответствующей в каждом отдельном случае</a:t>
                      </a:r>
                      <a:endParaRPr lang="en-US" sz="2000" b="0" u="none" strike="noStrike" kern="0" spc="0" dirty="0">
                        <a:ln>
                          <a:noFill/>
                        </a:ln>
                        <a:solidFill>
                          <a:schemeClr val="accent6">
                            <a:lumMod val="50000"/>
                          </a:schemeClr>
                        </a:solidFill>
                        <a:effectLst/>
                        <a:uFill>
                          <a:solidFill>
                            <a:srgbClr val="000000"/>
                          </a:solidFill>
                        </a:uFill>
                        <a:latin typeface="Constantia" panose="02030602050306030303" pitchFamily="18" charset="0"/>
                      </a:endParaRPr>
                    </a:p>
                    <a:p>
                      <a:pPr marL="0" lvl="0" indent="0" algn="just" fontAlgn="base">
                        <a:spcAft>
                          <a:spcPts val="0"/>
                        </a:spcAft>
                        <a:buClr>
                          <a:srgbClr val="000000"/>
                        </a:buClr>
                        <a:buSzPts val="1200"/>
                        <a:buFont typeface="Arial" panose="020B0604020202020204" pitchFamily="34" charset="0"/>
                        <a:buNone/>
                        <a:tabLst>
                          <a:tab pos="139700" algn="l"/>
                          <a:tab pos="914400" algn="l"/>
                        </a:tabLst>
                      </a:pPr>
                      <a:r>
                        <a:rPr lang="ru-RU" sz="2000" b="1"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Принцип 4.3:</a:t>
                      </a:r>
                      <a:r>
                        <a:rPr lang="ru-RU" sz="2000" b="1" u="none" strike="noStrike" kern="0" spc="0" baseline="0" dirty="0" smtClean="0">
                          <a:ln>
                            <a:noFill/>
                          </a:ln>
                          <a:solidFill>
                            <a:schemeClr val="accent6">
                              <a:lumMod val="50000"/>
                            </a:schemeClr>
                          </a:solidFill>
                          <a:effectLst/>
                          <a:uFill>
                            <a:solidFill>
                              <a:srgbClr val="000000"/>
                            </a:solidFill>
                          </a:uFill>
                          <a:latin typeface="Constantia" panose="02030602050306030303" pitchFamily="18" charset="0"/>
                        </a:rPr>
                        <a:t> </a:t>
                      </a:r>
                      <a:r>
                        <a:rPr lang="ru-RU" sz="2000" b="0" u="none" strike="noStrike" kern="0" spc="0" dirty="0" smtClean="0">
                          <a:ln>
                            <a:noFill/>
                          </a:ln>
                          <a:solidFill>
                            <a:schemeClr val="accent6">
                              <a:lumMod val="50000"/>
                            </a:schemeClr>
                          </a:solidFill>
                          <a:effectLst/>
                          <a:uFill>
                            <a:solidFill>
                              <a:srgbClr val="000000"/>
                            </a:solidFill>
                          </a:uFill>
                          <a:latin typeface="Constantia" panose="02030602050306030303" pitchFamily="18" charset="0"/>
                        </a:rPr>
                        <a:t>Необходимо учитывать альтернативы задержанию </a:t>
                      </a:r>
                      <a:endParaRPr lang="en-US" sz="2000" b="0" dirty="0">
                        <a:solidFill>
                          <a:schemeClr val="accent6">
                            <a:lumMod val="50000"/>
                          </a:schemeClr>
                        </a:solidFill>
                        <a:effectLst/>
                        <a:uFill>
                          <a:solidFill>
                            <a:srgbClr val="000000"/>
                          </a:solidFill>
                        </a:uFill>
                        <a:latin typeface="Constantia" panose="02030602050306030303" pitchFamily="18" charset="0"/>
                      </a:endParaRPr>
                    </a:p>
                  </a:txBody>
                  <a:tcPr marL="50800" marR="50800" marT="50800" marB="50800">
                    <a:noFill/>
                  </a:tcPr>
                </a:tc>
                <a:extLst>
                  <a:ext uri="{0D108BD9-81ED-4DB2-BD59-A6C34878D82A}">
                    <a16:rowId xmlns:a16="http://schemas.microsoft.com/office/drawing/2014/main" val="4030737204"/>
                  </a:ext>
                </a:extLst>
              </a:tr>
            </a:tbl>
          </a:graphicData>
        </a:graphic>
      </p:graphicFrame>
      <p:sp>
        <p:nvSpPr>
          <p:cNvPr id="3" name="Rectangle 2">
            <a:extLst>
              <a:ext uri="{FF2B5EF4-FFF2-40B4-BE49-F238E27FC236}">
                <a16:creationId xmlns:a16="http://schemas.microsoft.com/office/drawing/2014/main" id="{EC1E07E1-DFC8-E24B-8002-C05463C6E7AC}"/>
              </a:ext>
            </a:extLst>
          </p:cNvPr>
          <p:cNvSpPr/>
          <p:nvPr/>
        </p:nvSpPr>
        <p:spPr>
          <a:xfrm>
            <a:off x="239446" y="4929420"/>
            <a:ext cx="11272837" cy="1631216"/>
          </a:xfrm>
          <a:prstGeom prst="rect">
            <a:avLst/>
          </a:prstGeom>
          <a:solidFill>
            <a:schemeClr val="accent6">
              <a:lumMod val="60000"/>
              <a:lumOff val="40000"/>
            </a:schemeClr>
          </a:solidFill>
        </p:spPr>
        <p:txBody>
          <a:bodyPr wrap="square">
            <a:spAutoFit/>
          </a:bodyPr>
          <a:lstStyle/>
          <a:p>
            <a:pPr lvl="2" algn="r"/>
            <a:r>
              <a:rPr lang="ru-RU" sz="2000" b="1" dirty="0" smtClean="0">
                <a:latin typeface="Constantia" panose="02030602050306030303" pitchFamily="18" charset="0"/>
              </a:rPr>
              <a:t>Запрещается </a:t>
            </a:r>
            <a:r>
              <a:rPr lang="ru-RU" sz="2000" b="1" dirty="0">
                <a:latin typeface="Constantia" panose="02030602050306030303" pitchFamily="18" charset="0"/>
              </a:rPr>
              <a:t>лишение свободы ребенка, ищущего убежища, ребенка-беженца, лица без гражданства или мигранта, включая несопровождаемых или разлученных детей.</a:t>
            </a:r>
          </a:p>
          <a:p>
            <a:pPr lvl="2" algn="r"/>
            <a:r>
              <a:rPr lang="ru-RU" sz="2000" dirty="0">
                <a:latin typeface="Constantia" panose="02030602050306030303" pitchFamily="18" charset="0"/>
              </a:rPr>
              <a:t>Рабочая группа ООН по произвольным задержаниям, </a:t>
            </a:r>
            <a:r>
              <a:rPr lang="ru-RU" sz="2000" dirty="0" smtClean="0">
                <a:latin typeface="Constantia" panose="02030602050306030303" pitchFamily="18" charset="0"/>
              </a:rPr>
              <a:t>Пересмотренная </a:t>
            </a:r>
            <a:r>
              <a:rPr lang="ru-RU" sz="2000" dirty="0">
                <a:latin typeface="Constantia" panose="02030602050306030303" pitchFamily="18" charset="0"/>
              </a:rPr>
              <a:t>дискуссия №. 5 лишения свободы мигрантов, </a:t>
            </a:r>
            <a:r>
              <a:rPr lang="ru-RU" sz="2000" dirty="0" smtClean="0">
                <a:latin typeface="Constantia" panose="02030602050306030303" pitchFamily="18" charset="0"/>
              </a:rPr>
              <a:t>п. 19</a:t>
            </a:r>
            <a:endParaRPr lang="en-US" sz="2000" dirty="0">
              <a:latin typeface="Constantia" panose="02030602050306030303" pitchFamily="18" charset="0"/>
            </a:endParaRPr>
          </a:p>
        </p:txBody>
      </p:sp>
    </p:spTree>
    <p:extLst>
      <p:ext uri="{BB962C8B-B14F-4D97-AF65-F5344CB8AC3E}">
        <p14:creationId xmlns:p14="http://schemas.microsoft.com/office/powerpoint/2010/main" val="325837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846666" y="383822"/>
            <a:ext cx="3547125" cy="538609"/>
          </a:xfrm>
          <a:prstGeom prst="rect">
            <a:avLst/>
          </a:prstGeom>
          <a:noFill/>
        </p:spPr>
        <p:txBody>
          <a:bodyPr wrap="none" rtlCol="0">
            <a:spAutoFit/>
          </a:bodyPr>
          <a:lstStyle/>
          <a:p>
            <a:r>
              <a:rPr lang="kk-KZ" sz="2900" b="1" dirty="0" smtClean="0">
                <a:solidFill>
                  <a:schemeClr val="bg1"/>
                </a:solidFill>
                <a:latin typeface="Constantia" panose="02030602050306030303" pitchFamily="18" charset="0"/>
              </a:rPr>
              <a:t>Задержание детей</a:t>
            </a:r>
            <a:endParaRPr lang="en-US" sz="2900" b="1" dirty="0">
              <a:solidFill>
                <a:schemeClr val="bg1"/>
              </a:solidFill>
              <a:latin typeface="Constantia" panose="02030602050306030303" pitchFamily="18" charset="0"/>
            </a:endParaRPr>
          </a:p>
        </p:txBody>
      </p:sp>
      <p:sp>
        <p:nvSpPr>
          <p:cNvPr id="5" name="Rectangle 4">
            <a:extLst>
              <a:ext uri="{FF2B5EF4-FFF2-40B4-BE49-F238E27FC236}">
                <a16:creationId xmlns:a16="http://schemas.microsoft.com/office/drawing/2014/main" id="{B56B74E5-4D94-BB4E-936A-6D163436B29E}"/>
              </a:ext>
            </a:extLst>
          </p:cNvPr>
          <p:cNvSpPr/>
          <p:nvPr/>
        </p:nvSpPr>
        <p:spPr>
          <a:xfrm>
            <a:off x="1028701" y="2611020"/>
            <a:ext cx="11015663" cy="1631216"/>
          </a:xfrm>
          <a:prstGeom prst="rect">
            <a:avLst/>
          </a:prstGeom>
        </p:spPr>
        <p:txBody>
          <a:bodyPr wrap="square">
            <a:spAutoFit/>
          </a:bodyPr>
          <a:lstStyle/>
          <a:p>
            <a:r>
              <a:rPr lang="ru-RU" sz="2000" i="1" dirty="0" smtClean="0">
                <a:solidFill>
                  <a:schemeClr val="bg1"/>
                </a:solidFill>
              </a:rPr>
              <a:t>«Комитет </a:t>
            </a:r>
            <a:r>
              <a:rPr lang="ru-RU" sz="2000" i="1" dirty="0">
                <a:solidFill>
                  <a:schemeClr val="bg1"/>
                </a:solidFill>
              </a:rPr>
              <a:t>считает, что принцип, согласно которому </a:t>
            </a:r>
            <a:r>
              <a:rPr lang="ru-RU" sz="2000" b="1" i="1" dirty="0">
                <a:solidFill>
                  <a:schemeClr val="bg1"/>
                </a:solidFill>
              </a:rPr>
              <a:t>во всех решениях, затрагивающих ребенка, его первоочередные интересы должны учитываться в первую очередь</a:t>
            </a:r>
            <a:r>
              <a:rPr lang="ru-RU" sz="2000" i="1" dirty="0">
                <a:solidFill>
                  <a:schemeClr val="bg1"/>
                </a:solidFill>
              </a:rPr>
              <a:t>, является неотъемлемой частью права каждого ребенка на такие меры защиты, которые требуются его или ее статусом несовершеннолетнего со стороны его или ее семьи, общества и государства, как того требует пункт 1 статьи 24 </a:t>
            </a:r>
            <a:r>
              <a:rPr lang="ru-RU" sz="2000" i="1" dirty="0" smtClean="0">
                <a:solidFill>
                  <a:schemeClr val="bg1"/>
                </a:solidFill>
              </a:rPr>
              <a:t>Пакта»</a:t>
            </a:r>
            <a:endParaRPr lang="en-US" sz="2000" i="1" dirty="0">
              <a:solidFill>
                <a:schemeClr val="bg1"/>
              </a:solidFill>
            </a:endParaRPr>
          </a:p>
        </p:txBody>
      </p:sp>
      <p:sp>
        <p:nvSpPr>
          <p:cNvPr id="6" name="Rectangle 5">
            <a:extLst>
              <a:ext uri="{FF2B5EF4-FFF2-40B4-BE49-F238E27FC236}">
                <a16:creationId xmlns:a16="http://schemas.microsoft.com/office/drawing/2014/main" id="{01B9F8F1-5F32-8A40-87C6-B017F46C81DE}"/>
              </a:ext>
            </a:extLst>
          </p:cNvPr>
          <p:cNvSpPr/>
          <p:nvPr/>
        </p:nvSpPr>
        <p:spPr>
          <a:xfrm>
            <a:off x="500063" y="1175056"/>
            <a:ext cx="10901362" cy="1015663"/>
          </a:xfrm>
          <a:prstGeom prst="rect">
            <a:avLst/>
          </a:prstGeom>
        </p:spPr>
        <p:txBody>
          <a:bodyPr wrap="square">
            <a:spAutoFit/>
          </a:bodyPr>
          <a:lstStyle/>
          <a:p>
            <a:r>
              <a:rPr lang="kk-KZ" sz="2000" b="1" dirty="0" smtClean="0">
                <a:solidFill>
                  <a:schemeClr val="bg1"/>
                </a:solidFill>
                <a:latin typeface="Constantia" panose="02030602050306030303" pitchFamily="18" charset="0"/>
              </a:rPr>
              <a:t>Статья</a:t>
            </a:r>
            <a:r>
              <a:rPr lang="en-US" sz="2000" b="1" dirty="0" smtClean="0">
                <a:solidFill>
                  <a:schemeClr val="bg1"/>
                </a:solidFill>
                <a:latin typeface="Constantia" panose="02030602050306030303" pitchFamily="18" charset="0"/>
              </a:rPr>
              <a:t> </a:t>
            </a:r>
            <a:r>
              <a:rPr lang="en-US" sz="2000" b="1" dirty="0">
                <a:solidFill>
                  <a:schemeClr val="bg1"/>
                </a:solidFill>
                <a:latin typeface="Constantia" panose="02030602050306030303" pitchFamily="18" charset="0"/>
              </a:rPr>
              <a:t>24 </a:t>
            </a:r>
            <a:r>
              <a:rPr lang="kk-KZ" sz="2000" b="1" dirty="0" smtClean="0">
                <a:solidFill>
                  <a:schemeClr val="bg1"/>
                </a:solidFill>
                <a:latin typeface="Constantia" panose="02030602050306030303" pitchFamily="18" charset="0"/>
              </a:rPr>
              <a:t>МПГПП</a:t>
            </a:r>
            <a:r>
              <a:rPr lang="en-US" sz="2000" dirty="0" smtClean="0">
                <a:solidFill>
                  <a:schemeClr val="bg1"/>
                </a:solidFill>
                <a:latin typeface="Constantia" panose="02030602050306030303" pitchFamily="18" charset="0"/>
              </a:rPr>
              <a:t>: </a:t>
            </a:r>
            <a:r>
              <a:rPr lang="kk-KZ" sz="2000" dirty="0" smtClean="0">
                <a:solidFill>
                  <a:schemeClr val="bg1"/>
                </a:solidFill>
                <a:latin typeface="Constantia" panose="02030602050306030303" pitchFamily="18" charset="0"/>
              </a:rPr>
              <a:t>«</a:t>
            </a:r>
            <a:r>
              <a:rPr lang="ru-RU" sz="2000" dirty="0" smtClean="0">
                <a:solidFill>
                  <a:schemeClr val="bg1"/>
                </a:solidFill>
                <a:latin typeface="Constantia" panose="02030602050306030303" pitchFamily="18" charset="0"/>
              </a:rPr>
              <a:t>Каждый </a:t>
            </a:r>
            <a:r>
              <a:rPr lang="ru-RU" sz="2000" dirty="0">
                <a:solidFill>
                  <a:schemeClr val="bg1"/>
                </a:solidFill>
                <a:latin typeface="Constantia" panose="02030602050306030303" pitchFamily="18" charset="0"/>
              </a:rPr>
              <a:t>ребенок без всякой дискриминации </a:t>
            </a:r>
            <a:r>
              <a:rPr lang="ru-RU" sz="2000" dirty="0" smtClean="0">
                <a:solidFill>
                  <a:schemeClr val="bg1"/>
                </a:solidFill>
                <a:latin typeface="Constantia" panose="02030602050306030303" pitchFamily="18" charset="0"/>
              </a:rPr>
              <a:t>… имеет </a:t>
            </a:r>
            <a:r>
              <a:rPr lang="ru-RU" sz="2000" dirty="0">
                <a:solidFill>
                  <a:schemeClr val="bg1"/>
                </a:solidFill>
                <a:latin typeface="Constantia" panose="02030602050306030303" pitchFamily="18" charset="0"/>
              </a:rPr>
              <a:t>право на такие меры защиты, которые требуются в его положении как малолетнего со стороны его семьи, общества и </a:t>
            </a:r>
            <a:r>
              <a:rPr lang="ru-RU" sz="2000" dirty="0" smtClean="0">
                <a:solidFill>
                  <a:schemeClr val="bg1"/>
                </a:solidFill>
                <a:latin typeface="Constantia" panose="02030602050306030303" pitchFamily="18" charset="0"/>
              </a:rPr>
              <a:t>государства».</a:t>
            </a:r>
            <a:endParaRPr lang="en-US" sz="2000" dirty="0">
              <a:solidFill>
                <a:schemeClr val="bg1"/>
              </a:solidFill>
              <a:latin typeface="Constantia" panose="02030602050306030303" pitchFamily="18" charset="0"/>
            </a:endParaRPr>
          </a:p>
        </p:txBody>
      </p:sp>
      <p:sp>
        <p:nvSpPr>
          <p:cNvPr id="9" name="Rectangle 8">
            <a:extLst>
              <a:ext uri="{FF2B5EF4-FFF2-40B4-BE49-F238E27FC236}">
                <a16:creationId xmlns:a16="http://schemas.microsoft.com/office/drawing/2014/main" id="{1DFFE3F3-47FF-7C4D-ACE1-46A4E6AA1F3B}"/>
              </a:ext>
            </a:extLst>
          </p:cNvPr>
          <p:cNvSpPr/>
          <p:nvPr/>
        </p:nvSpPr>
        <p:spPr>
          <a:xfrm>
            <a:off x="846666" y="2221495"/>
            <a:ext cx="9815512" cy="400110"/>
          </a:xfrm>
          <a:prstGeom prst="rect">
            <a:avLst/>
          </a:prstGeom>
        </p:spPr>
        <p:txBody>
          <a:bodyPr wrap="square">
            <a:spAutoFit/>
          </a:bodyPr>
          <a:lstStyle/>
          <a:p>
            <a:r>
              <a:rPr lang="en-US" sz="2000" b="1" dirty="0">
                <a:solidFill>
                  <a:schemeClr val="bg1"/>
                </a:solidFill>
              </a:rPr>
              <a:t>- </a:t>
            </a:r>
            <a:r>
              <a:rPr lang="ru-RU" sz="2000" b="1" dirty="0" smtClean="0">
                <a:solidFill>
                  <a:schemeClr val="bg1"/>
                </a:solidFill>
              </a:rPr>
              <a:t>Комитет </a:t>
            </a:r>
            <a:r>
              <a:rPr lang="ru-RU" sz="2000" b="1" dirty="0">
                <a:solidFill>
                  <a:schemeClr val="bg1"/>
                </a:solidFill>
              </a:rPr>
              <a:t>по правам человека, </a:t>
            </a:r>
            <a:r>
              <a:rPr lang="ru-RU" sz="2000" b="1" dirty="0" err="1">
                <a:solidFill>
                  <a:schemeClr val="bg1"/>
                </a:solidFill>
              </a:rPr>
              <a:t>Бахтияри</a:t>
            </a:r>
            <a:r>
              <a:rPr lang="ru-RU" sz="2000" b="1" dirty="0">
                <a:solidFill>
                  <a:schemeClr val="bg1"/>
                </a:solidFill>
              </a:rPr>
              <a:t> против Австралии, </a:t>
            </a:r>
            <a:r>
              <a:rPr lang="ru-RU" sz="2000" b="1" dirty="0" smtClean="0">
                <a:solidFill>
                  <a:schemeClr val="bg1"/>
                </a:solidFill>
              </a:rPr>
              <a:t>Сообщение </a:t>
            </a:r>
            <a:r>
              <a:rPr lang="ru-RU" sz="2000" b="1" dirty="0">
                <a:solidFill>
                  <a:schemeClr val="bg1"/>
                </a:solidFill>
              </a:rPr>
              <a:t>№ 1069/2002</a:t>
            </a:r>
            <a:endParaRPr lang="en-US" sz="2000" b="1" dirty="0">
              <a:solidFill>
                <a:schemeClr val="bg1"/>
              </a:solidFill>
            </a:endParaRPr>
          </a:p>
        </p:txBody>
      </p:sp>
      <p:sp>
        <p:nvSpPr>
          <p:cNvPr id="12" name="Rectangle 11">
            <a:extLst>
              <a:ext uri="{FF2B5EF4-FFF2-40B4-BE49-F238E27FC236}">
                <a16:creationId xmlns:a16="http://schemas.microsoft.com/office/drawing/2014/main" id="{F2AE4A7F-501B-E442-A3DE-435C7AFC23FB}"/>
              </a:ext>
            </a:extLst>
          </p:cNvPr>
          <p:cNvSpPr/>
          <p:nvPr/>
        </p:nvSpPr>
        <p:spPr>
          <a:xfrm>
            <a:off x="500063" y="4326459"/>
            <a:ext cx="11201400" cy="2308324"/>
          </a:xfrm>
          <a:prstGeom prst="rect">
            <a:avLst/>
          </a:prstGeom>
          <a:solidFill>
            <a:schemeClr val="bg1"/>
          </a:solidFill>
        </p:spPr>
        <p:txBody>
          <a:bodyPr wrap="square">
            <a:spAutoFit/>
          </a:bodyPr>
          <a:lstStyle/>
          <a:p>
            <a:r>
              <a:rPr lang="ru-RU" b="1" dirty="0" smtClean="0">
                <a:latin typeface="Constantia" panose="02030602050306030303" pitchFamily="18" charset="0"/>
              </a:rPr>
              <a:t>Замечание </a:t>
            </a:r>
            <a:r>
              <a:rPr lang="ru-RU" b="1" dirty="0">
                <a:latin typeface="Constantia" panose="02030602050306030303" pitchFamily="18" charset="0"/>
              </a:rPr>
              <a:t>общего порядка № </a:t>
            </a:r>
            <a:r>
              <a:rPr lang="ru-RU" b="1" dirty="0" smtClean="0">
                <a:latin typeface="Constantia" panose="02030602050306030303" pitchFamily="18" charset="0"/>
              </a:rPr>
              <a:t>35</a:t>
            </a:r>
            <a:r>
              <a:rPr lang="ru-RU" dirty="0">
                <a:latin typeface="Constantia" panose="02030602050306030303" pitchFamily="18" charset="0"/>
              </a:rPr>
              <a:t>:</a:t>
            </a:r>
            <a:r>
              <a:rPr lang="ru-RU" dirty="0" smtClean="0">
                <a:latin typeface="Constantia" panose="02030602050306030303" pitchFamily="18" charset="0"/>
              </a:rPr>
              <a:t> </a:t>
            </a:r>
            <a:r>
              <a:rPr lang="ru-RU" dirty="0">
                <a:latin typeface="Constantia" panose="02030602050306030303" pitchFamily="18" charset="0"/>
              </a:rPr>
              <a:t>Дети не должны быть лишены свободы, за исключением случаев крайней меры и на самый короткий соответствующий период времени, принимая во внимание их наилучшие интересы в качестве основного соображения в отношении продолжительности и условий содержания под стражей, и также принимая во внимание крайнюю уязвимость и необходимость ухода за несовершеннолетними без сопровождения.</a:t>
            </a:r>
            <a:br>
              <a:rPr lang="ru-RU" dirty="0">
                <a:latin typeface="Constantia" panose="02030602050306030303" pitchFamily="18" charset="0"/>
              </a:rPr>
            </a:br>
            <a:r>
              <a:rPr lang="ru-RU" dirty="0">
                <a:latin typeface="Constantia" panose="02030602050306030303" pitchFamily="18" charset="0"/>
              </a:rPr>
              <a:t/>
            </a:r>
            <a:br>
              <a:rPr lang="ru-RU" dirty="0">
                <a:latin typeface="Constantia" panose="02030602050306030303" pitchFamily="18" charset="0"/>
              </a:rPr>
            </a:br>
            <a:r>
              <a:rPr lang="ru-RU" dirty="0">
                <a:latin typeface="Constantia" panose="02030602050306030303" pitchFamily="18" charset="0"/>
              </a:rPr>
              <a:t>Комитет по правам человека, Д. и Е. против Австралии, </a:t>
            </a:r>
            <a:r>
              <a:rPr lang="ru-RU" dirty="0" smtClean="0">
                <a:latin typeface="Constantia" panose="02030602050306030303" pitchFamily="18" charset="0"/>
              </a:rPr>
              <a:t>Сообщение </a:t>
            </a:r>
            <a:r>
              <a:rPr lang="ru-RU" dirty="0">
                <a:latin typeface="Constantia" panose="02030602050306030303" pitchFamily="18" charset="0"/>
              </a:rPr>
              <a:t>№ 1050/2002, 7.2;</a:t>
            </a:r>
            <a:br>
              <a:rPr lang="ru-RU" dirty="0">
                <a:latin typeface="Constantia" panose="02030602050306030303" pitchFamily="18" charset="0"/>
              </a:rPr>
            </a:br>
            <a:r>
              <a:rPr lang="ru-RU" dirty="0" err="1">
                <a:latin typeface="Constantia" panose="02030602050306030303" pitchFamily="18" charset="0"/>
              </a:rPr>
              <a:t>Jalloh</a:t>
            </a:r>
            <a:r>
              <a:rPr lang="ru-RU" dirty="0">
                <a:latin typeface="Constantia" panose="02030602050306030303" pitchFamily="18" charset="0"/>
              </a:rPr>
              <a:t> </a:t>
            </a:r>
            <a:r>
              <a:rPr lang="ru-RU" dirty="0" smtClean="0">
                <a:latin typeface="Constantia" panose="02030602050306030303" pitchFamily="18" charset="0"/>
              </a:rPr>
              <a:t>против Нидерланд, Сообщение </a:t>
            </a:r>
            <a:r>
              <a:rPr lang="ru-RU" dirty="0">
                <a:latin typeface="Constantia" panose="02030602050306030303" pitchFamily="18" charset="0"/>
              </a:rPr>
              <a:t>№ 794/1998, </a:t>
            </a:r>
            <a:r>
              <a:rPr lang="ru-RU" dirty="0" err="1">
                <a:latin typeface="Constantia" panose="02030602050306030303" pitchFamily="18" charset="0"/>
              </a:rPr>
              <a:t>пп</a:t>
            </a:r>
            <a:r>
              <a:rPr lang="ru-RU" dirty="0">
                <a:latin typeface="Constantia" panose="02030602050306030303" pitchFamily="18" charset="0"/>
              </a:rPr>
              <a:t>. </a:t>
            </a:r>
            <a:r>
              <a:rPr lang="ru-RU" dirty="0" smtClean="0">
                <a:latin typeface="Constantia" panose="02030602050306030303" pitchFamily="18" charset="0"/>
              </a:rPr>
              <a:t>8.2-8.3</a:t>
            </a:r>
            <a:endParaRPr lang="en-US" sz="2000" dirty="0">
              <a:latin typeface="Constantia" panose="02030602050306030303" pitchFamily="18" charset="0"/>
            </a:endParaRPr>
          </a:p>
        </p:txBody>
      </p:sp>
    </p:spTree>
    <p:extLst>
      <p:ext uri="{BB962C8B-B14F-4D97-AF65-F5344CB8AC3E}">
        <p14:creationId xmlns:p14="http://schemas.microsoft.com/office/powerpoint/2010/main" val="360548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4AAF4B-9163-DD42-A852-CB11E7792BD9}"/>
              </a:ext>
            </a:extLst>
          </p:cNvPr>
          <p:cNvSpPr txBox="1"/>
          <p:nvPr/>
        </p:nvSpPr>
        <p:spPr>
          <a:xfrm>
            <a:off x="457201" y="312661"/>
            <a:ext cx="4356577" cy="646331"/>
          </a:xfrm>
          <a:prstGeom prst="rect">
            <a:avLst/>
          </a:prstGeom>
          <a:noFill/>
        </p:spPr>
        <p:txBody>
          <a:bodyPr wrap="none" rtlCol="0">
            <a:spAutoFit/>
          </a:bodyPr>
          <a:lstStyle/>
          <a:p>
            <a:r>
              <a:rPr lang="kk-KZ" sz="3600" b="1" dirty="0" smtClean="0">
                <a:solidFill>
                  <a:schemeClr val="bg1"/>
                </a:solidFill>
                <a:latin typeface="Constantia" panose="02030602050306030303" pitchFamily="18" charset="0"/>
              </a:rPr>
              <a:t>Задержание детей</a:t>
            </a:r>
            <a:endParaRPr lang="en-US" sz="3600" b="1" dirty="0">
              <a:solidFill>
                <a:schemeClr val="bg1"/>
              </a:solidFill>
              <a:latin typeface="Constantia" panose="02030602050306030303" pitchFamily="18" charset="0"/>
            </a:endParaRPr>
          </a:p>
        </p:txBody>
      </p:sp>
      <p:sp>
        <p:nvSpPr>
          <p:cNvPr id="10" name="Rectangle 9">
            <a:extLst>
              <a:ext uri="{FF2B5EF4-FFF2-40B4-BE49-F238E27FC236}">
                <a16:creationId xmlns:a16="http://schemas.microsoft.com/office/drawing/2014/main" id="{7B662941-4940-0243-919D-28DD46DB6D7B}"/>
              </a:ext>
            </a:extLst>
          </p:cNvPr>
          <p:cNvSpPr/>
          <p:nvPr/>
        </p:nvSpPr>
        <p:spPr>
          <a:xfrm>
            <a:off x="393463" y="996559"/>
            <a:ext cx="11079401" cy="1231106"/>
          </a:xfrm>
          <a:prstGeom prst="rect">
            <a:avLst/>
          </a:prstGeom>
        </p:spPr>
        <p:txBody>
          <a:bodyPr wrap="square">
            <a:spAutoFit/>
          </a:bodyPr>
          <a:lstStyle/>
          <a:p>
            <a:r>
              <a:rPr lang="kk-KZ" sz="2000" b="1" dirty="0" smtClean="0">
                <a:solidFill>
                  <a:schemeClr val="bg1"/>
                </a:solidFill>
                <a:latin typeface="Constantia" panose="02030602050306030303" pitchFamily="18" charset="0"/>
              </a:rPr>
              <a:t>Статья</a:t>
            </a:r>
            <a:r>
              <a:rPr lang="en-US" sz="2000" b="1" dirty="0" smtClean="0">
                <a:solidFill>
                  <a:schemeClr val="bg1"/>
                </a:solidFill>
                <a:latin typeface="Constantia" panose="02030602050306030303" pitchFamily="18" charset="0"/>
              </a:rPr>
              <a:t> </a:t>
            </a:r>
            <a:r>
              <a:rPr lang="en-US" sz="2000" b="1" dirty="0">
                <a:solidFill>
                  <a:schemeClr val="bg1"/>
                </a:solidFill>
                <a:latin typeface="Constantia" panose="02030602050306030303" pitchFamily="18" charset="0"/>
              </a:rPr>
              <a:t>3 (1) </a:t>
            </a:r>
            <a:r>
              <a:rPr lang="kk-KZ" sz="2000" b="1" dirty="0" smtClean="0">
                <a:solidFill>
                  <a:schemeClr val="bg1"/>
                </a:solidFill>
                <a:latin typeface="Constantia" panose="02030602050306030303" pitchFamily="18" charset="0"/>
              </a:rPr>
              <a:t>КПР</a:t>
            </a:r>
            <a:r>
              <a:rPr lang="en-US" sz="2000" b="1" dirty="0" smtClean="0">
                <a:solidFill>
                  <a:schemeClr val="bg1"/>
                </a:solidFill>
                <a:latin typeface="Constantia" panose="02030602050306030303" pitchFamily="18" charset="0"/>
              </a:rPr>
              <a:t>: </a:t>
            </a:r>
            <a:r>
              <a:rPr lang="en-US" sz="2000" dirty="0" smtClean="0">
                <a:solidFill>
                  <a:schemeClr val="bg1"/>
                </a:solidFill>
                <a:latin typeface="Constantia" panose="02030602050306030303" pitchFamily="18" charset="0"/>
              </a:rPr>
              <a:t> </a:t>
            </a:r>
            <a:r>
              <a:rPr lang="kk-KZ" sz="2000" dirty="0" smtClean="0">
                <a:solidFill>
                  <a:schemeClr val="bg1"/>
                </a:solidFill>
                <a:latin typeface="Constantia" panose="02030602050306030303" pitchFamily="18" charset="0"/>
              </a:rPr>
              <a:t>«</a:t>
            </a:r>
            <a:r>
              <a:rPr lang="ru-RU" dirty="0" smtClean="0">
                <a:solidFill>
                  <a:schemeClr val="bg1"/>
                </a:solidFill>
                <a:latin typeface="Constantia" panose="02030602050306030303" pitchFamily="18" charset="0"/>
              </a:rPr>
              <a:t>Во </a:t>
            </a:r>
            <a:r>
              <a:rPr lang="ru-RU" dirty="0">
                <a:solidFill>
                  <a:schemeClr val="bg1"/>
                </a:solidFill>
                <a:latin typeface="Constantia" panose="02030602050306030303" pitchFamily="18" charset="0"/>
              </a:rPr>
              <a:t>всех действиях в отношении детей, независимо от того, предпринимаются они государственными или частными учреждениями, занимающимися вопросами социального обеспечения, судами, административными или законодательными органами, первоочередное внимание уделяется наилучшему обеспечению интересов </a:t>
            </a:r>
            <a:r>
              <a:rPr lang="ru-RU" dirty="0" smtClean="0">
                <a:solidFill>
                  <a:schemeClr val="bg1"/>
                </a:solidFill>
                <a:latin typeface="Constantia" panose="02030602050306030303" pitchFamily="18" charset="0"/>
              </a:rPr>
              <a:t>ребенка».</a:t>
            </a:r>
            <a:endParaRPr lang="en-US" dirty="0">
              <a:solidFill>
                <a:schemeClr val="bg1"/>
              </a:solidFill>
              <a:latin typeface="Constantia" panose="02030602050306030303" pitchFamily="18" charset="0"/>
            </a:endParaRPr>
          </a:p>
        </p:txBody>
      </p:sp>
      <p:sp>
        <p:nvSpPr>
          <p:cNvPr id="11" name="Rectangle 10">
            <a:extLst>
              <a:ext uri="{FF2B5EF4-FFF2-40B4-BE49-F238E27FC236}">
                <a16:creationId xmlns:a16="http://schemas.microsoft.com/office/drawing/2014/main" id="{46D5B6C7-634C-094F-A7A1-6399E7DB0DEF}"/>
              </a:ext>
            </a:extLst>
          </p:cNvPr>
          <p:cNvSpPr/>
          <p:nvPr/>
        </p:nvSpPr>
        <p:spPr>
          <a:xfrm>
            <a:off x="393463" y="2227665"/>
            <a:ext cx="11192730" cy="1231106"/>
          </a:xfrm>
          <a:prstGeom prst="rect">
            <a:avLst/>
          </a:prstGeom>
        </p:spPr>
        <p:txBody>
          <a:bodyPr wrap="square">
            <a:spAutoFit/>
          </a:bodyPr>
          <a:lstStyle/>
          <a:p>
            <a:r>
              <a:rPr lang="kk-KZ" sz="2000" b="1" dirty="0" smtClean="0">
                <a:solidFill>
                  <a:schemeClr val="bg1"/>
                </a:solidFill>
                <a:latin typeface="Constantia" panose="02030602050306030303" pitchFamily="18" charset="0"/>
              </a:rPr>
              <a:t>Статья</a:t>
            </a:r>
            <a:r>
              <a:rPr lang="en-US" sz="2000" b="1" dirty="0" smtClean="0">
                <a:solidFill>
                  <a:schemeClr val="bg1"/>
                </a:solidFill>
                <a:latin typeface="Constantia" panose="02030602050306030303" pitchFamily="18" charset="0"/>
              </a:rPr>
              <a:t> </a:t>
            </a:r>
            <a:r>
              <a:rPr lang="en-US" sz="2000" b="1" dirty="0">
                <a:solidFill>
                  <a:schemeClr val="bg1"/>
                </a:solidFill>
                <a:latin typeface="Constantia" panose="02030602050306030303" pitchFamily="18" charset="0"/>
              </a:rPr>
              <a:t>37 (b) </a:t>
            </a:r>
            <a:r>
              <a:rPr lang="kk-KZ" sz="2000" b="1" dirty="0" smtClean="0">
                <a:solidFill>
                  <a:schemeClr val="bg1"/>
                </a:solidFill>
                <a:latin typeface="Constantia" panose="02030602050306030303" pitchFamily="18" charset="0"/>
              </a:rPr>
              <a:t>КПР</a:t>
            </a:r>
            <a:r>
              <a:rPr lang="en-US" sz="2000" b="1" dirty="0" smtClean="0">
                <a:solidFill>
                  <a:schemeClr val="bg1"/>
                </a:solidFill>
                <a:latin typeface="Constantia" panose="02030602050306030303" pitchFamily="18" charset="0"/>
              </a:rPr>
              <a:t>:</a:t>
            </a:r>
            <a:r>
              <a:rPr lang="en-US" sz="2000" dirty="0" smtClean="0">
                <a:solidFill>
                  <a:schemeClr val="bg1"/>
                </a:solidFill>
                <a:latin typeface="Constantia" panose="02030602050306030303" pitchFamily="18" charset="0"/>
              </a:rPr>
              <a:t> </a:t>
            </a:r>
            <a:r>
              <a:rPr lang="kk-KZ" sz="2000" dirty="0" smtClean="0">
                <a:solidFill>
                  <a:schemeClr val="bg1"/>
                </a:solidFill>
                <a:latin typeface="Constantia" panose="02030602050306030303" pitchFamily="18" charset="0"/>
              </a:rPr>
              <a:t>«</a:t>
            </a:r>
            <a:r>
              <a:rPr lang="ru-RU" dirty="0" smtClean="0">
                <a:solidFill>
                  <a:schemeClr val="bg1"/>
                </a:solidFill>
                <a:latin typeface="Constantia" panose="02030602050306030303" pitchFamily="18" charset="0"/>
              </a:rPr>
              <a:t>ни </a:t>
            </a:r>
            <a:r>
              <a:rPr lang="ru-RU" dirty="0">
                <a:solidFill>
                  <a:schemeClr val="bg1"/>
                </a:solidFill>
                <a:latin typeface="Constantia" panose="02030602050306030303" pitchFamily="18" charset="0"/>
              </a:rPr>
              <a:t>один ребенок не был лишен свободы незаконным или произвольным образом. Арест, задержание или тюремное заключение ребенка осуществляются согласно закону и используются лишь в качестве крайней меры и в течение как можно более короткого соответствующего периода </a:t>
            </a:r>
            <a:r>
              <a:rPr lang="ru-RU" dirty="0" smtClean="0">
                <a:solidFill>
                  <a:schemeClr val="bg1"/>
                </a:solidFill>
                <a:latin typeface="Constantia" panose="02030602050306030303" pitchFamily="18" charset="0"/>
              </a:rPr>
              <a:t>времени».</a:t>
            </a:r>
            <a:endParaRPr lang="en-US" sz="2000" dirty="0">
              <a:solidFill>
                <a:schemeClr val="bg1"/>
              </a:solidFill>
              <a:latin typeface="Constantia" panose="02030602050306030303" pitchFamily="18" charset="0"/>
            </a:endParaRPr>
          </a:p>
        </p:txBody>
      </p:sp>
      <p:sp>
        <p:nvSpPr>
          <p:cNvPr id="2" name="Rectangle 1">
            <a:extLst>
              <a:ext uri="{FF2B5EF4-FFF2-40B4-BE49-F238E27FC236}">
                <a16:creationId xmlns:a16="http://schemas.microsoft.com/office/drawing/2014/main" id="{1E4D6472-1557-FB45-A7F8-24CD7F273CE0}"/>
              </a:ext>
            </a:extLst>
          </p:cNvPr>
          <p:cNvSpPr/>
          <p:nvPr/>
        </p:nvSpPr>
        <p:spPr>
          <a:xfrm>
            <a:off x="293309" y="5362223"/>
            <a:ext cx="11356622" cy="1200329"/>
          </a:xfrm>
          <a:prstGeom prst="rect">
            <a:avLst/>
          </a:prstGeom>
        </p:spPr>
        <p:txBody>
          <a:bodyPr wrap="square">
            <a:spAutoFit/>
          </a:bodyPr>
          <a:lstStyle/>
          <a:p>
            <a:r>
              <a:rPr lang="ru-RU" dirty="0" smtClean="0">
                <a:solidFill>
                  <a:schemeClr val="bg1"/>
                </a:solidFill>
                <a:latin typeface="Constantia" panose="02030602050306030303" pitchFamily="18" charset="0"/>
              </a:rPr>
              <a:t>Совместное </a:t>
            </a:r>
            <a:r>
              <a:rPr lang="ru-RU" dirty="0">
                <a:solidFill>
                  <a:schemeClr val="bg1"/>
                </a:solidFill>
                <a:latin typeface="Constantia" panose="02030602050306030303" pitchFamily="18" charset="0"/>
              </a:rPr>
              <a:t>замечание общего порядка № 4 (2017) Комитета по защите прав всех трудящихся-мигрантов и членов их семей и № 23 (2017) Комитета по правам ребенка об обязательствах государства в отношении прав человека детей в контексте международной миграции в странах происхождения, транзита, назначения и возвращения, 16 ноября 2017 года, </a:t>
            </a:r>
            <a:r>
              <a:rPr lang="ru-RU" dirty="0" smtClean="0">
                <a:solidFill>
                  <a:schemeClr val="bg1"/>
                </a:solidFill>
                <a:latin typeface="Constantia" panose="02030602050306030303" pitchFamily="18" charset="0"/>
              </a:rPr>
              <a:t>п. </a:t>
            </a:r>
            <a:r>
              <a:rPr lang="ru-RU" dirty="0">
                <a:solidFill>
                  <a:schemeClr val="bg1"/>
                </a:solidFill>
                <a:latin typeface="Constantia" panose="02030602050306030303" pitchFamily="18" charset="0"/>
              </a:rPr>
              <a:t>5.</a:t>
            </a:r>
            <a:endParaRPr lang="en-US" dirty="0">
              <a:solidFill>
                <a:schemeClr val="bg1"/>
              </a:solidFill>
              <a:latin typeface="Constantia" panose="02030602050306030303" pitchFamily="18" charset="0"/>
            </a:endParaRPr>
          </a:p>
        </p:txBody>
      </p:sp>
      <p:sp>
        <p:nvSpPr>
          <p:cNvPr id="3" name="Rectangle 2">
            <a:extLst>
              <a:ext uri="{FF2B5EF4-FFF2-40B4-BE49-F238E27FC236}">
                <a16:creationId xmlns:a16="http://schemas.microsoft.com/office/drawing/2014/main" id="{905EF5A0-81F6-8044-93A9-D6EECDC44C62}"/>
              </a:ext>
            </a:extLst>
          </p:cNvPr>
          <p:cNvSpPr/>
          <p:nvPr/>
        </p:nvSpPr>
        <p:spPr>
          <a:xfrm>
            <a:off x="457201" y="3462609"/>
            <a:ext cx="11192730" cy="1754326"/>
          </a:xfrm>
          <a:prstGeom prst="rect">
            <a:avLst/>
          </a:prstGeom>
          <a:solidFill>
            <a:schemeClr val="accent6">
              <a:lumMod val="20000"/>
              <a:lumOff val="80000"/>
            </a:schemeClr>
          </a:solidFill>
        </p:spPr>
        <p:txBody>
          <a:bodyPr wrap="square">
            <a:spAutoFit/>
          </a:bodyPr>
          <a:lstStyle/>
          <a:p>
            <a:pPr fontAlgn="t"/>
            <a:r>
              <a:rPr lang="ru-RU" dirty="0" smtClean="0">
                <a:latin typeface="Constantia" panose="02030602050306030303" pitchFamily="18" charset="0"/>
              </a:rPr>
              <a:t>Каждый </a:t>
            </a:r>
            <a:r>
              <a:rPr lang="ru-RU" dirty="0">
                <a:latin typeface="Constantia" panose="02030602050306030303" pitchFamily="18" charset="0"/>
              </a:rPr>
              <a:t>ребенок всегда имеет </a:t>
            </a:r>
            <a:r>
              <a:rPr lang="ru-RU" b="1" dirty="0">
                <a:latin typeface="Constantia" panose="02030602050306030303" pitchFamily="18" charset="0"/>
              </a:rPr>
              <a:t>фундаментальное право на свободу и свободу от иммиграционного задержания </a:t>
            </a:r>
            <a:r>
              <a:rPr lang="ru-RU" dirty="0">
                <a:latin typeface="Constantia" panose="02030602050306030303" pitchFamily="18" charset="0"/>
              </a:rPr>
              <a:t>... задержание любого ребенка из-за </a:t>
            </a:r>
            <a:r>
              <a:rPr lang="ru-RU" b="1" dirty="0">
                <a:latin typeface="Constantia" panose="02030602050306030303" pitchFamily="18" charset="0"/>
              </a:rPr>
              <a:t>миграционного статуса их или их родителей </a:t>
            </a:r>
            <a:r>
              <a:rPr lang="ru-RU" dirty="0">
                <a:latin typeface="Constantia" panose="02030602050306030303" pitchFamily="18" charset="0"/>
              </a:rPr>
              <a:t>представляет собой нарушение прав ребенка и </a:t>
            </a:r>
            <a:r>
              <a:rPr lang="ru-RU" b="1" dirty="0">
                <a:latin typeface="Constantia" panose="02030602050306030303" pitchFamily="18" charset="0"/>
              </a:rPr>
              <a:t>противоречит принципу наилучших интересов ребенка </a:t>
            </a:r>
            <a:r>
              <a:rPr lang="ru-RU" dirty="0">
                <a:latin typeface="Constantia" panose="02030602050306030303" pitchFamily="18" charset="0"/>
              </a:rPr>
              <a:t>... </a:t>
            </a:r>
            <a:r>
              <a:rPr lang="ru-RU" b="1" dirty="0">
                <a:latin typeface="Constantia" panose="02030602050306030303" pitchFamily="18" charset="0"/>
              </a:rPr>
              <a:t>детей никогда не следует задерживать по причинам, связанным с миграционным статусом их или их родителей…. Любой вид задержания детей должен быть запрещен законом</a:t>
            </a:r>
            <a:r>
              <a:rPr lang="ru-RU" dirty="0">
                <a:latin typeface="Constantia" panose="02030602050306030303" pitchFamily="18" charset="0"/>
              </a:rPr>
              <a:t>, и такой запрет должен полностью применяться на практике</a:t>
            </a:r>
            <a:r>
              <a:rPr lang="ru-RU" dirty="0" smtClean="0">
                <a:latin typeface="Constantia" panose="02030602050306030303" pitchFamily="18" charset="0"/>
              </a:rPr>
              <a:t>.</a:t>
            </a:r>
            <a:endParaRPr lang="en-US" sz="2000" dirty="0">
              <a:latin typeface="Constantia" panose="02030602050306030303" pitchFamily="18" charset="0"/>
            </a:endParaRPr>
          </a:p>
        </p:txBody>
      </p:sp>
    </p:spTree>
    <p:extLst>
      <p:ext uri="{BB962C8B-B14F-4D97-AF65-F5344CB8AC3E}">
        <p14:creationId xmlns:p14="http://schemas.microsoft.com/office/powerpoint/2010/main" val="291868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846667" y="485422"/>
            <a:ext cx="8958927" cy="830997"/>
          </a:xfrm>
          <a:prstGeom prst="rect">
            <a:avLst/>
          </a:prstGeom>
          <a:noFill/>
        </p:spPr>
        <p:txBody>
          <a:bodyPr wrap="none" rtlCol="0">
            <a:spAutoFit/>
          </a:bodyPr>
          <a:lstStyle/>
          <a:p>
            <a:r>
              <a:rPr lang="kk-KZ" sz="4800" b="1" dirty="0" smtClean="0">
                <a:solidFill>
                  <a:schemeClr val="accent6">
                    <a:lumMod val="50000"/>
                  </a:schemeClr>
                </a:solidFill>
                <a:latin typeface="Constantia" panose="02030602050306030303" pitchFamily="18" charset="0"/>
              </a:rPr>
              <a:t>Обращение с задержанными</a:t>
            </a:r>
            <a:endParaRPr lang="en-US" sz="4800" b="1" dirty="0">
              <a:solidFill>
                <a:schemeClr val="accent6">
                  <a:lumMod val="50000"/>
                </a:schemeClr>
              </a:solidFill>
              <a:latin typeface="Constantia" panose="02030602050306030303" pitchFamily="18" charset="0"/>
            </a:endParaRPr>
          </a:p>
        </p:txBody>
      </p:sp>
      <p:sp>
        <p:nvSpPr>
          <p:cNvPr id="2" name="TextBox 1">
            <a:extLst>
              <a:ext uri="{FF2B5EF4-FFF2-40B4-BE49-F238E27FC236}">
                <a16:creationId xmlns:a16="http://schemas.microsoft.com/office/drawing/2014/main" id="{2AED5044-75A4-9945-BFC3-4C6E11C7104D}"/>
              </a:ext>
            </a:extLst>
          </p:cNvPr>
          <p:cNvSpPr txBox="1"/>
          <p:nvPr/>
        </p:nvSpPr>
        <p:spPr>
          <a:xfrm>
            <a:off x="688624" y="1557866"/>
            <a:ext cx="10919176" cy="1323439"/>
          </a:xfrm>
          <a:prstGeom prst="rect">
            <a:avLst/>
          </a:prstGeom>
          <a:solidFill>
            <a:schemeClr val="accent6">
              <a:lumMod val="50000"/>
            </a:schemeClr>
          </a:solidFill>
        </p:spPr>
        <p:txBody>
          <a:bodyPr wrap="square" rtlCol="0">
            <a:spAutoFit/>
          </a:bodyPr>
          <a:lstStyle/>
          <a:p>
            <a:r>
              <a:rPr lang="kk-KZ" sz="2000" b="1" dirty="0" smtClean="0">
                <a:solidFill>
                  <a:schemeClr val="bg1"/>
                </a:solidFill>
                <a:latin typeface="Constantia" panose="02030602050306030303" pitchFamily="18" charset="0"/>
              </a:rPr>
              <a:t>Статья</a:t>
            </a:r>
            <a:r>
              <a:rPr lang="en-US" sz="2000" b="1" dirty="0" smtClean="0">
                <a:solidFill>
                  <a:schemeClr val="bg1"/>
                </a:solidFill>
                <a:latin typeface="Constantia" panose="02030602050306030303" pitchFamily="18" charset="0"/>
              </a:rPr>
              <a:t> </a:t>
            </a:r>
            <a:r>
              <a:rPr lang="en-US" sz="2000" b="1" dirty="0">
                <a:solidFill>
                  <a:schemeClr val="bg1"/>
                </a:solidFill>
                <a:latin typeface="Constantia" panose="02030602050306030303" pitchFamily="18" charset="0"/>
              </a:rPr>
              <a:t>7 </a:t>
            </a:r>
            <a:r>
              <a:rPr lang="kk-KZ" sz="2000" b="1" dirty="0" smtClean="0">
                <a:solidFill>
                  <a:schemeClr val="bg1"/>
                </a:solidFill>
                <a:latin typeface="Constantia" panose="02030602050306030303" pitchFamily="18" charset="0"/>
              </a:rPr>
              <a:t>МПГПП</a:t>
            </a:r>
            <a:r>
              <a:rPr lang="en-US" sz="2000" dirty="0" smtClean="0">
                <a:solidFill>
                  <a:schemeClr val="bg1"/>
                </a:solidFill>
                <a:latin typeface="Constantia" panose="02030602050306030303" pitchFamily="18" charset="0"/>
              </a:rPr>
              <a:t>: </a:t>
            </a:r>
            <a:r>
              <a:rPr lang="ru-RU" sz="2000" dirty="0" smtClean="0">
                <a:solidFill>
                  <a:schemeClr val="bg1"/>
                </a:solidFill>
                <a:latin typeface="Constantia" panose="02030602050306030303" pitchFamily="18" charset="0"/>
              </a:rPr>
              <a:t>Никто </a:t>
            </a:r>
            <a:r>
              <a:rPr lang="ru-RU" sz="2000" dirty="0">
                <a:solidFill>
                  <a:schemeClr val="bg1"/>
                </a:solidFill>
                <a:latin typeface="Constantia" panose="02030602050306030303" pitchFamily="18" charset="0"/>
              </a:rPr>
              <a:t>не должен подвергаться пыткам или жестоким, бесчеловечным или унижающим его достоинство обращению или </a:t>
            </a:r>
            <a:r>
              <a:rPr lang="ru-RU" sz="2000" dirty="0" smtClean="0">
                <a:solidFill>
                  <a:schemeClr val="bg1"/>
                </a:solidFill>
                <a:latin typeface="Constantia" panose="02030602050306030303" pitchFamily="18" charset="0"/>
              </a:rPr>
              <a:t>наказанию</a:t>
            </a:r>
          </a:p>
          <a:p>
            <a:r>
              <a:rPr lang="kk-KZ" sz="2000" b="1" dirty="0" smtClean="0">
                <a:solidFill>
                  <a:schemeClr val="bg1"/>
                </a:solidFill>
                <a:latin typeface="Constantia" panose="02030602050306030303" pitchFamily="18" charset="0"/>
              </a:rPr>
              <a:t>Статья</a:t>
            </a:r>
            <a:r>
              <a:rPr lang="en-US" sz="2000" b="1" dirty="0" smtClean="0">
                <a:solidFill>
                  <a:schemeClr val="bg1"/>
                </a:solidFill>
                <a:latin typeface="Constantia" panose="02030602050306030303" pitchFamily="18" charset="0"/>
              </a:rPr>
              <a:t> </a:t>
            </a:r>
            <a:r>
              <a:rPr lang="en-US" sz="2000" b="1" dirty="0">
                <a:solidFill>
                  <a:schemeClr val="bg1"/>
                </a:solidFill>
                <a:latin typeface="Constantia" panose="02030602050306030303" pitchFamily="18" charset="0"/>
              </a:rPr>
              <a:t>10(1) </a:t>
            </a:r>
            <a:r>
              <a:rPr lang="kk-KZ" sz="2000" b="1" dirty="0" smtClean="0">
                <a:solidFill>
                  <a:schemeClr val="bg1"/>
                </a:solidFill>
                <a:latin typeface="Constantia" panose="02030602050306030303" pitchFamily="18" charset="0"/>
              </a:rPr>
              <a:t>МПГПП</a:t>
            </a:r>
            <a:r>
              <a:rPr lang="en-US" sz="2000" dirty="0" smtClean="0">
                <a:solidFill>
                  <a:schemeClr val="bg1"/>
                </a:solidFill>
                <a:latin typeface="Constantia" panose="02030602050306030303" pitchFamily="18" charset="0"/>
              </a:rPr>
              <a:t>: </a:t>
            </a:r>
            <a:r>
              <a:rPr lang="ru-RU" sz="2000" dirty="0" smtClean="0">
                <a:solidFill>
                  <a:schemeClr val="bg1"/>
                </a:solidFill>
                <a:latin typeface="Constantia" panose="02030602050306030303" pitchFamily="18" charset="0"/>
              </a:rPr>
              <a:t>Все </a:t>
            </a:r>
            <a:r>
              <a:rPr lang="ru-RU" sz="2000" dirty="0">
                <a:solidFill>
                  <a:schemeClr val="bg1"/>
                </a:solidFill>
                <a:latin typeface="Constantia" panose="02030602050306030303" pitchFamily="18" charset="0"/>
              </a:rPr>
              <a:t>лица, лишенные свободы, имеют право на гуманное обращение и уважение достоинства, присущего человеческой личности.</a:t>
            </a:r>
            <a:endParaRPr lang="en-US" sz="2000" dirty="0">
              <a:solidFill>
                <a:schemeClr val="bg1"/>
              </a:solidFill>
              <a:latin typeface="Constantia" panose="02030602050306030303" pitchFamily="18" charset="0"/>
            </a:endParaRPr>
          </a:p>
        </p:txBody>
      </p:sp>
      <p:sp>
        <p:nvSpPr>
          <p:cNvPr id="3" name="Rectangle 2">
            <a:extLst>
              <a:ext uri="{FF2B5EF4-FFF2-40B4-BE49-F238E27FC236}">
                <a16:creationId xmlns:a16="http://schemas.microsoft.com/office/drawing/2014/main" id="{50B93467-8025-AE4D-96A6-79BB16C5AB45}"/>
              </a:ext>
            </a:extLst>
          </p:cNvPr>
          <p:cNvSpPr/>
          <p:nvPr/>
        </p:nvSpPr>
        <p:spPr>
          <a:xfrm>
            <a:off x="688623" y="3122752"/>
            <a:ext cx="10919177" cy="3477875"/>
          </a:xfrm>
          <a:prstGeom prst="rect">
            <a:avLst/>
          </a:prstGeom>
        </p:spPr>
        <p:txBody>
          <a:bodyPr wrap="square">
            <a:spAutoFit/>
          </a:bodyPr>
          <a:lstStyle/>
          <a:p>
            <a:r>
              <a:rPr lang="kk-KZ" sz="2000" b="1" dirty="0">
                <a:solidFill>
                  <a:schemeClr val="accent6">
                    <a:lumMod val="50000"/>
                  </a:schemeClr>
                </a:solidFill>
                <a:latin typeface="Constantia" panose="02030602050306030303" pitchFamily="18" charset="0"/>
              </a:rPr>
              <a:t>Статья</a:t>
            </a:r>
            <a:r>
              <a:rPr lang="en-US" sz="2000" b="1" dirty="0" smtClean="0">
                <a:solidFill>
                  <a:schemeClr val="accent6">
                    <a:lumMod val="50000"/>
                  </a:schemeClr>
                </a:solidFill>
                <a:latin typeface="Constantia" panose="02030602050306030303" pitchFamily="18" charset="0"/>
              </a:rPr>
              <a:t> </a:t>
            </a:r>
            <a:r>
              <a:rPr lang="en-US" sz="2000" b="1" dirty="0">
                <a:solidFill>
                  <a:schemeClr val="accent6">
                    <a:lumMod val="50000"/>
                  </a:schemeClr>
                </a:solidFill>
                <a:latin typeface="Constantia" panose="02030602050306030303" pitchFamily="18" charset="0"/>
              </a:rPr>
              <a:t>2 (1) </a:t>
            </a:r>
            <a:r>
              <a:rPr lang="kk-KZ" sz="2000" b="1" dirty="0" smtClean="0">
                <a:solidFill>
                  <a:schemeClr val="accent6">
                    <a:lumMod val="50000"/>
                  </a:schemeClr>
                </a:solidFill>
                <a:latin typeface="Constantia" panose="02030602050306030303" pitchFamily="18" charset="0"/>
              </a:rPr>
              <a:t>КПП</a:t>
            </a:r>
            <a:r>
              <a:rPr lang="en-US" sz="2000" b="1" dirty="0" smtClean="0">
                <a:solidFill>
                  <a:schemeClr val="accent6">
                    <a:lumMod val="50000"/>
                  </a:schemeClr>
                </a:solidFill>
                <a:latin typeface="Constantia" panose="02030602050306030303" pitchFamily="18" charset="0"/>
              </a:rPr>
              <a:t>: </a:t>
            </a:r>
            <a:r>
              <a:rPr lang="ru-RU" sz="2000" dirty="0" smtClean="0">
                <a:solidFill>
                  <a:schemeClr val="accent6">
                    <a:lumMod val="50000"/>
                  </a:schemeClr>
                </a:solidFill>
                <a:latin typeface="Constantia" panose="02030602050306030303" pitchFamily="18" charset="0"/>
              </a:rPr>
              <a:t>Каждое </a:t>
            </a:r>
            <a:r>
              <a:rPr lang="ru-RU" sz="2000" dirty="0">
                <a:solidFill>
                  <a:schemeClr val="accent6">
                    <a:lumMod val="50000"/>
                  </a:schemeClr>
                </a:solidFill>
                <a:latin typeface="Constantia" panose="02030602050306030303" pitchFamily="18" charset="0"/>
              </a:rPr>
              <a:t>Государство-участник предпринимает эффективные законодательные, административные, судебные и другие меры для предупреждения актов пыток на любой территории под его юрисдикцией.</a:t>
            </a:r>
            <a:endParaRPr lang="en-US" sz="2000" dirty="0">
              <a:solidFill>
                <a:schemeClr val="accent6">
                  <a:lumMod val="50000"/>
                </a:schemeClr>
              </a:solidFill>
              <a:latin typeface="Constantia" panose="02030602050306030303" pitchFamily="18" charset="0"/>
            </a:endParaRPr>
          </a:p>
          <a:p>
            <a:r>
              <a:rPr lang="kk-KZ" sz="2000" b="1" dirty="0" smtClean="0">
                <a:solidFill>
                  <a:schemeClr val="accent6">
                    <a:lumMod val="50000"/>
                  </a:schemeClr>
                </a:solidFill>
                <a:latin typeface="Constantia" panose="02030602050306030303" pitchFamily="18" charset="0"/>
              </a:rPr>
              <a:t>Статья</a:t>
            </a:r>
            <a:r>
              <a:rPr lang="en-US" sz="2000" b="1" dirty="0" smtClean="0">
                <a:solidFill>
                  <a:schemeClr val="accent6">
                    <a:lumMod val="50000"/>
                  </a:schemeClr>
                </a:solidFill>
                <a:latin typeface="Constantia" panose="02030602050306030303" pitchFamily="18" charset="0"/>
              </a:rPr>
              <a:t> </a:t>
            </a:r>
            <a:r>
              <a:rPr lang="en-US" sz="2000" b="1" dirty="0">
                <a:solidFill>
                  <a:schemeClr val="accent6">
                    <a:lumMod val="50000"/>
                  </a:schemeClr>
                </a:solidFill>
                <a:latin typeface="Constantia" panose="02030602050306030303" pitchFamily="18" charset="0"/>
              </a:rPr>
              <a:t>11 </a:t>
            </a:r>
            <a:r>
              <a:rPr lang="kk-KZ" sz="2000" b="1" dirty="0">
                <a:solidFill>
                  <a:schemeClr val="accent6">
                    <a:lumMod val="50000"/>
                  </a:schemeClr>
                </a:solidFill>
                <a:latin typeface="Constantia" panose="02030602050306030303" pitchFamily="18" charset="0"/>
              </a:rPr>
              <a:t>КПП </a:t>
            </a:r>
            <a:r>
              <a:rPr lang="en-US" sz="2000" b="1" dirty="0" smtClean="0">
                <a:solidFill>
                  <a:schemeClr val="accent6">
                    <a:lumMod val="50000"/>
                  </a:schemeClr>
                </a:solidFill>
                <a:latin typeface="Constantia" panose="02030602050306030303" pitchFamily="18" charset="0"/>
              </a:rPr>
              <a:t>: </a:t>
            </a:r>
            <a:r>
              <a:rPr lang="en-US" sz="2000" dirty="0" smtClean="0">
                <a:solidFill>
                  <a:schemeClr val="accent6">
                    <a:lumMod val="50000"/>
                  </a:schemeClr>
                </a:solidFill>
                <a:latin typeface="Constantia" panose="02030602050306030303" pitchFamily="18" charset="0"/>
              </a:rPr>
              <a:t> </a:t>
            </a:r>
            <a:r>
              <a:rPr lang="ru-RU" sz="2000" dirty="0">
                <a:solidFill>
                  <a:schemeClr val="accent6">
                    <a:lumMod val="50000"/>
                  </a:schemeClr>
                </a:solidFill>
                <a:latin typeface="Constantia" panose="02030602050306030303" pitchFamily="18" charset="0"/>
              </a:rPr>
              <a:t>Каждое Государство-участник систематически рассматривает правила, инструкции, методы и практику, касающиеся допроса, а также условия содержания под стражей и обращения с лицами, подвергнутыми любой форме ареста, задержания или тюремного заключения на любой территории, находящейся под его юрисдикцией, с тем чтобы не допускать каких-либо случаев пыток.</a:t>
            </a:r>
            <a:endParaRPr lang="en-US" sz="2000" b="1" dirty="0">
              <a:solidFill>
                <a:schemeClr val="accent6">
                  <a:lumMod val="50000"/>
                </a:schemeClr>
              </a:solidFill>
              <a:latin typeface="Constantia" panose="02030602050306030303" pitchFamily="18" charset="0"/>
            </a:endParaRPr>
          </a:p>
          <a:p>
            <a:r>
              <a:rPr lang="kk-KZ" sz="2000" b="1" dirty="0" smtClean="0">
                <a:solidFill>
                  <a:schemeClr val="accent6">
                    <a:lumMod val="50000"/>
                  </a:schemeClr>
                </a:solidFill>
                <a:latin typeface="Constantia" panose="02030602050306030303" pitchFamily="18" charset="0"/>
              </a:rPr>
              <a:t>Статья</a:t>
            </a:r>
            <a:r>
              <a:rPr lang="en-US" sz="2000" b="1" dirty="0" smtClean="0">
                <a:solidFill>
                  <a:schemeClr val="accent6">
                    <a:lumMod val="50000"/>
                  </a:schemeClr>
                </a:solidFill>
                <a:latin typeface="Constantia" panose="02030602050306030303" pitchFamily="18" charset="0"/>
              </a:rPr>
              <a:t> </a:t>
            </a:r>
            <a:r>
              <a:rPr lang="en-US" sz="2000" b="1" dirty="0">
                <a:solidFill>
                  <a:schemeClr val="accent6">
                    <a:lumMod val="50000"/>
                  </a:schemeClr>
                </a:solidFill>
                <a:latin typeface="Constantia" panose="02030602050306030303" pitchFamily="18" charset="0"/>
              </a:rPr>
              <a:t>16 (1) </a:t>
            </a:r>
            <a:r>
              <a:rPr lang="kk-KZ" sz="2000" b="1" dirty="0">
                <a:solidFill>
                  <a:schemeClr val="accent6">
                    <a:lumMod val="50000"/>
                  </a:schemeClr>
                </a:solidFill>
                <a:latin typeface="Constantia" panose="02030602050306030303" pitchFamily="18" charset="0"/>
              </a:rPr>
              <a:t>КПП </a:t>
            </a:r>
            <a:r>
              <a:rPr lang="en-US" sz="2000" dirty="0" smtClean="0">
                <a:solidFill>
                  <a:schemeClr val="accent6">
                    <a:lumMod val="50000"/>
                  </a:schemeClr>
                </a:solidFill>
                <a:latin typeface="Constantia" panose="02030602050306030303" pitchFamily="18" charset="0"/>
              </a:rPr>
              <a:t>: </a:t>
            </a:r>
            <a:r>
              <a:rPr lang="ru-RU" sz="2000" dirty="0" smtClean="0">
                <a:solidFill>
                  <a:schemeClr val="accent6">
                    <a:lumMod val="50000"/>
                  </a:schemeClr>
                </a:solidFill>
                <a:latin typeface="Constantia" panose="02030602050306030303" pitchFamily="18" charset="0"/>
              </a:rPr>
              <a:t>Каждое </a:t>
            </a:r>
            <a:r>
              <a:rPr lang="ru-RU" sz="2000" dirty="0">
                <a:solidFill>
                  <a:schemeClr val="accent6">
                    <a:lumMod val="50000"/>
                  </a:schemeClr>
                </a:solidFill>
                <a:latin typeface="Constantia" panose="02030602050306030303" pitchFamily="18" charset="0"/>
              </a:rPr>
              <a:t>Государство-участник обязуется предотвращать на любой территории, находящейся под его юрисдикцией, другие акты жестокого, бесчеловечного или унижающего достоинство обращения и </a:t>
            </a:r>
            <a:r>
              <a:rPr lang="ru-RU" sz="2000" dirty="0" smtClean="0">
                <a:solidFill>
                  <a:schemeClr val="accent6">
                    <a:lumMod val="50000"/>
                  </a:schemeClr>
                </a:solidFill>
                <a:latin typeface="Constantia" panose="02030602050306030303" pitchFamily="18" charset="0"/>
              </a:rPr>
              <a:t>наказания</a:t>
            </a:r>
            <a:endParaRPr lang="en-US" sz="2000" dirty="0">
              <a:solidFill>
                <a:schemeClr val="accent6">
                  <a:lumMod val="50000"/>
                </a:schemeClr>
              </a:solidFill>
              <a:latin typeface="Constantia" panose="02030602050306030303" pitchFamily="18" charset="0"/>
            </a:endParaRPr>
          </a:p>
        </p:txBody>
      </p:sp>
    </p:spTree>
    <p:extLst>
      <p:ext uri="{BB962C8B-B14F-4D97-AF65-F5344CB8AC3E}">
        <p14:creationId xmlns:p14="http://schemas.microsoft.com/office/powerpoint/2010/main" val="1138613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846667" y="485422"/>
            <a:ext cx="8958927" cy="830997"/>
          </a:xfrm>
          <a:prstGeom prst="rect">
            <a:avLst/>
          </a:prstGeom>
          <a:noFill/>
        </p:spPr>
        <p:txBody>
          <a:bodyPr wrap="none" rtlCol="0">
            <a:spAutoFit/>
          </a:bodyPr>
          <a:lstStyle/>
          <a:p>
            <a:r>
              <a:rPr lang="kk-KZ" sz="4800" b="1" dirty="0" smtClean="0">
                <a:solidFill>
                  <a:schemeClr val="accent6">
                    <a:lumMod val="50000"/>
                  </a:schemeClr>
                </a:solidFill>
                <a:latin typeface="Constantia" panose="02030602050306030303" pitchFamily="18" charset="0"/>
              </a:rPr>
              <a:t>Обращение с задержанными</a:t>
            </a:r>
            <a:endParaRPr lang="en-US" sz="4800" b="1" dirty="0">
              <a:solidFill>
                <a:schemeClr val="accent6">
                  <a:lumMod val="50000"/>
                </a:schemeClr>
              </a:solidFill>
              <a:latin typeface="Constantia" panose="02030602050306030303" pitchFamily="18" charset="0"/>
            </a:endParaRPr>
          </a:p>
        </p:txBody>
      </p:sp>
      <p:sp>
        <p:nvSpPr>
          <p:cNvPr id="4" name="Rectangle 3">
            <a:extLst>
              <a:ext uri="{FF2B5EF4-FFF2-40B4-BE49-F238E27FC236}">
                <a16:creationId xmlns:a16="http://schemas.microsoft.com/office/drawing/2014/main" id="{53962361-2D47-A64E-8311-1BB85C310B16}"/>
              </a:ext>
            </a:extLst>
          </p:cNvPr>
          <p:cNvSpPr/>
          <p:nvPr/>
        </p:nvSpPr>
        <p:spPr>
          <a:xfrm>
            <a:off x="854251" y="1425981"/>
            <a:ext cx="10775774" cy="5016758"/>
          </a:xfrm>
          <a:prstGeom prst="rect">
            <a:avLst/>
          </a:prstGeom>
          <a:solidFill>
            <a:schemeClr val="accent6">
              <a:lumMod val="75000"/>
            </a:schemeClr>
          </a:solidFill>
        </p:spPr>
        <p:txBody>
          <a:bodyPr wrap="square">
            <a:spAutoFit/>
          </a:bodyPr>
          <a:lstStyle/>
          <a:p>
            <a:r>
              <a:rPr lang="kk-KZ" sz="2000" dirty="0" smtClean="0">
                <a:solidFill>
                  <a:schemeClr val="bg1"/>
                </a:solidFill>
                <a:latin typeface="Constantia" panose="02030602050306030303" pitchFamily="18" charset="0"/>
                <a:ea typeface="SimSun" panose="02010600030101010101" pitchFamily="2" charset="-122"/>
                <a:cs typeface="Arial" panose="020B0604020202020204" pitchFamily="34" charset="0"/>
              </a:rPr>
              <a:t>Статья</a:t>
            </a:r>
            <a:r>
              <a:rPr lang="en-GB" sz="2000" dirty="0" smtClean="0">
                <a:solidFill>
                  <a:schemeClr val="bg1"/>
                </a:solidFill>
                <a:latin typeface="Constantia" panose="02030602050306030303" pitchFamily="18" charset="0"/>
                <a:ea typeface="SimSun" panose="02010600030101010101" pitchFamily="2" charset="-122"/>
                <a:cs typeface="Arial" panose="020B0604020202020204" pitchFamily="34" charset="0"/>
              </a:rPr>
              <a:t> </a:t>
            </a:r>
            <a:r>
              <a:rPr lang="en-GB" sz="2000" dirty="0">
                <a:solidFill>
                  <a:schemeClr val="bg1"/>
                </a:solidFill>
                <a:latin typeface="Constantia" panose="02030602050306030303" pitchFamily="18" charset="0"/>
                <a:ea typeface="SimSun" panose="02010600030101010101" pitchFamily="2" charset="-122"/>
                <a:cs typeface="Arial" panose="020B0604020202020204" pitchFamily="34" charset="0"/>
              </a:rPr>
              <a:t>7 </a:t>
            </a:r>
            <a:r>
              <a:rPr lang="kk-KZ" sz="2000" dirty="0" smtClean="0">
                <a:solidFill>
                  <a:schemeClr val="bg1"/>
                </a:solidFill>
                <a:latin typeface="Constantia" panose="02030602050306030303" pitchFamily="18" charset="0"/>
                <a:ea typeface="SimSun" panose="02010600030101010101" pitchFamily="2" charset="-122"/>
                <a:cs typeface="Arial" panose="020B0604020202020204" pitchFamily="34" charset="0"/>
              </a:rPr>
              <a:t>МПГПП</a:t>
            </a:r>
            <a:endParaRPr lang="en-GB" sz="2000" dirty="0">
              <a:solidFill>
                <a:schemeClr val="bg1"/>
              </a:solidFill>
              <a:latin typeface="Constantia" panose="02030602050306030303" pitchFamily="18" charset="0"/>
              <a:ea typeface="SimSun" panose="02010600030101010101" pitchFamily="2" charset="-122"/>
              <a:cs typeface="Arial" panose="020B0604020202020204" pitchFamily="34" charset="0"/>
            </a:endParaRPr>
          </a:p>
          <a:p>
            <a:endParaRPr lang="en-GB" sz="2000" dirty="0">
              <a:solidFill>
                <a:schemeClr val="bg1"/>
              </a:solidFill>
              <a:latin typeface="Constantia" panose="02030602050306030303" pitchFamily="18" charset="0"/>
              <a:ea typeface="SimSun" panose="02010600030101010101" pitchFamily="2" charset="-122"/>
              <a:cs typeface="Arial" panose="020B0604020202020204" pitchFamily="34" charset="0"/>
            </a:endParaRPr>
          </a:p>
          <a:p>
            <a:pPr marL="342900" indent="-342900">
              <a:buFont typeface="Arial" panose="020B0604020202020204" pitchFamily="34" charset="0"/>
              <a:buChar char="•"/>
            </a:pPr>
            <a:r>
              <a:rPr lang="ru-RU" sz="2000" dirty="0" smtClean="0">
                <a:solidFill>
                  <a:schemeClr val="bg1"/>
                </a:solidFill>
                <a:latin typeface="Constantia" panose="02030602050306030303" pitchFamily="18" charset="0"/>
              </a:rPr>
              <a:t>Комитет </a:t>
            </a:r>
            <a:r>
              <a:rPr lang="ru-RU" sz="2000" dirty="0">
                <a:solidFill>
                  <a:schemeClr val="bg1"/>
                </a:solidFill>
                <a:latin typeface="Constantia" panose="02030602050306030303" pitchFamily="18" charset="0"/>
              </a:rPr>
              <a:t>считает необходимым составить список запрещенных </a:t>
            </a:r>
            <a:r>
              <a:rPr lang="ru-RU" sz="2000" dirty="0" smtClean="0">
                <a:solidFill>
                  <a:schemeClr val="bg1"/>
                </a:solidFill>
                <a:latin typeface="Constantia" panose="02030602050306030303" pitchFamily="18" charset="0"/>
              </a:rPr>
              <a:t>действий </a:t>
            </a:r>
            <a:r>
              <a:rPr lang="ru-RU" sz="2000" dirty="0">
                <a:solidFill>
                  <a:schemeClr val="bg1"/>
                </a:solidFill>
                <a:latin typeface="Constantia" panose="02030602050306030303" pitchFamily="18" charset="0"/>
              </a:rPr>
              <a:t>или установить четкие различия между различными видами наказания или обращения; различия зависят от характера, цели и серьезности применяемого </a:t>
            </a:r>
            <a:r>
              <a:rPr lang="ru-RU" sz="2000" dirty="0" smtClean="0">
                <a:solidFill>
                  <a:schemeClr val="bg1"/>
                </a:solidFill>
                <a:latin typeface="Constantia" panose="02030602050306030303" pitchFamily="18" charset="0"/>
              </a:rPr>
              <a:t>обращения.</a:t>
            </a:r>
            <a:endParaRPr lang="ru-RU" sz="2000" dirty="0">
              <a:solidFill>
                <a:schemeClr val="bg1"/>
              </a:solidFill>
              <a:latin typeface="Constantia" panose="02030602050306030303" pitchFamily="18" charset="0"/>
            </a:endParaRPr>
          </a:p>
          <a:p>
            <a:r>
              <a:rPr lang="ru-RU" sz="2000" i="1" dirty="0" smtClean="0">
                <a:solidFill>
                  <a:schemeClr val="bg1"/>
                </a:solidFill>
                <a:latin typeface="Constantia" panose="02030602050306030303" pitchFamily="18" charset="0"/>
              </a:rPr>
              <a:t>Комитет </a:t>
            </a:r>
            <a:r>
              <a:rPr lang="ru-RU" sz="2000" i="1" dirty="0">
                <a:solidFill>
                  <a:schemeClr val="bg1"/>
                </a:solidFill>
                <a:latin typeface="Constantia" panose="02030602050306030303" pitchFamily="18" charset="0"/>
              </a:rPr>
              <a:t>по правам человека, Замечание общего порядка № 20 - Запрещение пыток или других жестоких, бесчеловечных или унижающих достоинство видов обращения и наказания, статья 7 (1992)</a:t>
            </a:r>
          </a:p>
          <a:p>
            <a:pPr marL="342900" indent="-342900">
              <a:buFont typeface="Arial" panose="020B0604020202020204" pitchFamily="34" charset="0"/>
              <a:buChar char="•"/>
            </a:pPr>
            <a:endParaRPr lang="ru-RU" sz="2000" dirty="0">
              <a:solidFill>
                <a:schemeClr val="bg1"/>
              </a:solidFill>
              <a:latin typeface="Constantia" panose="02030602050306030303" pitchFamily="18" charset="0"/>
            </a:endParaRPr>
          </a:p>
          <a:p>
            <a:pPr marL="342900" indent="-342900">
              <a:buFont typeface="Arial" panose="020B0604020202020204" pitchFamily="34" charset="0"/>
              <a:buChar char="•"/>
            </a:pPr>
            <a:r>
              <a:rPr lang="ru-RU" sz="2000" dirty="0">
                <a:solidFill>
                  <a:schemeClr val="bg1"/>
                </a:solidFill>
                <a:latin typeface="Constantia" panose="02030602050306030303" pitchFamily="18" charset="0"/>
              </a:rPr>
              <a:t>Зависит от всех обстоятельств дела, таких как продолжительность и способ </a:t>
            </a:r>
            <a:r>
              <a:rPr lang="ru-RU" sz="2000" dirty="0" smtClean="0">
                <a:solidFill>
                  <a:schemeClr val="bg1"/>
                </a:solidFill>
                <a:latin typeface="Constantia" panose="02030602050306030303" pitchFamily="18" charset="0"/>
              </a:rPr>
              <a:t>обращения, </a:t>
            </a:r>
            <a:r>
              <a:rPr lang="ru-RU" sz="2000" dirty="0">
                <a:solidFill>
                  <a:schemeClr val="bg1"/>
                </a:solidFill>
                <a:latin typeface="Constantia" panose="02030602050306030303" pitchFamily="18" charset="0"/>
              </a:rPr>
              <a:t>его физические или психические последствия, а также пол, возраст и состояние здоровья жертвы</a:t>
            </a:r>
          </a:p>
          <a:p>
            <a:r>
              <a:rPr lang="ru-RU" sz="2000" i="1" dirty="0">
                <a:solidFill>
                  <a:schemeClr val="bg1"/>
                </a:solidFill>
                <a:latin typeface="Constantia" panose="02030602050306030303" pitchFamily="18" charset="0"/>
              </a:rPr>
              <a:t>Комитет по правам человека, </a:t>
            </a:r>
            <a:r>
              <a:rPr lang="ru-RU" sz="2000" i="1" dirty="0" err="1">
                <a:solidFill>
                  <a:schemeClr val="bg1"/>
                </a:solidFill>
                <a:latin typeface="Constantia" panose="02030602050306030303" pitchFamily="18" charset="0"/>
              </a:rPr>
              <a:t>Vuolanne</a:t>
            </a:r>
            <a:r>
              <a:rPr lang="ru-RU" sz="2000" i="1" dirty="0">
                <a:solidFill>
                  <a:schemeClr val="bg1"/>
                </a:solidFill>
                <a:latin typeface="Constantia" panose="02030602050306030303" pitchFamily="18" charset="0"/>
              </a:rPr>
              <a:t> </a:t>
            </a:r>
            <a:r>
              <a:rPr lang="ru-RU" sz="2000" i="1" dirty="0" smtClean="0">
                <a:solidFill>
                  <a:schemeClr val="bg1"/>
                </a:solidFill>
                <a:latin typeface="Constantia" panose="02030602050306030303" pitchFamily="18" charset="0"/>
              </a:rPr>
              <a:t>против </a:t>
            </a:r>
            <a:r>
              <a:rPr lang="ru-RU" sz="2000" i="1" dirty="0" err="1" smtClean="0">
                <a:solidFill>
                  <a:schemeClr val="bg1"/>
                </a:solidFill>
                <a:latin typeface="Constantia" panose="02030602050306030303" pitchFamily="18" charset="0"/>
              </a:rPr>
              <a:t>Финояндии</a:t>
            </a:r>
            <a:r>
              <a:rPr lang="ru-RU" sz="2000" i="1" dirty="0" smtClean="0">
                <a:solidFill>
                  <a:schemeClr val="bg1"/>
                </a:solidFill>
                <a:latin typeface="Constantia" panose="02030602050306030303" pitchFamily="18" charset="0"/>
              </a:rPr>
              <a:t>, Сообщение </a:t>
            </a:r>
            <a:r>
              <a:rPr lang="ru-RU" sz="2000" i="1" dirty="0">
                <a:solidFill>
                  <a:schemeClr val="bg1"/>
                </a:solidFill>
                <a:latin typeface="Constantia" panose="02030602050306030303" pitchFamily="18" charset="0"/>
              </a:rPr>
              <a:t>№ 265/1987, 7 апреля 1989 года, </a:t>
            </a:r>
            <a:r>
              <a:rPr lang="ru-RU" sz="2000" i="1" dirty="0" smtClean="0">
                <a:solidFill>
                  <a:schemeClr val="bg1"/>
                </a:solidFill>
                <a:latin typeface="Constantia" panose="02030602050306030303" pitchFamily="18" charset="0"/>
              </a:rPr>
              <a:t>п. 9.2</a:t>
            </a:r>
          </a:p>
          <a:p>
            <a:endParaRPr lang="ru-RU" sz="2000" b="1" dirty="0">
              <a:solidFill>
                <a:schemeClr val="bg1"/>
              </a:solidFill>
              <a:latin typeface="Constantia" panose="02030602050306030303" pitchFamily="18" charset="0"/>
            </a:endParaRPr>
          </a:p>
          <a:p>
            <a:pPr marL="342900" indent="-342900">
              <a:buFont typeface="Arial" panose="020B0604020202020204" pitchFamily="34" charset="0"/>
              <a:buChar char="•"/>
            </a:pPr>
            <a:r>
              <a:rPr lang="ru-RU" sz="2000" b="1" dirty="0" smtClean="0">
                <a:solidFill>
                  <a:schemeClr val="bg1"/>
                </a:solidFill>
                <a:latin typeface="Constantia" panose="02030602050306030303" pitchFamily="18" charset="0"/>
              </a:rPr>
              <a:t>Уровень жестокости</a:t>
            </a:r>
            <a:endParaRPr lang="en-US" sz="2000" b="1"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45499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757767" y="485422"/>
            <a:ext cx="8958927" cy="830997"/>
          </a:xfrm>
          <a:prstGeom prst="rect">
            <a:avLst/>
          </a:prstGeom>
          <a:noFill/>
        </p:spPr>
        <p:txBody>
          <a:bodyPr wrap="none" rtlCol="0">
            <a:spAutoFit/>
          </a:bodyPr>
          <a:lstStyle/>
          <a:p>
            <a:r>
              <a:rPr lang="kk-KZ" sz="4800" b="1" dirty="0">
                <a:solidFill>
                  <a:schemeClr val="accent6">
                    <a:lumMod val="50000"/>
                  </a:schemeClr>
                </a:solidFill>
                <a:latin typeface="Constantia" panose="02030602050306030303" pitchFamily="18" charset="0"/>
              </a:rPr>
              <a:t>Обращение с задержанными</a:t>
            </a:r>
            <a:endParaRPr lang="en-US" sz="4800" b="1" dirty="0">
              <a:solidFill>
                <a:schemeClr val="accent6">
                  <a:lumMod val="50000"/>
                </a:schemeClr>
              </a:solidFill>
              <a:latin typeface="Constantia" panose="02030602050306030303" pitchFamily="18" charset="0"/>
            </a:endParaRPr>
          </a:p>
        </p:txBody>
      </p:sp>
      <p:sp>
        <p:nvSpPr>
          <p:cNvPr id="4" name="Rectangle 3">
            <a:extLst>
              <a:ext uri="{FF2B5EF4-FFF2-40B4-BE49-F238E27FC236}">
                <a16:creationId xmlns:a16="http://schemas.microsoft.com/office/drawing/2014/main" id="{53962361-2D47-A64E-8311-1BB85C310B16}"/>
              </a:ext>
            </a:extLst>
          </p:cNvPr>
          <p:cNvSpPr/>
          <p:nvPr/>
        </p:nvSpPr>
        <p:spPr>
          <a:xfrm>
            <a:off x="654756" y="1414692"/>
            <a:ext cx="11143544" cy="5139869"/>
          </a:xfrm>
          <a:prstGeom prst="rect">
            <a:avLst/>
          </a:prstGeom>
        </p:spPr>
        <p:txBody>
          <a:bodyPr wrap="square">
            <a:spAutoFit/>
          </a:bodyPr>
          <a:lstStyle/>
          <a:p>
            <a:r>
              <a:rPr lang="en-US" dirty="0">
                <a:latin typeface="Constantia" panose="02030602050306030303" pitchFamily="18" charset="0"/>
              </a:rPr>
              <a:t>- </a:t>
            </a:r>
            <a:r>
              <a:rPr lang="kk-KZ" dirty="0" smtClean="0">
                <a:latin typeface="Constantia" panose="02030602050306030303" pitchFamily="18" charset="0"/>
              </a:rPr>
              <a:t>Комитет по правам человека</a:t>
            </a:r>
            <a:r>
              <a:rPr lang="en-US" dirty="0" smtClean="0">
                <a:latin typeface="Constantia" panose="02030602050306030303" pitchFamily="18" charset="0"/>
              </a:rPr>
              <a:t>, </a:t>
            </a:r>
            <a:r>
              <a:rPr lang="en-US" dirty="0">
                <a:latin typeface="Constantia" panose="02030602050306030303" pitchFamily="18" charset="0"/>
                <a:ea typeface="Times New Roman" panose="02020603050405020304" pitchFamily="18" charset="0"/>
                <a:cs typeface="Times New Roman" panose="02020603050405020304" pitchFamily="18" charset="0"/>
              </a:rPr>
              <a:t>C </a:t>
            </a:r>
            <a:r>
              <a:rPr lang="kk-KZ" dirty="0" smtClean="0">
                <a:latin typeface="Constantia" panose="02030602050306030303" pitchFamily="18" charset="0"/>
                <a:ea typeface="Times New Roman" panose="02020603050405020304" pitchFamily="18" charset="0"/>
                <a:cs typeface="Times New Roman" panose="02020603050405020304" pitchFamily="18" charset="0"/>
              </a:rPr>
              <a:t>против Австралии</a:t>
            </a:r>
            <a:r>
              <a:rPr lang="en-US" dirty="0" smtClean="0">
                <a:latin typeface="Constantia" panose="02030602050306030303" pitchFamily="18" charset="0"/>
                <a:ea typeface="Times New Roman" panose="02020603050405020304" pitchFamily="18" charset="0"/>
                <a:cs typeface="Times New Roman" panose="02020603050405020304" pitchFamily="18" charset="0"/>
              </a:rPr>
              <a:t>, </a:t>
            </a:r>
            <a:r>
              <a:rPr lang="kk-KZ" dirty="0" smtClean="0">
                <a:latin typeface="Constantia" panose="02030602050306030303" pitchFamily="18" charset="0"/>
                <a:ea typeface="Times New Roman" panose="02020603050405020304" pitchFamily="18" charset="0"/>
                <a:cs typeface="Times New Roman" panose="02020603050405020304" pitchFamily="18" charset="0"/>
              </a:rPr>
              <a:t>Сообщение </a:t>
            </a:r>
            <a:r>
              <a:rPr lang="ru-RU" dirty="0" smtClean="0">
                <a:latin typeface="Constantia" panose="02030602050306030303" pitchFamily="18" charset="0"/>
                <a:ea typeface="Times New Roman" panose="02020603050405020304" pitchFamily="18" charset="0"/>
                <a:cs typeface="Times New Roman" panose="02020603050405020304" pitchFamily="18" charset="0"/>
              </a:rPr>
              <a:t>№</a:t>
            </a:r>
            <a:r>
              <a:rPr lang="en-US" dirty="0" smtClean="0">
                <a:latin typeface="Constantia" panose="02030602050306030303" pitchFamily="18" charset="0"/>
                <a:ea typeface="Times New Roman" panose="02020603050405020304" pitchFamily="18" charset="0"/>
                <a:cs typeface="Times New Roman" panose="02020603050405020304" pitchFamily="18" charset="0"/>
              </a:rPr>
              <a:t> </a:t>
            </a:r>
            <a:r>
              <a:rPr lang="en-US" dirty="0">
                <a:latin typeface="Constantia" panose="02030602050306030303" pitchFamily="18" charset="0"/>
                <a:ea typeface="Times New Roman" panose="02020603050405020304" pitchFamily="18" charset="0"/>
                <a:cs typeface="Times New Roman" panose="02020603050405020304" pitchFamily="18" charset="0"/>
              </a:rPr>
              <a:t>900/1999</a:t>
            </a:r>
          </a:p>
          <a:p>
            <a:endParaRPr lang="en-US" dirty="0">
              <a:latin typeface="Constantia" panose="02030602050306030303" pitchFamily="18" charset="0"/>
              <a:cs typeface="Times New Roman" panose="02020603050405020304" pitchFamily="18" charset="0"/>
            </a:endParaRPr>
          </a:p>
          <a:p>
            <a:r>
              <a:rPr lang="ru-RU" dirty="0" smtClean="0">
                <a:latin typeface="Constantia" panose="02030602050306030303" pitchFamily="18" charset="0"/>
              </a:rPr>
              <a:t>«Комитет </a:t>
            </a:r>
            <a:r>
              <a:rPr lang="ru-RU" dirty="0">
                <a:latin typeface="Constantia" panose="02030602050306030303" pitchFamily="18" charset="0"/>
              </a:rPr>
              <a:t>отмечает, что </a:t>
            </a:r>
            <a:r>
              <a:rPr lang="ru-RU" b="1" dirty="0">
                <a:latin typeface="Constantia" panose="02030602050306030303" pitchFamily="18" charset="0"/>
              </a:rPr>
              <a:t>государству-участнику было известно</a:t>
            </a:r>
            <a:r>
              <a:rPr lang="ru-RU" dirty="0">
                <a:latin typeface="Constantia" panose="02030602050306030303" pitchFamily="18" charset="0"/>
              </a:rPr>
              <a:t>, по крайней мере, с августа 1992 года, когда ему были назначены транквилизаторы, </a:t>
            </a:r>
            <a:r>
              <a:rPr lang="ru-RU" b="1" dirty="0">
                <a:latin typeface="Constantia" panose="02030602050306030303" pitchFamily="18" charset="0"/>
              </a:rPr>
              <a:t>о психиатрических трудностях, с которыми столкнулся автор</a:t>
            </a:r>
            <a:r>
              <a:rPr lang="ru-RU" dirty="0">
                <a:latin typeface="Constantia" panose="02030602050306030303" pitchFamily="18" charset="0"/>
              </a:rPr>
              <a:t>. Действительно, к августу 1993 года стало очевидно, </a:t>
            </a:r>
            <a:r>
              <a:rPr lang="ru-RU" b="1" dirty="0">
                <a:latin typeface="Constantia" panose="02030602050306030303" pitchFamily="18" charset="0"/>
              </a:rPr>
              <a:t>что существует конфликт между продолжением содержания автора под стражей и его </a:t>
            </a:r>
            <a:r>
              <a:rPr lang="ru-RU" b="1" dirty="0" smtClean="0">
                <a:latin typeface="Constantia" panose="02030602050306030303" pitchFamily="18" charset="0"/>
              </a:rPr>
              <a:t>вменяемостью</a:t>
            </a:r>
            <a:r>
              <a:rPr lang="ru-RU" dirty="0" smtClean="0">
                <a:latin typeface="Constantia" panose="02030602050306030303" pitchFamily="18" charset="0"/>
              </a:rPr>
              <a:t>».</a:t>
            </a:r>
            <a:endParaRPr lang="en-US" sz="2000" dirty="0">
              <a:latin typeface="Constantia" panose="02030602050306030303" pitchFamily="18" charset="0"/>
            </a:endParaRPr>
          </a:p>
          <a:p>
            <a:endParaRPr lang="en-US" sz="2000" dirty="0">
              <a:latin typeface="Constantia" panose="02030602050306030303" pitchFamily="18" charset="0"/>
            </a:endParaRPr>
          </a:p>
          <a:p>
            <a:r>
              <a:rPr lang="ru-RU" dirty="0" smtClean="0">
                <a:latin typeface="Constantia" panose="02030602050306030303" pitchFamily="18" charset="0"/>
              </a:rPr>
              <a:t>Несмотря </a:t>
            </a:r>
            <a:r>
              <a:rPr lang="ru-RU" dirty="0">
                <a:latin typeface="Constantia" panose="02030602050306030303" pitchFamily="18" charset="0"/>
              </a:rPr>
              <a:t>на все более серьезную оценку условий содержания автора в феврале и июне 1994 года (и попытку самоубийства), только в августе 1994 года министр использовал свое исключительное право освободить его из иммиграционного заключения по медицинским показаниям (хотя он по закону оставался под стражей). </a:t>
            </a:r>
            <a:endParaRPr lang="ru-RU" dirty="0" smtClean="0">
              <a:latin typeface="Constantia" panose="02030602050306030303" pitchFamily="18" charset="0"/>
            </a:endParaRPr>
          </a:p>
          <a:p>
            <a:endParaRPr lang="ru-RU" dirty="0">
              <a:latin typeface="Constantia" panose="02030602050306030303" pitchFamily="18" charset="0"/>
            </a:endParaRPr>
          </a:p>
          <a:p>
            <a:r>
              <a:rPr lang="ru-RU" dirty="0" smtClean="0">
                <a:latin typeface="Constantia" panose="02030602050306030303" pitchFamily="18" charset="0"/>
              </a:rPr>
              <a:t>Как </a:t>
            </a:r>
            <a:r>
              <a:rPr lang="ru-RU" dirty="0">
                <a:latin typeface="Constantia" panose="02030602050306030303" pitchFamily="18" charset="0"/>
              </a:rPr>
              <a:t>показали последующие события, к тому моменту болезнь автора достигла </a:t>
            </a:r>
            <a:r>
              <a:rPr lang="ru-RU" b="1" dirty="0">
                <a:latin typeface="Constantia" panose="02030602050306030303" pitchFamily="18" charset="0"/>
              </a:rPr>
              <a:t>такого уровня тяжести</a:t>
            </a:r>
            <a:r>
              <a:rPr lang="ru-RU" dirty="0">
                <a:latin typeface="Constantia" panose="02030602050306030303" pitchFamily="18" charset="0"/>
              </a:rPr>
              <a:t>, что должны были последовать необратимые последствия. </a:t>
            </a:r>
            <a:r>
              <a:rPr lang="ru-RU" dirty="0" smtClean="0">
                <a:latin typeface="Constantia" panose="02030602050306030303" pitchFamily="18" charset="0"/>
              </a:rPr>
              <a:t>По </a:t>
            </a:r>
            <a:r>
              <a:rPr lang="ru-RU" dirty="0">
                <a:latin typeface="Constantia" panose="02030602050306030303" pitchFamily="18" charset="0"/>
              </a:rPr>
              <a:t>мнению Комитета, </a:t>
            </a:r>
            <a:r>
              <a:rPr lang="ru-RU" b="1" dirty="0">
                <a:latin typeface="Constantia" panose="02030602050306030303" pitchFamily="18" charset="0"/>
              </a:rPr>
              <a:t>продолжающееся содержание автора под стражей, когда государству-участнику было известно о психическом состоянии автора и не было предпринято необходимых мер для улучшения психического состояния автора, представляет собой нарушение его прав в соответствии со статьей 7 </a:t>
            </a:r>
            <a:r>
              <a:rPr lang="ru-RU" b="1" dirty="0" smtClean="0">
                <a:latin typeface="Constantia" panose="02030602050306030303" pitchFamily="18" charset="0"/>
              </a:rPr>
              <a:t>Пакта».</a:t>
            </a:r>
            <a:endParaRPr lang="en-US" b="1" dirty="0">
              <a:latin typeface="Constantia" panose="02030602050306030303" pitchFamily="18" charset="0"/>
            </a:endParaRPr>
          </a:p>
          <a:p>
            <a:endParaRPr lang="en-US" sz="2000" dirty="0">
              <a:latin typeface="Constantia" panose="02030602050306030303" pitchFamily="18" charset="0"/>
            </a:endParaRPr>
          </a:p>
        </p:txBody>
      </p:sp>
    </p:spTree>
    <p:extLst>
      <p:ext uri="{BB962C8B-B14F-4D97-AF65-F5344CB8AC3E}">
        <p14:creationId xmlns:p14="http://schemas.microsoft.com/office/powerpoint/2010/main" val="4709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846667" y="485422"/>
            <a:ext cx="8958927" cy="830997"/>
          </a:xfrm>
          <a:prstGeom prst="rect">
            <a:avLst/>
          </a:prstGeom>
          <a:noFill/>
        </p:spPr>
        <p:txBody>
          <a:bodyPr wrap="none" rtlCol="0">
            <a:spAutoFit/>
          </a:bodyPr>
          <a:lstStyle/>
          <a:p>
            <a:r>
              <a:rPr lang="kk-KZ" sz="4800" b="1" dirty="0">
                <a:solidFill>
                  <a:schemeClr val="accent6">
                    <a:lumMod val="50000"/>
                  </a:schemeClr>
                </a:solidFill>
                <a:latin typeface="Constantia" panose="02030602050306030303" pitchFamily="18" charset="0"/>
              </a:rPr>
              <a:t>Обращение с задержанными</a:t>
            </a:r>
            <a:endParaRPr lang="en-US" sz="4800" b="1" dirty="0">
              <a:solidFill>
                <a:schemeClr val="accent6">
                  <a:lumMod val="50000"/>
                </a:schemeClr>
              </a:solidFill>
              <a:latin typeface="Constantia" panose="02030602050306030303" pitchFamily="18" charset="0"/>
            </a:endParaRPr>
          </a:p>
        </p:txBody>
      </p:sp>
      <p:sp>
        <p:nvSpPr>
          <p:cNvPr id="2" name="Rectangle 1">
            <a:extLst>
              <a:ext uri="{FF2B5EF4-FFF2-40B4-BE49-F238E27FC236}">
                <a16:creationId xmlns:a16="http://schemas.microsoft.com/office/drawing/2014/main" id="{2BFB4F9B-C074-AB45-B521-8127A1184212}"/>
              </a:ext>
            </a:extLst>
          </p:cNvPr>
          <p:cNvSpPr/>
          <p:nvPr/>
        </p:nvSpPr>
        <p:spPr>
          <a:xfrm>
            <a:off x="846667" y="1726842"/>
            <a:ext cx="10519833" cy="4154984"/>
          </a:xfrm>
          <a:prstGeom prst="rect">
            <a:avLst/>
          </a:prstGeom>
          <a:solidFill>
            <a:schemeClr val="accent6">
              <a:lumMod val="50000"/>
            </a:schemeClr>
          </a:solidFill>
        </p:spPr>
        <p:txBody>
          <a:bodyPr wrap="square">
            <a:spAutoFit/>
          </a:bodyPr>
          <a:lstStyle/>
          <a:p>
            <a:r>
              <a:rPr lang="ru-RU" sz="2400" dirty="0" smtClean="0">
                <a:solidFill>
                  <a:schemeClr val="bg1"/>
                </a:solidFill>
                <a:latin typeface="Constantia" panose="02030602050306030303" pitchFamily="18" charset="0"/>
              </a:rPr>
              <a:t>- </a:t>
            </a:r>
            <a:r>
              <a:rPr lang="ru-RU" sz="2400" dirty="0">
                <a:solidFill>
                  <a:schemeClr val="bg1"/>
                </a:solidFill>
                <a:latin typeface="Constantia" panose="02030602050306030303" pitchFamily="18" charset="0"/>
              </a:rPr>
              <a:t>Комитет по правам человека М.М.М. против Австралии, </a:t>
            </a:r>
            <a:r>
              <a:rPr lang="ru-RU" sz="2400" dirty="0" smtClean="0">
                <a:solidFill>
                  <a:schemeClr val="bg1"/>
                </a:solidFill>
                <a:latin typeface="Constantia" panose="02030602050306030303" pitchFamily="18" charset="0"/>
              </a:rPr>
              <a:t>Сообщение </a:t>
            </a:r>
            <a:r>
              <a:rPr lang="ru-RU" sz="2400" dirty="0">
                <a:solidFill>
                  <a:schemeClr val="bg1"/>
                </a:solidFill>
                <a:latin typeface="Constantia" panose="02030602050306030303" pitchFamily="18" charset="0"/>
              </a:rPr>
              <a:t>№ 2136/2012</a:t>
            </a:r>
          </a:p>
          <a:p>
            <a:endParaRPr lang="ru-RU" sz="2400" dirty="0">
              <a:solidFill>
                <a:schemeClr val="bg1"/>
              </a:solidFill>
              <a:latin typeface="Constantia" panose="02030602050306030303" pitchFamily="18" charset="0"/>
            </a:endParaRPr>
          </a:p>
          <a:p>
            <a:r>
              <a:rPr lang="ru-RU" sz="2400" dirty="0" smtClean="0">
                <a:solidFill>
                  <a:schemeClr val="bg1"/>
                </a:solidFill>
                <a:latin typeface="Constantia" panose="02030602050306030303" pitchFamily="18" charset="0"/>
              </a:rPr>
              <a:t>«Комитет </a:t>
            </a:r>
            <a:r>
              <a:rPr lang="ru-RU" sz="2400" dirty="0">
                <a:solidFill>
                  <a:schemeClr val="bg1"/>
                </a:solidFill>
                <a:latin typeface="Constantia" panose="02030602050306030303" pitchFamily="18" charset="0"/>
              </a:rPr>
              <a:t>считает, что </a:t>
            </a:r>
            <a:r>
              <a:rPr lang="ru-RU" sz="2400" i="1" dirty="0">
                <a:solidFill>
                  <a:schemeClr val="bg1"/>
                </a:solidFill>
                <a:latin typeface="Constantia" panose="02030602050306030303" pitchFamily="18" charset="0"/>
              </a:rPr>
              <a:t>сочетание</a:t>
            </a:r>
            <a:r>
              <a:rPr lang="ru-RU" sz="2400" dirty="0">
                <a:solidFill>
                  <a:schemeClr val="bg1"/>
                </a:solidFill>
                <a:latin typeface="Constantia" panose="02030602050306030303" pitchFamily="18" charset="0"/>
              </a:rPr>
              <a:t> произвольного характера содержания автора под стражей, </a:t>
            </a:r>
            <a:r>
              <a:rPr lang="ru-RU" sz="2400" b="1" dirty="0">
                <a:solidFill>
                  <a:schemeClr val="bg1"/>
                </a:solidFill>
                <a:latin typeface="Constantia" panose="02030602050306030303" pitchFamily="18" charset="0"/>
              </a:rPr>
              <a:t>его длительной </a:t>
            </a:r>
            <a:r>
              <a:rPr lang="ru-RU" sz="2400" b="1" dirty="0" smtClean="0">
                <a:solidFill>
                  <a:schemeClr val="bg1"/>
                </a:solidFill>
                <a:latin typeface="Constantia" panose="02030602050306030303" pitchFamily="18" charset="0"/>
              </a:rPr>
              <a:t>и/или </a:t>
            </a:r>
            <a:r>
              <a:rPr lang="ru-RU" sz="2400" b="1" dirty="0">
                <a:solidFill>
                  <a:schemeClr val="bg1"/>
                </a:solidFill>
                <a:latin typeface="Constantia" panose="02030602050306030303" pitchFamily="18" charset="0"/>
              </a:rPr>
              <a:t>неопределенной продолжительности, отказа предоставить авторам информацию и процессуальные права и сложных условий содержания под стражей в совокупности наносит им серьезный психологический вред </a:t>
            </a:r>
            <a:r>
              <a:rPr lang="ru-RU" sz="2400" dirty="0">
                <a:solidFill>
                  <a:schemeClr val="bg1"/>
                </a:solidFill>
                <a:latin typeface="Constantia" panose="02030602050306030303" pitchFamily="18" charset="0"/>
              </a:rPr>
              <a:t>и представляют собой обращение, противоречащее статье 7 Пакта. В свете этого вывода Комитет не будет рассматривать те же претензии в соответствии с пунктом 1 статьи 10 </a:t>
            </a:r>
            <a:r>
              <a:rPr lang="ru-RU" sz="2400" dirty="0" smtClean="0">
                <a:solidFill>
                  <a:schemeClr val="bg1"/>
                </a:solidFill>
                <a:latin typeface="Constantia" panose="02030602050306030303" pitchFamily="18" charset="0"/>
              </a:rPr>
              <a:t>Пакта».</a:t>
            </a:r>
            <a:endParaRPr lang="en-US" sz="2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3741603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364067" y="244122"/>
            <a:ext cx="11019751" cy="1323439"/>
          </a:xfrm>
          <a:prstGeom prst="rect">
            <a:avLst/>
          </a:prstGeom>
          <a:noFill/>
        </p:spPr>
        <p:txBody>
          <a:bodyPr wrap="square" rtlCol="0">
            <a:spAutoFit/>
          </a:bodyPr>
          <a:lstStyle/>
          <a:p>
            <a:r>
              <a:rPr lang="kk-KZ" sz="4000" b="1" dirty="0">
                <a:solidFill>
                  <a:schemeClr val="bg1"/>
                </a:solidFill>
                <a:latin typeface="Constantia" panose="02030602050306030303" pitchFamily="18" charset="0"/>
              </a:rPr>
              <a:t>Обращение с </a:t>
            </a:r>
            <a:r>
              <a:rPr lang="kk-KZ" sz="4000" b="1" dirty="0" smtClean="0">
                <a:solidFill>
                  <a:schemeClr val="bg1"/>
                </a:solidFill>
                <a:latin typeface="Constantia" panose="02030602050306030303" pitchFamily="18" charset="0"/>
              </a:rPr>
              <a:t>задержанными</a:t>
            </a:r>
            <a:r>
              <a:rPr lang="en-US" sz="4000" b="1" dirty="0" smtClean="0">
                <a:solidFill>
                  <a:schemeClr val="bg1"/>
                </a:solidFill>
                <a:latin typeface="Constantia" panose="02030602050306030303" pitchFamily="18" charset="0"/>
              </a:rPr>
              <a:t>: </a:t>
            </a:r>
            <a:r>
              <a:rPr lang="ru-RU" sz="4000" b="1" dirty="0">
                <a:solidFill>
                  <a:schemeClr val="bg1"/>
                </a:solidFill>
                <a:latin typeface="Constantia" panose="02030602050306030303" pitchFamily="18" charset="0"/>
              </a:rPr>
              <a:t>Условия содержания</a:t>
            </a:r>
            <a:endParaRPr lang="en-US" sz="4000" b="1" dirty="0">
              <a:solidFill>
                <a:schemeClr val="bg1"/>
              </a:solidFill>
              <a:latin typeface="Constantia" panose="02030602050306030303" pitchFamily="18" charset="0"/>
            </a:endParaRPr>
          </a:p>
        </p:txBody>
      </p:sp>
      <p:sp>
        <p:nvSpPr>
          <p:cNvPr id="2" name="Rectangle 1">
            <a:extLst>
              <a:ext uri="{FF2B5EF4-FFF2-40B4-BE49-F238E27FC236}">
                <a16:creationId xmlns:a16="http://schemas.microsoft.com/office/drawing/2014/main" id="{2BFB4F9B-C074-AB45-B521-8127A1184212}"/>
              </a:ext>
            </a:extLst>
          </p:cNvPr>
          <p:cNvSpPr/>
          <p:nvPr/>
        </p:nvSpPr>
        <p:spPr>
          <a:xfrm>
            <a:off x="364067" y="1719961"/>
            <a:ext cx="11594954" cy="5016758"/>
          </a:xfrm>
          <a:prstGeom prst="rect">
            <a:avLst/>
          </a:prstGeom>
          <a:solidFill>
            <a:schemeClr val="accent6">
              <a:lumMod val="20000"/>
              <a:lumOff val="80000"/>
            </a:schemeClr>
          </a:solidFill>
        </p:spPr>
        <p:txBody>
          <a:bodyPr wrap="square">
            <a:spAutoFit/>
          </a:bodyPr>
          <a:lstStyle/>
          <a:p>
            <a:r>
              <a:rPr lang="ru-RU" sz="2000" dirty="0" smtClean="0">
                <a:latin typeface="Constantia" panose="02030602050306030303" pitchFamily="18" charset="0"/>
              </a:rPr>
              <a:t>- </a:t>
            </a:r>
            <a:r>
              <a:rPr lang="ru-RU" sz="2000" b="1" dirty="0">
                <a:latin typeface="Constantia" panose="02030602050306030303" pitchFamily="18" charset="0"/>
              </a:rPr>
              <a:t>Комитет по правам человека, </a:t>
            </a:r>
            <a:r>
              <a:rPr lang="ru-RU" sz="2000" b="1" dirty="0" err="1">
                <a:latin typeface="Constantia" panose="02030602050306030303" pitchFamily="18" charset="0"/>
              </a:rPr>
              <a:t>Муконг</a:t>
            </a:r>
            <a:r>
              <a:rPr lang="ru-RU" sz="2000" b="1" dirty="0">
                <a:latin typeface="Constantia" panose="02030602050306030303" pitchFamily="18" charset="0"/>
              </a:rPr>
              <a:t> против Камеруна, Коммуникационное сообщение № 458/1991, </a:t>
            </a:r>
            <a:r>
              <a:rPr lang="ru-RU" sz="2000" b="1" dirty="0" smtClean="0">
                <a:latin typeface="Constantia" panose="02030602050306030303" pitchFamily="18" charset="0"/>
              </a:rPr>
              <a:t>п. 9.3</a:t>
            </a:r>
            <a:endParaRPr lang="ru-RU" sz="2000" b="1" dirty="0">
              <a:latin typeface="Constantia" panose="02030602050306030303" pitchFamily="18" charset="0"/>
            </a:endParaRPr>
          </a:p>
          <a:p>
            <a:pPr lvl="1"/>
            <a:r>
              <a:rPr lang="ru-RU" sz="2000" i="1" dirty="0" smtClean="0">
                <a:latin typeface="Constantia" panose="02030602050306030303" pitchFamily="18" charset="0"/>
              </a:rPr>
              <a:t>«</a:t>
            </a:r>
            <a:r>
              <a:rPr lang="ru-RU" sz="2000" i="1" dirty="0">
                <a:latin typeface="Constantia" panose="02030602050306030303" pitchFamily="18" charset="0"/>
              </a:rPr>
              <a:t>Что касается условий содержания под стражей в целом, то Комитет отмечает, что должны </a:t>
            </a:r>
            <a:r>
              <a:rPr lang="ru-RU" sz="2000" i="1" dirty="0" smtClean="0">
                <a:latin typeface="Constantia" panose="02030602050306030303" pitchFamily="18" charset="0"/>
              </a:rPr>
              <a:t>соблюдаться </a:t>
            </a:r>
            <a:r>
              <a:rPr lang="ru-RU" sz="2000" i="1" dirty="0">
                <a:latin typeface="Constantia" panose="02030602050306030303" pitchFamily="18" charset="0"/>
              </a:rPr>
              <a:t>определенные минимальные стандарты в отношении условий содержания </a:t>
            </a:r>
            <a:r>
              <a:rPr lang="ru-RU" sz="2000" i="1" dirty="0" smtClean="0">
                <a:latin typeface="Constantia" panose="02030602050306030303" pitchFamily="18" charset="0"/>
              </a:rPr>
              <a:t>под </a:t>
            </a:r>
            <a:r>
              <a:rPr lang="ru-RU" sz="2000" i="1" dirty="0">
                <a:latin typeface="Constantia" panose="02030602050306030303" pitchFamily="18" charset="0"/>
              </a:rPr>
              <a:t>стражей независимо от уровня развития государства-участника.</a:t>
            </a:r>
          </a:p>
          <a:p>
            <a:pPr lvl="1"/>
            <a:endParaRPr lang="ru-RU" sz="2000" i="1" dirty="0">
              <a:latin typeface="Constantia" panose="02030602050306030303" pitchFamily="18" charset="0"/>
            </a:endParaRPr>
          </a:p>
          <a:p>
            <a:pPr lvl="1"/>
            <a:r>
              <a:rPr lang="ru-RU" sz="2000" i="1" dirty="0">
                <a:latin typeface="Constantia" panose="02030602050306030303" pitchFamily="18" charset="0"/>
              </a:rPr>
              <a:t>К ним относятся, в соответствии с правилами 10, 12, 17, 19 и 20 Минимальных стандартных правил обращения с заключенными </a:t>
            </a:r>
            <a:r>
              <a:rPr lang="ru-RU" sz="2000" i="1" dirty="0" smtClean="0">
                <a:latin typeface="Constantia" panose="02030602050306030303" pitchFamily="18" charset="0"/>
              </a:rPr>
              <a:t>ООН, </a:t>
            </a:r>
            <a:r>
              <a:rPr lang="ru-RU" sz="2000" i="1" dirty="0">
                <a:latin typeface="Constantia" panose="02030602050306030303" pitchFamily="18" charset="0"/>
              </a:rPr>
              <a:t>минимальная площадь пола и кубический объем воздуха для каждого заключенного</a:t>
            </a:r>
            <a:r>
              <a:rPr lang="ru-RU" sz="2000" i="1" dirty="0" smtClean="0">
                <a:latin typeface="Constantia" panose="02030602050306030303" pitchFamily="18" charset="0"/>
              </a:rPr>
              <a:t>, надлежащие </a:t>
            </a:r>
            <a:r>
              <a:rPr lang="ru-RU" sz="2000" i="1" dirty="0">
                <a:latin typeface="Constantia" panose="02030602050306030303" pitchFamily="18" charset="0"/>
              </a:rPr>
              <a:t>санитарные условия, одежда, которая ни в коем случае не должна </a:t>
            </a:r>
            <a:r>
              <a:rPr lang="ru-RU" sz="2000" i="1" dirty="0" smtClean="0">
                <a:latin typeface="Constantia" panose="02030602050306030303" pitchFamily="18" charset="0"/>
              </a:rPr>
              <a:t>оскорблять </a:t>
            </a:r>
            <a:r>
              <a:rPr lang="ru-RU" sz="2000" i="1" dirty="0">
                <a:latin typeface="Constantia" panose="02030602050306030303" pitchFamily="18" charset="0"/>
              </a:rPr>
              <a:t>или </a:t>
            </a:r>
            <a:r>
              <a:rPr lang="ru-RU" sz="2000" i="1" dirty="0" smtClean="0">
                <a:latin typeface="Constantia" panose="02030602050306030303" pitchFamily="18" charset="0"/>
              </a:rPr>
              <a:t>унижать человеческое достоинство, предоставление </a:t>
            </a:r>
            <a:r>
              <a:rPr lang="ru-RU" sz="2000" i="1" dirty="0">
                <a:latin typeface="Constantia" panose="02030602050306030303" pitchFamily="18" charset="0"/>
              </a:rPr>
              <a:t>отдельной кровати и предоставление пищи, имеющей питательную ценность, достаточную для здоровья и силы.</a:t>
            </a:r>
          </a:p>
          <a:p>
            <a:pPr lvl="1"/>
            <a:endParaRPr lang="ru-RU" sz="2000" i="1" dirty="0">
              <a:latin typeface="Constantia" panose="02030602050306030303" pitchFamily="18" charset="0"/>
            </a:endParaRPr>
          </a:p>
          <a:p>
            <a:pPr lvl="1"/>
            <a:r>
              <a:rPr lang="ru-RU" sz="2000" i="1" dirty="0">
                <a:latin typeface="Constantia" panose="02030602050306030303" pitchFamily="18" charset="0"/>
              </a:rPr>
              <a:t>Следует отметить, что это минимальные требования, которые, по мнению Комитета, должны всегда соблюдаться, даже если экономические или бюджетные соображения могут затруднить соблюдение этих </a:t>
            </a:r>
            <a:r>
              <a:rPr lang="ru-RU" sz="2000" i="1" dirty="0" smtClean="0">
                <a:latin typeface="Constantia" panose="02030602050306030303" pitchFamily="18" charset="0"/>
              </a:rPr>
              <a:t>обязательств».</a:t>
            </a:r>
            <a:endParaRPr lang="en-US" sz="2000" i="1" dirty="0">
              <a:latin typeface="Constantia" panose="02030602050306030303" pitchFamily="18" charset="0"/>
            </a:endParaRPr>
          </a:p>
        </p:txBody>
      </p:sp>
    </p:spTree>
    <p:extLst>
      <p:ext uri="{BB962C8B-B14F-4D97-AF65-F5344CB8AC3E}">
        <p14:creationId xmlns:p14="http://schemas.microsoft.com/office/powerpoint/2010/main" val="61688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6024DB-94F0-4C4E-9B23-2926E00B24FB}"/>
              </a:ext>
            </a:extLst>
          </p:cNvPr>
          <p:cNvSpPr>
            <a:spLocks noGrp="1"/>
          </p:cNvSpPr>
          <p:nvPr>
            <p:ph idx="1"/>
          </p:nvPr>
        </p:nvSpPr>
        <p:spPr>
          <a:xfrm>
            <a:off x="508000" y="409574"/>
            <a:ext cx="11100610" cy="5012267"/>
          </a:xfrm>
          <a:solidFill>
            <a:schemeClr val="accent6">
              <a:lumMod val="75000"/>
            </a:schemeClr>
          </a:solidFill>
        </p:spPr>
        <p:txBody>
          <a:bodyPr>
            <a:normAutofit fontScale="85000" lnSpcReduction="20000"/>
          </a:bodyPr>
          <a:lstStyle/>
          <a:p>
            <a:pPr marL="0" indent="0">
              <a:buNone/>
            </a:pPr>
            <a:r>
              <a:rPr lang="ru-RU" sz="2600" b="1" dirty="0" smtClean="0">
                <a:solidFill>
                  <a:schemeClr val="bg1"/>
                </a:solidFill>
                <a:latin typeface="Constantia" panose="02030602050306030303" pitchFamily="18" charset="0"/>
              </a:rPr>
              <a:t>ПРАВО </a:t>
            </a:r>
            <a:r>
              <a:rPr lang="ru-RU" sz="2600" b="1" dirty="0">
                <a:solidFill>
                  <a:schemeClr val="bg1"/>
                </a:solidFill>
                <a:latin typeface="Constantia" panose="02030602050306030303" pitchFamily="18" charset="0"/>
              </a:rPr>
              <a:t>НА СВОБОДУ: Соответствующие договоры ООН: Казахстан</a:t>
            </a:r>
          </a:p>
          <a:p>
            <a:endParaRPr lang="ru-RU" sz="2600" b="1" dirty="0">
              <a:solidFill>
                <a:schemeClr val="bg1"/>
              </a:solidFill>
              <a:latin typeface="Constantia" panose="02030602050306030303" pitchFamily="18" charset="0"/>
            </a:endParaRPr>
          </a:p>
          <a:p>
            <a:r>
              <a:rPr lang="ru-RU" sz="2600" b="1" dirty="0">
                <a:solidFill>
                  <a:schemeClr val="bg1"/>
                </a:solidFill>
                <a:latin typeface="Constantia" panose="02030602050306030303" pitchFamily="18" charset="0"/>
              </a:rPr>
              <a:t>МПГПП - Международный пакт о гражданских и политических правах</a:t>
            </a:r>
          </a:p>
          <a:p>
            <a:pPr marL="0" indent="0">
              <a:buNone/>
            </a:pPr>
            <a:r>
              <a:rPr lang="ru-RU" sz="2600" dirty="0">
                <a:solidFill>
                  <a:schemeClr val="bg1"/>
                </a:solidFill>
                <a:latin typeface="Constantia" panose="02030602050306030303" pitchFamily="18" charset="0"/>
              </a:rPr>
              <a:t>см. также </a:t>
            </a:r>
            <a:r>
              <a:rPr lang="ru-RU" sz="2600" dirty="0" smtClean="0">
                <a:solidFill>
                  <a:schemeClr val="bg1"/>
                </a:solidFill>
                <a:latin typeface="Constantia" panose="02030602050306030303" pitchFamily="18" charset="0"/>
              </a:rPr>
              <a:t>Замечание </a:t>
            </a:r>
            <a:r>
              <a:rPr lang="ru-RU" sz="2600" dirty="0">
                <a:solidFill>
                  <a:schemeClr val="bg1"/>
                </a:solidFill>
                <a:latin typeface="Constantia" panose="02030602050306030303" pitchFamily="18" charset="0"/>
              </a:rPr>
              <a:t>общего порядка № </a:t>
            </a:r>
            <a:r>
              <a:rPr lang="ru-RU" sz="2600" dirty="0" smtClean="0">
                <a:solidFill>
                  <a:schemeClr val="bg1"/>
                </a:solidFill>
                <a:latin typeface="Constantia" panose="02030602050306030303" pitchFamily="18" charset="0"/>
              </a:rPr>
              <a:t>35 Комитета </a:t>
            </a:r>
            <a:r>
              <a:rPr lang="ru-RU" sz="2600" dirty="0">
                <a:solidFill>
                  <a:schemeClr val="bg1"/>
                </a:solidFill>
                <a:latin typeface="Constantia" panose="02030602050306030303" pitchFamily="18" charset="0"/>
              </a:rPr>
              <a:t>по правам человека, </a:t>
            </a:r>
            <a:r>
              <a:rPr lang="ru-RU" sz="2600" dirty="0" smtClean="0">
                <a:solidFill>
                  <a:schemeClr val="bg1"/>
                </a:solidFill>
                <a:latin typeface="Constantia" panose="02030602050306030303" pitchFamily="18" charset="0"/>
              </a:rPr>
              <a:t> </a:t>
            </a:r>
            <a:r>
              <a:rPr lang="ru-RU" sz="2600" dirty="0">
                <a:solidFill>
                  <a:schemeClr val="bg1"/>
                </a:solidFill>
                <a:latin typeface="Constantia" panose="02030602050306030303" pitchFamily="18" charset="0"/>
              </a:rPr>
              <a:t>и</a:t>
            </a:r>
          </a:p>
          <a:p>
            <a:pPr marL="0" indent="0">
              <a:buNone/>
            </a:pPr>
            <a:r>
              <a:rPr lang="ru-RU" sz="2600" dirty="0" smtClean="0">
                <a:solidFill>
                  <a:schemeClr val="bg1"/>
                </a:solidFill>
                <a:latin typeface="Constantia" panose="02030602050306030303" pitchFamily="18" charset="0"/>
              </a:rPr>
              <a:t>пересмотренную дискуссию </a:t>
            </a:r>
            <a:r>
              <a:rPr lang="ru-RU" sz="2600" dirty="0">
                <a:solidFill>
                  <a:schemeClr val="bg1"/>
                </a:solidFill>
                <a:latin typeface="Constantia" panose="02030602050306030303" pitchFamily="18" charset="0"/>
              </a:rPr>
              <a:t>№ 5 о лишении свободы мигрантов, 7 февраля 2018 г</a:t>
            </a:r>
            <a:r>
              <a:rPr lang="ru-RU" sz="2600" dirty="0" smtClean="0">
                <a:solidFill>
                  <a:schemeClr val="bg1"/>
                </a:solidFill>
                <a:latin typeface="Constantia" panose="02030602050306030303" pitchFamily="18" charset="0"/>
              </a:rPr>
              <a:t>. Рабочей группы ООН </a:t>
            </a:r>
            <a:r>
              <a:rPr lang="ru-RU" sz="2600" dirty="0">
                <a:solidFill>
                  <a:schemeClr val="bg1"/>
                </a:solidFill>
                <a:latin typeface="Constantia" panose="02030602050306030303" pitchFamily="18" charset="0"/>
              </a:rPr>
              <a:t>по произвольным задержаниям (WGAD), </a:t>
            </a:r>
          </a:p>
          <a:p>
            <a:r>
              <a:rPr lang="ru-RU" sz="2600" b="1" dirty="0">
                <a:solidFill>
                  <a:schemeClr val="bg1"/>
                </a:solidFill>
                <a:latin typeface="Constantia" panose="02030602050306030303" pitchFamily="18" charset="0"/>
              </a:rPr>
              <a:t>Женевская конвенция о статусе беженцев (1951 г.)</a:t>
            </a:r>
          </a:p>
          <a:p>
            <a:pPr marL="0" indent="0">
              <a:buNone/>
            </a:pPr>
            <a:r>
              <a:rPr lang="ru-RU" sz="2600" dirty="0">
                <a:solidFill>
                  <a:schemeClr val="bg1"/>
                </a:solidFill>
                <a:latin typeface="Constantia" panose="02030602050306030303" pitchFamily="18" charset="0"/>
              </a:rPr>
              <a:t>См. </a:t>
            </a:r>
            <a:r>
              <a:rPr lang="ru-RU" sz="2600" dirty="0" smtClean="0">
                <a:solidFill>
                  <a:schemeClr val="bg1"/>
                </a:solidFill>
                <a:latin typeface="Constantia" panose="02030602050306030303" pitchFamily="18" charset="0"/>
              </a:rPr>
              <a:t>также </a:t>
            </a:r>
            <a:r>
              <a:rPr lang="ru-RU" sz="2600" dirty="0">
                <a:solidFill>
                  <a:schemeClr val="bg1"/>
                </a:solidFill>
                <a:latin typeface="Constantia" panose="02030602050306030303" pitchFamily="18" charset="0"/>
              </a:rPr>
              <a:t>Руководство по применимым критериям и стандартам, касающимся задержания лиц, ищущих убежища, и альтернатив </a:t>
            </a:r>
            <a:r>
              <a:rPr lang="ru-RU" sz="2600" dirty="0" smtClean="0">
                <a:solidFill>
                  <a:schemeClr val="bg1"/>
                </a:solidFill>
                <a:latin typeface="Constantia" panose="02030602050306030303" pitchFamily="18" charset="0"/>
              </a:rPr>
              <a:t>задержанию 2012 </a:t>
            </a:r>
            <a:r>
              <a:rPr lang="ru-RU" sz="2600" dirty="0">
                <a:solidFill>
                  <a:schemeClr val="bg1"/>
                </a:solidFill>
                <a:latin typeface="Constantia" panose="02030602050306030303" pitchFamily="18" charset="0"/>
              </a:rPr>
              <a:t>г.</a:t>
            </a:r>
            <a:r>
              <a:rPr lang="ru-RU" sz="2600" dirty="0" smtClean="0">
                <a:solidFill>
                  <a:schemeClr val="bg1"/>
                </a:solidFill>
                <a:latin typeface="Constantia" panose="02030602050306030303" pitchFamily="18" charset="0"/>
              </a:rPr>
              <a:t> </a:t>
            </a:r>
            <a:r>
              <a:rPr lang="ru-RU" sz="2600" dirty="0">
                <a:solidFill>
                  <a:schemeClr val="bg1"/>
                </a:solidFill>
                <a:latin typeface="Constantia" panose="02030602050306030303" pitchFamily="18" charset="0"/>
              </a:rPr>
              <a:t>УВКБ </a:t>
            </a:r>
            <a:r>
              <a:rPr lang="ru-RU" sz="2600" dirty="0" smtClean="0">
                <a:solidFill>
                  <a:schemeClr val="bg1"/>
                </a:solidFill>
                <a:latin typeface="Constantia" panose="02030602050306030303" pitchFamily="18" charset="0"/>
              </a:rPr>
              <a:t>ООН</a:t>
            </a:r>
            <a:endParaRPr lang="ru-RU" sz="2600" dirty="0">
              <a:solidFill>
                <a:schemeClr val="bg1"/>
              </a:solidFill>
              <a:latin typeface="Constantia" panose="02030602050306030303" pitchFamily="18" charset="0"/>
            </a:endParaRPr>
          </a:p>
          <a:p>
            <a:r>
              <a:rPr lang="ru-RU" sz="2600" b="1" dirty="0">
                <a:solidFill>
                  <a:schemeClr val="bg1"/>
                </a:solidFill>
                <a:latin typeface="Constantia" panose="02030602050306030303" pitchFamily="18" charset="0"/>
              </a:rPr>
              <a:t>КПР - Конвенция о правах ребенка</a:t>
            </a:r>
          </a:p>
          <a:p>
            <a:r>
              <a:rPr lang="ru-RU" sz="2600" b="1" dirty="0" smtClean="0">
                <a:solidFill>
                  <a:schemeClr val="bg1"/>
                </a:solidFill>
                <a:latin typeface="Constantia" panose="02030602050306030303" pitchFamily="18" charset="0"/>
              </a:rPr>
              <a:t>МКЗЛНИ </a:t>
            </a:r>
            <a:r>
              <a:rPr lang="ru-RU" sz="2600" b="1" dirty="0">
                <a:solidFill>
                  <a:schemeClr val="bg1"/>
                </a:solidFill>
                <a:latin typeface="Constantia" panose="02030602050306030303" pitchFamily="18" charset="0"/>
              </a:rPr>
              <a:t>- Конвенция для защиты всех лиц от насильственных исчезновений</a:t>
            </a:r>
          </a:p>
          <a:p>
            <a:r>
              <a:rPr lang="ru-RU" sz="2600" b="1" dirty="0">
                <a:solidFill>
                  <a:schemeClr val="bg1"/>
                </a:solidFill>
                <a:latin typeface="Constantia" panose="02030602050306030303" pitchFamily="18" charset="0"/>
              </a:rPr>
              <a:t>КПИ - Конвенция о правах инвалидов</a:t>
            </a:r>
          </a:p>
          <a:p>
            <a:r>
              <a:rPr lang="ru-RU" sz="2600" b="1" dirty="0" smtClean="0">
                <a:solidFill>
                  <a:schemeClr val="bg1"/>
                </a:solidFill>
                <a:latin typeface="Constantia" panose="02030602050306030303" pitchFamily="18" charset="0"/>
              </a:rPr>
              <a:t>КПП </a:t>
            </a:r>
            <a:r>
              <a:rPr lang="ru-RU" sz="2600" b="1" dirty="0">
                <a:solidFill>
                  <a:schemeClr val="bg1"/>
                </a:solidFill>
                <a:latin typeface="Constantia" panose="02030602050306030303" pitchFamily="18" charset="0"/>
              </a:rPr>
              <a:t>- Конвенция против пыток и других жестоких, бесчеловечных или унижающих достоинство видов обращения и </a:t>
            </a:r>
            <a:r>
              <a:rPr lang="ru-RU" sz="2600" b="1" dirty="0" smtClean="0">
                <a:solidFill>
                  <a:schemeClr val="bg1"/>
                </a:solidFill>
                <a:latin typeface="Constantia" panose="02030602050306030303" pitchFamily="18" charset="0"/>
              </a:rPr>
              <a:t>наказания</a:t>
            </a:r>
            <a:endParaRPr lang="en-US" dirty="0">
              <a:solidFill>
                <a:schemeClr val="bg1"/>
              </a:solidFill>
              <a:latin typeface="Constantia" panose="02030602050306030303" pitchFamily="18" charset="0"/>
            </a:endParaRPr>
          </a:p>
        </p:txBody>
      </p:sp>
      <p:sp>
        <p:nvSpPr>
          <p:cNvPr id="4" name="Rectangle 3">
            <a:extLst>
              <a:ext uri="{FF2B5EF4-FFF2-40B4-BE49-F238E27FC236}">
                <a16:creationId xmlns:a16="http://schemas.microsoft.com/office/drawing/2014/main" id="{31D65484-FC30-AC4F-B0DF-011619FAFC24}"/>
              </a:ext>
            </a:extLst>
          </p:cNvPr>
          <p:cNvSpPr/>
          <p:nvPr/>
        </p:nvSpPr>
        <p:spPr>
          <a:xfrm>
            <a:off x="631825" y="5604934"/>
            <a:ext cx="8426450" cy="646331"/>
          </a:xfrm>
          <a:prstGeom prst="rect">
            <a:avLst/>
          </a:prstGeom>
          <a:solidFill>
            <a:schemeClr val="bg1">
              <a:lumMod val="95000"/>
            </a:schemeClr>
          </a:solidFill>
        </p:spPr>
        <p:txBody>
          <a:bodyPr wrap="square">
            <a:spAutoFit/>
          </a:bodyPr>
          <a:lstStyle/>
          <a:p>
            <a:r>
              <a:rPr lang="ru-RU" dirty="0" smtClean="0">
                <a:latin typeface="Constantia" panose="02030602050306030303" pitchFamily="18" charset="0"/>
              </a:rPr>
              <a:t>Процедуры </a:t>
            </a:r>
            <a:r>
              <a:rPr lang="ru-RU" dirty="0">
                <a:latin typeface="Constantia" panose="02030602050306030303" pitchFamily="18" charset="0"/>
              </a:rPr>
              <a:t>подачи индивидуальных жалоб в соответствии с МПГПП и КПП.</a:t>
            </a:r>
          </a:p>
          <a:p>
            <a:r>
              <a:rPr lang="ru-RU" dirty="0">
                <a:latin typeface="Constantia" panose="02030602050306030303" pitchFamily="18" charset="0"/>
              </a:rPr>
              <a:t>Процедуры запроса: </a:t>
            </a:r>
            <a:r>
              <a:rPr lang="kk-KZ" dirty="0" smtClean="0">
                <a:latin typeface="Constantia" panose="02030602050306030303" pitchFamily="18" charset="0"/>
              </a:rPr>
              <a:t>КПП и МКЗЛНИ</a:t>
            </a:r>
            <a:endParaRPr lang="en-US" dirty="0">
              <a:latin typeface="Constantia" panose="02030602050306030303" pitchFamily="18" charset="0"/>
            </a:endParaRP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50313"/>
          <a:stretch/>
        </p:blipFill>
        <p:spPr>
          <a:xfrm>
            <a:off x="9905999" y="5287299"/>
            <a:ext cx="2026151" cy="1291300"/>
          </a:xfrm>
          <a:prstGeom prst="rect">
            <a:avLst/>
          </a:prstGeom>
        </p:spPr>
      </p:pic>
    </p:spTree>
    <p:extLst>
      <p:ext uri="{BB962C8B-B14F-4D97-AF65-F5344CB8AC3E}">
        <p14:creationId xmlns:p14="http://schemas.microsoft.com/office/powerpoint/2010/main" val="3890101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846667" y="485422"/>
            <a:ext cx="10354733" cy="1323439"/>
          </a:xfrm>
          <a:prstGeom prst="rect">
            <a:avLst/>
          </a:prstGeom>
          <a:noFill/>
        </p:spPr>
        <p:txBody>
          <a:bodyPr wrap="square" rtlCol="0">
            <a:spAutoFit/>
          </a:bodyPr>
          <a:lstStyle/>
          <a:p>
            <a:r>
              <a:rPr lang="kk-KZ" sz="4000" b="1" dirty="0">
                <a:solidFill>
                  <a:schemeClr val="accent6">
                    <a:lumMod val="50000"/>
                  </a:schemeClr>
                </a:solidFill>
                <a:latin typeface="Constantia" panose="02030602050306030303" pitchFamily="18" charset="0"/>
              </a:rPr>
              <a:t>Обращение с </a:t>
            </a:r>
            <a:r>
              <a:rPr lang="kk-KZ" sz="4000" b="1" dirty="0" smtClean="0">
                <a:solidFill>
                  <a:schemeClr val="accent6">
                    <a:lumMod val="50000"/>
                  </a:schemeClr>
                </a:solidFill>
                <a:latin typeface="Constantia" panose="02030602050306030303" pitchFamily="18" charset="0"/>
              </a:rPr>
              <a:t>задержанными</a:t>
            </a:r>
            <a:r>
              <a:rPr lang="en-US" sz="4000" b="1" dirty="0" smtClean="0">
                <a:solidFill>
                  <a:schemeClr val="accent6">
                    <a:lumMod val="50000"/>
                  </a:schemeClr>
                </a:solidFill>
                <a:latin typeface="Constantia" panose="02030602050306030303" pitchFamily="18" charset="0"/>
              </a:rPr>
              <a:t>: </a:t>
            </a:r>
            <a:r>
              <a:rPr lang="ru-RU" sz="4000" b="1" dirty="0">
                <a:solidFill>
                  <a:schemeClr val="accent6">
                    <a:lumMod val="50000"/>
                  </a:schemeClr>
                </a:solidFill>
                <a:latin typeface="Constantia" panose="02030602050306030303" pitchFamily="18" charset="0"/>
              </a:rPr>
              <a:t>Условия содержания</a:t>
            </a:r>
            <a:endParaRPr lang="en-US" sz="4000" b="1" dirty="0">
              <a:solidFill>
                <a:schemeClr val="accent6">
                  <a:lumMod val="50000"/>
                </a:schemeClr>
              </a:solidFill>
              <a:latin typeface="Constantia" panose="02030602050306030303" pitchFamily="18" charset="0"/>
            </a:endParaRPr>
          </a:p>
        </p:txBody>
      </p:sp>
      <p:sp>
        <p:nvSpPr>
          <p:cNvPr id="2" name="Rectangle 1">
            <a:extLst>
              <a:ext uri="{FF2B5EF4-FFF2-40B4-BE49-F238E27FC236}">
                <a16:creationId xmlns:a16="http://schemas.microsoft.com/office/drawing/2014/main" id="{5D38286A-51EB-4C44-90A3-5730A621A8A9}"/>
              </a:ext>
            </a:extLst>
          </p:cNvPr>
          <p:cNvSpPr/>
          <p:nvPr/>
        </p:nvSpPr>
        <p:spPr>
          <a:xfrm>
            <a:off x="440267" y="1859340"/>
            <a:ext cx="11485033" cy="4524315"/>
          </a:xfrm>
          <a:prstGeom prst="rect">
            <a:avLst/>
          </a:prstGeom>
        </p:spPr>
        <p:txBody>
          <a:bodyPr wrap="square">
            <a:spAutoFit/>
          </a:bodyPr>
          <a:lstStyle/>
          <a:p>
            <a:pPr marL="285750" indent="-285750">
              <a:buFont typeface="Arial" panose="020B0604020202020204" pitchFamily="34" charset="0"/>
              <a:buChar char="•"/>
            </a:pPr>
            <a:r>
              <a:rPr lang="ru-RU" u="sng" dirty="0">
                <a:latin typeface="Constantia" panose="02030602050306030303" pitchFamily="18" charset="0"/>
                <a:hlinkClick r:id="rId2"/>
              </a:rPr>
              <a:t>Минимальные стандартные правила обращения с заключенными</a:t>
            </a:r>
            <a:r>
              <a:rPr lang="en-US" u="sng" dirty="0" smtClean="0">
                <a:latin typeface="Constantia" panose="02030602050306030303" pitchFamily="18" charset="0"/>
                <a:ea typeface="Arial Unicode MS" panose="020B0604020202020204" pitchFamily="34" charset="-128"/>
                <a:cs typeface="Times New Roman" panose="02020603050405020304" pitchFamily="18" charset="0"/>
              </a:rPr>
              <a:t>; </a:t>
            </a:r>
            <a:endParaRPr lang="en-US" u="sng" dirty="0">
              <a:latin typeface="Constantia" panose="02030602050306030303" pitchFamily="18" charset="0"/>
              <a:ea typeface="Arial Unicode MS" panose="020B0604020202020204" pitchFamily="34" charset="-128"/>
              <a:cs typeface="Times New Roman" panose="02020603050405020304" pitchFamily="18" charset="0"/>
            </a:endParaRPr>
          </a:p>
          <a:p>
            <a:pPr marL="285750" indent="-285750">
              <a:buFont typeface="Arial" panose="020B0604020202020204" pitchFamily="34" charset="0"/>
              <a:buChar char="•"/>
            </a:pPr>
            <a:endParaRPr lang="en-US" u="sng" kern="0" dirty="0">
              <a:uFill>
                <a:solidFill>
                  <a:srgbClr val="0000FF"/>
                </a:solidFill>
              </a:uFill>
              <a:latin typeface="Constantia" panose="02030602050306030303" pitchFamily="18" charset="0"/>
              <a:ea typeface="Arial Unicode MS" panose="020B0604020202020204" pitchFamily="34" charset="-128"/>
              <a:cs typeface="Times New Roman" panose="02020603050405020304" pitchFamily="18" charset="0"/>
              <a:hlinkClick r:id="rId3"/>
            </a:endParaRPr>
          </a:p>
          <a:p>
            <a:pPr marL="285750" indent="-285750">
              <a:buFont typeface="Arial" panose="020B0604020202020204" pitchFamily="34" charset="0"/>
              <a:buChar char="•"/>
            </a:pPr>
            <a:r>
              <a:rPr lang="ru-RU" u="sng" dirty="0">
                <a:latin typeface="Constantia" panose="02030602050306030303" pitchFamily="18" charset="0"/>
                <a:hlinkClick r:id="rId4"/>
              </a:rPr>
              <a:t>Свод принципов защиты всех лиц, подвергаемых задержанию или заключению в какой-бы то ни было форме</a:t>
            </a:r>
            <a:r>
              <a:rPr lang="en-US" u="sng" dirty="0" smtClean="0">
                <a:latin typeface="Constantia" panose="02030602050306030303" pitchFamily="18" charset="0"/>
                <a:ea typeface="Arial Unicode MS" panose="020B0604020202020204" pitchFamily="34" charset="-128"/>
                <a:cs typeface="Times New Roman" panose="02020603050405020304" pitchFamily="18" charset="0"/>
              </a:rPr>
              <a:t>; </a:t>
            </a:r>
            <a:endParaRPr lang="en-US" u="sng" dirty="0">
              <a:latin typeface="Constantia" panose="02030602050306030303" pitchFamily="18" charset="0"/>
              <a:ea typeface="Arial Unicode MS" panose="020B0604020202020204" pitchFamily="34" charset="-128"/>
              <a:cs typeface="Times New Roman" panose="02020603050405020304" pitchFamily="18" charset="0"/>
            </a:endParaRPr>
          </a:p>
          <a:p>
            <a:pPr marL="285750" indent="-285750">
              <a:buFont typeface="Arial" panose="020B0604020202020204" pitchFamily="34" charset="0"/>
              <a:buChar char="•"/>
            </a:pPr>
            <a:endParaRPr lang="en-US" u="sng" kern="0" dirty="0">
              <a:uFill>
                <a:solidFill>
                  <a:srgbClr val="0000FF"/>
                </a:solidFill>
              </a:uFill>
              <a:latin typeface="Constantia" panose="02030602050306030303" pitchFamily="18" charset="0"/>
              <a:ea typeface="Arial Unicode MS" panose="020B0604020202020204" pitchFamily="34" charset="-128"/>
              <a:cs typeface="Times New Roman" panose="02020603050405020304" pitchFamily="18" charset="0"/>
              <a:hlinkClick r:id="rId5"/>
            </a:endParaRPr>
          </a:p>
          <a:p>
            <a:pPr marL="285750" indent="-285750">
              <a:buFont typeface="Arial" panose="020B0604020202020204" pitchFamily="34" charset="0"/>
              <a:buChar char="•"/>
            </a:pPr>
            <a:r>
              <a:rPr lang="ru-RU" u="sng" dirty="0">
                <a:latin typeface="Constantia" panose="02030602050306030303" pitchFamily="18" charset="0"/>
                <a:hlinkClick r:id="rId6"/>
              </a:rPr>
              <a:t>Правила Организации Объединенных Наций, касающиеся защиты несовершеннолетних, лишенных свободы</a:t>
            </a:r>
            <a:r>
              <a:rPr lang="en-US" u="sng" dirty="0" smtClean="0">
                <a:latin typeface="Constantia" panose="02030602050306030303" pitchFamily="18" charset="0"/>
                <a:ea typeface="Arial Unicode MS" panose="020B0604020202020204" pitchFamily="34" charset="-128"/>
                <a:cs typeface="Times New Roman" panose="02020603050405020304" pitchFamily="18" charset="0"/>
              </a:rPr>
              <a:t>; </a:t>
            </a:r>
            <a:endParaRPr lang="en-US" u="sng" dirty="0">
              <a:latin typeface="Constantia" panose="02030602050306030303" pitchFamily="18" charset="0"/>
              <a:ea typeface="Arial Unicode MS" panose="020B0604020202020204" pitchFamily="34" charset="-128"/>
              <a:cs typeface="Times New Roman" panose="02020603050405020304" pitchFamily="18" charset="0"/>
            </a:endParaRPr>
          </a:p>
          <a:p>
            <a:pPr marL="285750" indent="-285750">
              <a:buFont typeface="Arial" panose="020B0604020202020204" pitchFamily="34" charset="0"/>
              <a:buChar char="•"/>
            </a:pPr>
            <a:endParaRPr lang="en-US" u="sng" kern="0" dirty="0">
              <a:uFill>
                <a:solidFill>
                  <a:srgbClr val="0000FF"/>
                </a:solidFill>
              </a:uFill>
              <a:latin typeface="Constantia" panose="02030602050306030303" pitchFamily="18" charset="0"/>
              <a:ea typeface="Arial Unicode MS" panose="020B0604020202020204" pitchFamily="34" charset="-128"/>
              <a:cs typeface="Times New Roman" panose="02020603050405020304" pitchFamily="18" charset="0"/>
            </a:endParaRPr>
          </a:p>
          <a:p>
            <a:pPr marL="285750" indent="-285750">
              <a:buFont typeface="Arial" panose="020B0604020202020204" pitchFamily="34" charset="0"/>
              <a:buChar char="•"/>
            </a:pPr>
            <a:r>
              <a:rPr lang="ru-RU" u="sng" kern="0" dirty="0">
                <a:uFill>
                  <a:solidFill>
                    <a:srgbClr val="0000FF"/>
                  </a:solidFill>
                </a:uFill>
                <a:latin typeface="Constantia" panose="02030602050306030303" pitchFamily="18" charset="0"/>
                <a:ea typeface="Verdana" panose="020B0604030504040204" pitchFamily="34" charset="0"/>
                <a:cs typeface="Verdana" panose="020B0604030504040204" pitchFamily="34" charset="0"/>
                <a:hlinkClick r:id="rId7"/>
              </a:rPr>
              <a:t>Правила Организации Объединенных Наций, касающиеся обращения с женщинами-заключенными и мер наказания для женщин-правонарушителей, не связанных с лишением свободы </a:t>
            </a:r>
            <a:endParaRPr lang="ru-RU" u="sng" kern="0" dirty="0" smtClean="0">
              <a:uFill>
                <a:solidFill>
                  <a:srgbClr val="0000FF"/>
                </a:solidFill>
              </a:uFill>
              <a:latin typeface="Constantia" panose="02030602050306030303" pitchFamily="18"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ru-RU" u="sng" kern="0" dirty="0" smtClean="0">
              <a:uFill>
                <a:solidFill>
                  <a:srgbClr val="0000FF"/>
                </a:solidFill>
              </a:uFill>
              <a:latin typeface="Constantia" panose="02030602050306030303" pitchFamily="18" charset="0"/>
              <a:ea typeface="Arial Unicode MS" panose="020B0604020202020204" pitchFamily="34" charset="-128"/>
              <a:cs typeface="Times New Roman" panose="02020603050405020304" pitchFamily="18" charset="0"/>
            </a:endParaRPr>
          </a:p>
          <a:p>
            <a:pPr marL="285750" indent="-285750">
              <a:buFont typeface="Arial" panose="020B0604020202020204" pitchFamily="34" charset="0"/>
              <a:buChar char="•"/>
            </a:pPr>
            <a:r>
              <a:rPr lang="ru-RU" u="sng" dirty="0" smtClean="0">
                <a:latin typeface="Constantia" panose="02030602050306030303" pitchFamily="18" charset="0"/>
                <a:ea typeface="Arial Unicode MS" panose="020B0604020202020204" pitchFamily="34" charset="-128"/>
                <a:cs typeface="Times New Roman" panose="02020603050405020304" pitchFamily="18" charset="0"/>
                <a:hlinkClick r:id="rId8"/>
              </a:rPr>
              <a:t>Руководство по </a:t>
            </a:r>
            <a:r>
              <a:rPr lang="ru-RU" u="sng" dirty="0">
                <a:latin typeface="Constantia" panose="02030602050306030303" pitchFamily="18" charset="0"/>
                <a:ea typeface="Arial Unicode MS" panose="020B0604020202020204" pitchFamily="34" charset="-128"/>
                <a:cs typeface="Times New Roman" panose="02020603050405020304" pitchFamily="18" charset="0"/>
                <a:hlinkClick r:id="rId8"/>
              </a:rPr>
              <a:t>применяемым критериям и стандартам в отношении</a:t>
            </a:r>
          </a:p>
          <a:p>
            <a:r>
              <a:rPr lang="ru-RU" u="sng" dirty="0" smtClean="0">
                <a:latin typeface="Constantia" panose="02030602050306030303" pitchFamily="18" charset="0"/>
                <a:ea typeface="Arial Unicode MS" panose="020B0604020202020204" pitchFamily="34" charset="-128"/>
                <a:cs typeface="Times New Roman" panose="02020603050405020304" pitchFamily="18" charset="0"/>
                <a:hlinkClick r:id="rId8"/>
              </a:rPr>
              <a:t> задержания </a:t>
            </a:r>
            <a:r>
              <a:rPr lang="ru-RU" u="sng" dirty="0">
                <a:latin typeface="Constantia" panose="02030602050306030303" pitchFamily="18" charset="0"/>
                <a:ea typeface="Arial Unicode MS" panose="020B0604020202020204" pitchFamily="34" charset="-128"/>
                <a:cs typeface="Times New Roman" panose="02020603050405020304" pitchFamily="18" charset="0"/>
                <a:hlinkClick r:id="rId8"/>
              </a:rPr>
              <a:t>лиц, ищущих убежище, и </a:t>
            </a:r>
            <a:r>
              <a:rPr lang="ru-RU" u="sng" dirty="0" smtClean="0">
                <a:latin typeface="Constantia" panose="02030602050306030303" pitchFamily="18" charset="0"/>
                <a:ea typeface="Arial Unicode MS" panose="020B0604020202020204" pitchFamily="34" charset="-128"/>
                <a:cs typeface="Times New Roman" panose="02020603050405020304" pitchFamily="18" charset="0"/>
                <a:hlinkClick r:id="rId8"/>
              </a:rPr>
              <a:t>альтернатив содержанию </a:t>
            </a:r>
            <a:r>
              <a:rPr lang="ru-RU" u="sng" dirty="0">
                <a:latin typeface="Constantia" panose="02030602050306030303" pitchFamily="18" charset="0"/>
                <a:ea typeface="Arial Unicode MS" panose="020B0604020202020204" pitchFamily="34" charset="-128"/>
                <a:cs typeface="Times New Roman" panose="02020603050405020304" pitchFamily="18" charset="0"/>
                <a:hlinkClick r:id="rId8"/>
              </a:rPr>
              <a:t>под стражей</a:t>
            </a:r>
            <a:endParaRPr lang="en-US" u="sng" dirty="0">
              <a:latin typeface="Constantia" panose="02030602050306030303" pitchFamily="18" charset="0"/>
              <a:ea typeface="Arial Unicode MS" panose="020B0604020202020204" pitchFamily="34" charset="-128"/>
              <a:cs typeface="Times New Roman" panose="02020603050405020304" pitchFamily="18" charset="0"/>
            </a:endParaRPr>
          </a:p>
          <a:p>
            <a:pPr marL="285750" indent="-285750">
              <a:buFont typeface="Arial" panose="020B0604020202020204" pitchFamily="34" charset="0"/>
              <a:buChar char="•"/>
            </a:pPr>
            <a:endParaRPr lang="en-US" u="sng" kern="0" dirty="0">
              <a:uFill>
                <a:solidFill>
                  <a:srgbClr val="0000FF"/>
                </a:solidFill>
              </a:uFill>
              <a:latin typeface="Constantia" panose="02030602050306030303" pitchFamily="18" charset="0"/>
              <a:ea typeface="Arial Unicode MS" panose="020B0604020202020204" pitchFamily="34" charset="-128"/>
              <a:cs typeface="Times New Roman" panose="02020603050405020304" pitchFamily="18" charset="0"/>
              <a:hlinkClick r:id="rId9"/>
            </a:endParaRPr>
          </a:p>
          <a:p>
            <a:pPr marL="285750" indent="-285750">
              <a:buFont typeface="Arial" panose="020B0604020202020204" pitchFamily="34" charset="0"/>
              <a:buChar char="•"/>
            </a:pPr>
            <a:r>
              <a:rPr lang="en-US" u="sng" kern="0" dirty="0" smtClean="0">
                <a:uFill>
                  <a:solidFill>
                    <a:srgbClr val="0000FF"/>
                  </a:solidFill>
                </a:uFill>
                <a:latin typeface="Constantia" panose="02030602050306030303" pitchFamily="18" charset="0"/>
                <a:ea typeface="Verdana" panose="020B0604030504040204" pitchFamily="34" charset="0"/>
                <a:cs typeface="Verdana" panose="020B0604030504040204" pitchFamily="34" charset="0"/>
                <a:hlinkClick r:id="rId9"/>
              </a:rPr>
              <a:t>CPT</a:t>
            </a:r>
            <a:r>
              <a:rPr lang="ru-RU" u="sng" kern="0" dirty="0" smtClean="0">
                <a:uFill>
                  <a:solidFill>
                    <a:srgbClr val="0000FF"/>
                  </a:solidFill>
                </a:uFill>
                <a:latin typeface="Constantia" panose="02030602050306030303" pitchFamily="18" charset="0"/>
                <a:ea typeface="Verdana" panose="020B0604030504040204" pitchFamily="34" charset="0"/>
                <a:cs typeface="Verdana" panose="020B0604030504040204" pitchFamily="34" charset="0"/>
                <a:hlinkClick r:id="rId9"/>
              </a:rPr>
              <a:t> стандарты</a:t>
            </a:r>
            <a:r>
              <a:rPr lang="en-US" u="sng" dirty="0" smtClean="0">
                <a:latin typeface="Constantia" panose="02030602050306030303" pitchFamily="18" charset="0"/>
                <a:ea typeface="Arial Unicode MS" panose="020B0604020202020204" pitchFamily="34" charset="-128"/>
                <a:cs typeface="Times New Roman" panose="02020603050405020304" pitchFamily="18" charset="0"/>
              </a:rPr>
              <a:t>, </a:t>
            </a:r>
            <a:r>
              <a:rPr lang="kk-KZ" u="sng" dirty="0" smtClean="0">
                <a:latin typeface="Constantia" panose="02030602050306030303" pitchFamily="18" charset="0"/>
                <a:ea typeface="Arial Unicode MS" panose="020B0604020202020204" pitchFamily="34" charset="-128"/>
                <a:cs typeface="Times New Roman" panose="02020603050405020304" pitchFamily="18" charset="0"/>
                <a:hlinkClick r:id="rId10"/>
              </a:rPr>
              <a:t>информационная бюллетень </a:t>
            </a:r>
            <a:r>
              <a:rPr lang="en-US" u="sng" dirty="0" smtClean="0">
                <a:latin typeface="Constantia" panose="02030602050306030303" pitchFamily="18" charset="0"/>
                <a:ea typeface="Arial Unicode MS" panose="020B0604020202020204" pitchFamily="34" charset="-128"/>
                <a:cs typeface="Times New Roman" panose="02020603050405020304" pitchFamily="18" charset="0"/>
                <a:hlinkClick r:id="rId10"/>
              </a:rPr>
              <a:t>C</a:t>
            </a:r>
            <a:r>
              <a:rPr lang="en-US" u="sng" dirty="0" smtClean="0">
                <a:latin typeface="Constantia" panose="02030602050306030303" pitchFamily="18" charset="0"/>
                <a:ea typeface="Arial Unicode MS" panose="020B0604020202020204" pitchFamily="34" charset="-128"/>
                <a:cs typeface="Times New Roman" panose="02020603050405020304" pitchFamily="18" charset="0"/>
                <a:hlinkClick r:id="rId10"/>
              </a:rPr>
              <a:t>PT</a:t>
            </a:r>
            <a:r>
              <a:rPr lang="kk-KZ" u="sng" dirty="0" smtClean="0">
                <a:latin typeface="Constantia" panose="02030602050306030303" pitchFamily="18" charset="0"/>
                <a:ea typeface="Arial Unicode MS" panose="020B0604020202020204" pitchFamily="34" charset="-128"/>
                <a:cs typeface="Times New Roman" panose="02020603050405020304" pitchFamily="18" charset="0"/>
                <a:hlinkClick r:id="rId10"/>
              </a:rPr>
              <a:t> по задержанию мигрантов</a:t>
            </a:r>
            <a:r>
              <a:rPr lang="en-US" u="sng" dirty="0" smtClean="0">
                <a:latin typeface="Constantia" panose="02030602050306030303" pitchFamily="18" charset="0"/>
                <a:ea typeface="Arial Unicode MS" panose="020B0604020202020204" pitchFamily="34" charset="-128"/>
                <a:cs typeface="Times New Roman" panose="02020603050405020304" pitchFamily="18" charset="0"/>
              </a:rPr>
              <a:t>, </a:t>
            </a:r>
            <a:r>
              <a:rPr lang="ru-RU" u="sng" dirty="0" smtClean="0">
                <a:latin typeface="Constantia" panose="02030602050306030303" pitchFamily="18" charset="0"/>
                <a:ea typeface="Arial Unicode MS" panose="020B0604020202020204" pitchFamily="34" charset="-128"/>
                <a:cs typeface="Times New Roman" panose="02020603050405020304" pitchFamily="18" charset="0"/>
                <a:hlinkClick r:id="rId11"/>
              </a:rPr>
              <a:t>информационная бюллетень ЕСПЧ</a:t>
            </a:r>
            <a:r>
              <a:rPr lang="en-US" u="sng" dirty="0" smtClean="0">
                <a:latin typeface="Constantia" panose="02030602050306030303" pitchFamily="18" charset="0"/>
                <a:ea typeface="Arial Unicode MS" panose="020B0604020202020204" pitchFamily="34" charset="-128"/>
                <a:cs typeface="Times New Roman" panose="02020603050405020304" pitchFamily="18" charset="0"/>
                <a:hlinkClick r:id="rId11"/>
              </a:rPr>
              <a:t> “</a:t>
            </a:r>
            <a:r>
              <a:rPr lang="kk-KZ" u="sng" dirty="0" smtClean="0">
                <a:latin typeface="Constantia" panose="02030602050306030303" pitchFamily="18" charset="0"/>
                <a:ea typeface="Arial Unicode MS" panose="020B0604020202020204" pitchFamily="34" charset="-128"/>
                <a:cs typeface="Times New Roman" panose="02020603050405020304" pitchFamily="18" charset="0"/>
                <a:hlinkClick r:id="rId11"/>
              </a:rPr>
              <a:t>мигранты в заключении</a:t>
            </a:r>
            <a:r>
              <a:rPr lang="en-US" u="sng" dirty="0" smtClean="0">
                <a:latin typeface="Constantia" panose="02030602050306030303" pitchFamily="18" charset="0"/>
                <a:ea typeface="Arial Unicode MS" panose="020B0604020202020204" pitchFamily="34" charset="-128"/>
                <a:cs typeface="Times New Roman" panose="02020603050405020304" pitchFamily="18" charset="0"/>
                <a:hlinkClick r:id="rId11"/>
              </a:rPr>
              <a:t>”</a:t>
            </a:r>
            <a:r>
              <a:rPr lang="en-US" u="sng" dirty="0" smtClean="0">
                <a:latin typeface="Constantia" panose="02030602050306030303" pitchFamily="18" charset="0"/>
              </a:rPr>
              <a:t> </a:t>
            </a:r>
            <a:endParaRPr lang="en-US" u="sng" dirty="0">
              <a:latin typeface="Constantia" panose="02030602050306030303" pitchFamily="18" charset="0"/>
            </a:endParaRPr>
          </a:p>
        </p:txBody>
      </p:sp>
    </p:spTree>
    <p:extLst>
      <p:ext uri="{BB962C8B-B14F-4D97-AF65-F5344CB8AC3E}">
        <p14:creationId xmlns:p14="http://schemas.microsoft.com/office/powerpoint/2010/main" val="1805490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846667" y="485422"/>
            <a:ext cx="10811933" cy="1323439"/>
          </a:xfrm>
          <a:prstGeom prst="rect">
            <a:avLst/>
          </a:prstGeom>
          <a:noFill/>
        </p:spPr>
        <p:txBody>
          <a:bodyPr wrap="square" rtlCol="0">
            <a:spAutoFit/>
          </a:bodyPr>
          <a:lstStyle/>
          <a:p>
            <a:r>
              <a:rPr lang="kk-KZ" sz="4000" b="1" dirty="0">
                <a:solidFill>
                  <a:schemeClr val="accent1"/>
                </a:solidFill>
                <a:latin typeface="Constantia" panose="02030602050306030303" pitchFamily="18" charset="0"/>
              </a:rPr>
              <a:t>Обращение с задержанными</a:t>
            </a:r>
            <a:r>
              <a:rPr lang="en-US" sz="4000" b="1" dirty="0">
                <a:solidFill>
                  <a:schemeClr val="accent1"/>
                </a:solidFill>
                <a:latin typeface="Constantia" panose="02030602050306030303" pitchFamily="18" charset="0"/>
              </a:rPr>
              <a:t>: </a:t>
            </a:r>
            <a:endParaRPr lang="ru-RU" sz="4000" b="1" dirty="0" smtClean="0">
              <a:solidFill>
                <a:schemeClr val="accent1"/>
              </a:solidFill>
              <a:latin typeface="Constantia" panose="02030602050306030303" pitchFamily="18" charset="0"/>
            </a:endParaRPr>
          </a:p>
          <a:p>
            <a:r>
              <a:rPr lang="ru-RU" sz="4000" b="1" dirty="0" smtClean="0">
                <a:solidFill>
                  <a:schemeClr val="accent1"/>
                </a:solidFill>
                <a:latin typeface="Constantia" panose="02030602050306030303" pitchFamily="18" charset="0"/>
              </a:rPr>
              <a:t>Условия </a:t>
            </a:r>
            <a:r>
              <a:rPr lang="ru-RU" sz="4000" b="1" dirty="0">
                <a:solidFill>
                  <a:schemeClr val="accent1"/>
                </a:solidFill>
                <a:latin typeface="Constantia" panose="02030602050306030303" pitchFamily="18" charset="0"/>
              </a:rPr>
              <a:t>содержания</a:t>
            </a:r>
            <a:endParaRPr lang="en-US" sz="4000" b="1" dirty="0">
              <a:solidFill>
                <a:schemeClr val="accent1"/>
              </a:solidFill>
              <a:latin typeface="Constantia" panose="02030602050306030303" pitchFamily="18" charset="0"/>
            </a:endParaRPr>
          </a:p>
        </p:txBody>
      </p:sp>
      <p:sp>
        <p:nvSpPr>
          <p:cNvPr id="2" name="Пятиугольник 1"/>
          <p:cNvSpPr/>
          <p:nvPr/>
        </p:nvSpPr>
        <p:spPr>
          <a:xfrm>
            <a:off x="389467" y="2075513"/>
            <a:ext cx="11802533" cy="4109387"/>
          </a:xfrm>
          <a:prstGeom prst="homePlat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62AA9B9-0144-5D4B-A2F0-9A6F2F93B350}"/>
              </a:ext>
            </a:extLst>
          </p:cNvPr>
          <p:cNvSpPr/>
          <p:nvPr/>
        </p:nvSpPr>
        <p:spPr>
          <a:xfrm>
            <a:off x="554567" y="2283546"/>
            <a:ext cx="10340622" cy="3693319"/>
          </a:xfrm>
          <a:prstGeom prst="rect">
            <a:avLst/>
          </a:prstGeom>
        </p:spPr>
        <p:txBody>
          <a:bodyPr wrap="square">
            <a:spAutoFit/>
          </a:bodyPr>
          <a:lstStyle/>
          <a:p>
            <a:r>
              <a:rPr lang="ru-RU" b="1" dirty="0" smtClean="0">
                <a:solidFill>
                  <a:schemeClr val="bg1"/>
                </a:solidFill>
                <a:latin typeface="Constantia" panose="02030602050306030303" pitchFamily="18" charset="0"/>
              </a:rPr>
              <a:t>«</a:t>
            </a:r>
            <a:r>
              <a:rPr lang="ru-RU" b="1" dirty="0">
                <a:solidFill>
                  <a:schemeClr val="bg1"/>
                </a:solidFill>
                <a:latin typeface="Constantia" panose="02030602050306030303" pitchFamily="18" charset="0"/>
              </a:rPr>
              <a:t>Любое необходимое содержание под стражей должно происходить в соответствующих, санитарных, </a:t>
            </a:r>
            <a:r>
              <a:rPr lang="ru-RU" b="1" dirty="0" err="1">
                <a:solidFill>
                  <a:schemeClr val="bg1"/>
                </a:solidFill>
                <a:latin typeface="Constantia" panose="02030602050306030303" pitchFamily="18" charset="0"/>
              </a:rPr>
              <a:t>некарательных</a:t>
            </a:r>
            <a:r>
              <a:rPr lang="ru-RU" b="1" dirty="0">
                <a:solidFill>
                  <a:schemeClr val="bg1"/>
                </a:solidFill>
                <a:latin typeface="Constantia" panose="02030602050306030303" pitchFamily="18" charset="0"/>
              </a:rPr>
              <a:t> учреждениях и не должно проводиться в тюрьмах».</a:t>
            </a:r>
          </a:p>
          <a:p>
            <a:endParaRPr lang="ru-RU" dirty="0">
              <a:solidFill>
                <a:schemeClr val="bg1"/>
              </a:solidFill>
              <a:latin typeface="Constantia" panose="02030602050306030303" pitchFamily="18" charset="0"/>
            </a:endParaRPr>
          </a:p>
          <a:p>
            <a:r>
              <a:rPr lang="ru-RU" dirty="0">
                <a:solidFill>
                  <a:schemeClr val="bg1"/>
                </a:solidFill>
                <a:latin typeface="Constantia" panose="02030602050306030303" pitchFamily="18" charset="0"/>
              </a:rPr>
              <a:t>Комитет по правам человека, Общий комментарий № 35</a:t>
            </a:r>
          </a:p>
          <a:p>
            <a:endParaRPr lang="ru-RU" dirty="0">
              <a:solidFill>
                <a:schemeClr val="bg1"/>
              </a:solidFill>
              <a:latin typeface="Constantia" panose="02030602050306030303" pitchFamily="18" charset="0"/>
            </a:endParaRPr>
          </a:p>
          <a:p>
            <a:r>
              <a:rPr lang="ru-RU" dirty="0">
                <a:solidFill>
                  <a:schemeClr val="bg1"/>
                </a:solidFill>
                <a:latin typeface="Constantia" panose="02030602050306030303" pitchFamily="18" charset="0"/>
              </a:rPr>
              <a:t>«Задержание лиц, ищущих убежища, или других незаконных мигрантов </a:t>
            </a:r>
            <a:r>
              <a:rPr lang="ru-RU" b="1" dirty="0">
                <a:solidFill>
                  <a:schemeClr val="bg1"/>
                </a:solidFill>
                <a:latin typeface="Constantia" panose="02030602050306030303" pitchFamily="18" charset="0"/>
              </a:rPr>
              <a:t>не должно осуществляться в таких учреждениях, как полицейские участки, следственные изоляторы, тюрьмы и другие подобные объекты, поскольку они предназначены для лиц, находящихся в сфере уголовного правосудия. </a:t>
            </a:r>
            <a:r>
              <a:rPr lang="ru-RU" dirty="0">
                <a:solidFill>
                  <a:schemeClr val="bg1"/>
                </a:solidFill>
                <a:latin typeface="Constantia" panose="02030602050306030303" pitchFamily="18" charset="0"/>
              </a:rPr>
              <a:t>Смешивание мигрантов и других задержанных, находящихся под контролем системы уголовного правосудия, не должно </a:t>
            </a:r>
            <a:r>
              <a:rPr lang="ru-RU" dirty="0" smtClean="0">
                <a:solidFill>
                  <a:schemeClr val="bg1"/>
                </a:solidFill>
                <a:latin typeface="Constantia" panose="02030602050306030303" pitchFamily="18" charset="0"/>
              </a:rPr>
              <a:t>происходить».</a:t>
            </a:r>
            <a:endParaRPr lang="ru-RU" dirty="0">
              <a:solidFill>
                <a:schemeClr val="bg1"/>
              </a:solidFill>
              <a:latin typeface="Constantia" panose="02030602050306030303" pitchFamily="18" charset="0"/>
            </a:endParaRPr>
          </a:p>
          <a:p>
            <a:endParaRPr lang="ru-RU" dirty="0">
              <a:solidFill>
                <a:schemeClr val="bg1"/>
              </a:solidFill>
              <a:latin typeface="Constantia" panose="02030602050306030303" pitchFamily="18" charset="0"/>
            </a:endParaRPr>
          </a:p>
          <a:p>
            <a:r>
              <a:rPr lang="ru-RU" dirty="0">
                <a:solidFill>
                  <a:schemeClr val="bg1"/>
                </a:solidFill>
                <a:latin typeface="Constantia" panose="02030602050306030303" pitchFamily="18" charset="0"/>
              </a:rPr>
              <a:t>Рабочая группа ООН по произвольным задержаниям, </a:t>
            </a:r>
            <a:r>
              <a:rPr lang="ru-RU" dirty="0" smtClean="0">
                <a:solidFill>
                  <a:schemeClr val="bg1"/>
                </a:solidFill>
                <a:latin typeface="Constantia" panose="02030602050306030303" pitchFamily="18" charset="0"/>
              </a:rPr>
              <a:t>Пересмотренная </a:t>
            </a:r>
            <a:r>
              <a:rPr lang="ru-RU" dirty="0">
                <a:solidFill>
                  <a:schemeClr val="bg1"/>
                </a:solidFill>
                <a:latin typeface="Constantia" panose="02030602050306030303" pitchFamily="18" charset="0"/>
              </a:rPr>
              <a:t>дискуссия №. 5 </a:t>
            </a:r>
            <a:r>
              <a:rPr lang="ru-RU" dirty="0" smtClean="0">
                <a:solidFill>
                  <a:schemeClr val="bg1"/>
                </a:solidFill>
                <a:latin typeface="Constantia" panose="02030602050306030303" pitchFamily="18" charset="0"/>
              </a:rPr>
              <a:t>О лишении свободы </a:t>
            </a:r>
            <a:r>
              <a:rPr lang="ru-RU" dirty="0">
                <a:solidFill>
                  <a:schemeClr val="bg1"/>
                </a:solidFill>
                <a:latin typeface="Constantia" panose="02030602050306030303" pitchFamily="18" charset="0"/>
              </a:rPr>
              <a:t>мигрантов, </a:t>
            </a:r>
            <a:r>
              <a:rPr lang="ru-RU" dirty="0" err="1" smtClean="0">
                <a:solidFill>
                  <a:schemeClr val="bg1"/>
                </a:solidFill>
                <a:latin typeface="Constantia" panose="02030602050306030303" pitchFamily="18" charset="0"/>
              </a:rPr>
              <a:t>пп</a:t>
            </a:r>
            <a:r>
              <a:rPr lang="ru-RU" dirty="0">
                <a:solidFill>
                  <a:schemeClr val="bg1"/>
                </a:solidFill>
                <a:latin typeface="Constantia" panose="02030602050306030303" pitchFamily="18" charset="0"/>
              </a:rPr>
              <a:t>.</a:t>
            </a:r>
            <a:r>
              <a:rPr lang="ru-RU" dirty="0" smtClean="0">
                <a:solidFill>
                  <a:schemeClr val="bg1"/>
                </a:solidFill>
                <a:latin typeface="Constantia" panose="02030602050306030303" pitchFamily="18" charset="0"/>
              </a:rPr>
              <a:t> 25-26</a:t>
            </a:r>
            <a:endParaRPr lang="en-US"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694246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2103967" y="193322"/>
            <a:ext cx="7840133" cy="1323439"/>
          </a:xfrm>
          <a:prstGeom prst="rect">
            <a:avLst/>
          </a:prstGeom>
          <a:solidFill>
            <a:schemeClr val="accent6">
              <a:lumMod val="20000"/>
              <a:lumOff val="80000"/>
            </a:schemeClr>
          </a:solidFill>
        </p:spPr>
        <p:txBody>
          <a:bodyPr wrap="square" rtlCol="0">
            <a:spAutoFit/>
          </a:bodyPr>
          <a:lstStyle/>
          <a:p>
            <a:pPr algn="ctr"/>
            <a:r>
              <a:rPr lang="kk-KZ" sz="4000" b="1" dirty="0">
                <a:solidFill>
                  <a:schemeClr val="accent6">
                    <a:lumMod val="50000"/>
                  </a:schemeClr>
                </a:solidFill>
                <a:latin typeface="Constantia" panose="02030602050306030303" pitchFamily="18" charset="0"/>
              </a:rPr>
              <a:t>Обращение с задержанными</a:t>
            </a:r>
            <a:r>
              <a:rPr lang="en-US" sz="4000" b="1" dirty="0">
                <a:solidFill>
                  <a:schemeClr val="accent6">
                    <a:lumMod val="50000"/>
                  </a:schemeClr>
                </a:solidFill>
                <a:latin typeface="Constantia" panose="02030602050306030303" pitchFamily="18" charset="0"/>
              </a:rPr>
              <a:t>: </a:t>
            </a:r>
            <a:endParaRPr lang="ru-RU" sz="4000" b="1" dirty="0" smtClean="0">
              <a:solidFill>
                <a:schemeClr val="accent6">
                  <a:lumMod val="50000"/>
                </a:schemeClr>
              </a:solidFill>
              <a:latin typeface="Constantia" panose="02030602050306030303" pitchFamily="18" charset="0"/>
            </a:endParaRPr>
          </a:p>
          <a:p>
            <a:pPr algn="ctr"/>
            <a:r>
              <a:rPr lang="ru-RU" sz="4000" b="1" dirty="0" smtClean="0">
                <a:solidFill>
                  <a:schemeClr val="accent6">
                    <a:lumMod val="50000"/>
                  </a:schemeClr>
                </a:solidFill>
                <a:latin typeface="Constantia" panose="02030602050306030303" pitchFamily="18" charset="0"/>
              </a:rPr>
              <a:t>Условия </a:t>
            </a:r>
            <a:r>
              <a:rPr lang="ru-RU" sz="4000" b="1" dirty="0">
                <a:solidFill>
                  <a:schemeClr val="accent6">
                    <a:lumMod val="50000"/>
                  </a:schemeClr>
                </a:solidFill>
                <a:latin typeface="Constantia" panose="02030602050306030303" pitchFamily="18" charset="0"/>
              </a:rPr>
              <a:t>содержания</a:t>
            </a:r>
            <a:endParaRPr lang="en-US" sz="4000" b="1" dirty="0">
              <a:solidFill>
                <a:schemeClr val="accent6">
                  <a:lumMod val="50000"/>
                </a:schemeClr>
              </a:solidFill>
              <a:latin typeface="Constantia" panose="02030602050306030303" pitchFamily="18" charset="0"/>
            </a:endParaRPr>
          </a:p>
        </p:txBody>
      </p:sp>
      <p:sp>
        <p:nvSpPr>
          <p:cNvPr id="3" name="Rectangle 2">
            <a:extLst>
              <a:ext uri="{FF2B5EF4-FFF2-40B4-BE49-F238E27FC236}">
                <a16:creationId xmlns:a16="http://schemas.microsoft.com/office/drawing/2014/main" id="{162AA9B9-0144-5D4B-A2F0-9A6F2F93B350}"/>
              </a:ext>
            </a:extLst>
          </p:cNvPr>
          <p:cNvSpPr/>
          <p:nvPr/>
        </p:nvSpPr>
        <p:spPr>
          <a:xfrm>
            <a:off x="254001" y="2051143"/>
            <a:ext cx="4940299" cy="4031873"/>
          </a:xfrm>
          <a:prstGeom prst="rect">
            <a:avLst/>
          </a:prstGeom>
          <a:solidFill>
            <a:schemeClr val="accent6">
              <a:lumMod val="40000"/>
              <a:lumOff val="60000"/>
            </a:schemeClr>
          </a:solidFill>
        </p:spPr>
        <p:txBody>
          <a:bodyPr wrap="square">
            <a:spAutoFit/>
          </a:bodyPr>
          <a:lstStyle/>
          <a:p>
            <a:r>
              <a:rPr lang="ru-RU" sz="1600" dirty="0" smtClean="0">
                <a:latin typeface="Constantia" panose="02030602050306030303" pitchFamily="18" charset="0"/>
              </a:rPr>
              <a:t>КПЧ </a:t>
            </a:r>
            <a:r>
              <a:rPr lang="ru-RU" sz="1600" dirty="0">
                <a:latin typeface="Constantia" panose="02030602050306030303" pitchFamily="18" charset="0"/>
              </a:rPr>
              <a:t>и КПП установили </a:t>
            </a:r>
            <a:r>
              <a:rPr lang="ru-RU" sz="1600" dirty="0" smtClean="0">
                <a:latin typeface="Constantia" panose="02030602050306030303" pitchFamily="18" charset="0"/>
              </a:rPr>
              <a:t>нарушения, </a:t>
            </a:r>
            <a:r>
              <a:rPr lang="ru-RU" sz="1600" dirty="0">
                <a:latin typeface="Constantia" panose="02030602050306030303" pitchFamily="18" charset="0"/>
              </a:rPr>
              <a:t>в частности</a:t>
            </a:r>
          </a:p>
          <a:p>
            <a:pPr marL="285750" indent="-285750">
              <a:buFont typeface="Arial" panose="020B0604020202020204" pitchFamily="34" charset="0"/>
              <a:buChar char="•"/>
            </a:pPr>
            <a:r>
              <a:rPr lang="ru-RU" sz="1600" b="1" dirty="0" smtClean="0">
                <a:latin typeface="Constantia" panose="02030602050306030303" pitchFamily="18" charset="0"/>
              </a:rPr>
              <a:t>Перенаселенность</a:t>
            </a:r>
            <a:endParaRPr lang="ru-RU" sz="1600" b="1" dirty="0">
              <a:latin typeface="Constantia" panose="02030602050306030303" pitchFamily="18" charset="0"/>
            </a:endParaRPr>
          </a:p>
          <a:p>
            <a:pPr marL="285750" indent="-285750">
              <a:buFont typeface="Arial" panose="020B0604020202020204" pitchFamily="34" charset="0"/>
              <a:buChar char="•"/>
            </a:pPr>
            <a:r>
              <a:rPr lang="ru-RU" sz="1600" b="1" dirty="0">
                <a:latin typeface="Constantia" panose="02030602050306030303" pitchFamily="18" charset="0"/>
              </a:rPr>
              <a:t>Отсутствие разделения на разные категории задержанных</a:t>
            </a:r>
          </a:p>
          <a:p>
            <a:pPr marL="285750" indent="-285750">
              <a:buFont typeface="Arial" panose="020B0604020202020204" pitchFamily="34" charset="0"/>
              <a:buChar char="•"/>
            </a:pPr>
            <a:r>
              <a:rPr lang="ru-RU" sz="1600" b="1" dirty="0">
                <a:latin typeface="Constantia" panose="02030602050306030303" pitchFamily="18" charset="0"/>
              </a:rPr>
              <a:t>Чрезмерные сроки содержания под стражей в учреждениях, оборудованных только для кратковременного содержания</a:t>
            </a:r>
          </a:p>
          <a:p>
            <a:pPr marL="285750" indent="-285750">
              <a:buFont typeface="Arial" panose="020B0604020202020204" pitchFamily="34" charset="0"/>
              <a:buChar char="•"/>
            </a:pPr>
            <a:r>
              <a:rPr lang="ru-RU" sz="1600" b="1" dirty="0">
                <a:latin typeface="Constantia" panose="02030602050306030303" pitchFamily="18" charset="0"/>
              </a:rPr>
              <a:t>Недостаток естественного света или вентиляции</a:t>
            </a:r>
          </a:p>
          <a:p>
            <a:pPr marL="285750" indent="-285750">
              <a:buFont typeface="Arial" panose="020B0604020202020204" pitchFamily="34" charset="0"/>
              <a:buChar char="•"/>
            </a:pPr>
            <a:r>
              <a:rPr lang="ru-RU" sz="1600" b="1" dirty="0" smtClean="0">
                <a:latin typeface="Constantia" panose="02030602050306030303" pitchFamily="18" charset="0"/>
              </a:rPr>
              <a:t>Негигиеничные </a:t>
            </a:r>
            <a:r>
              <a:rPr lang="ru-RU" sz="1600" b="1" dirty="0">
                <a:latin typeface="Constantia" panose="02030602050306030303" pitchFamily="18" charset="0"/>
              </a:rPr>
              <a:t>условия</a:t>
            </a:r>
          </a:p>
          <a:p>
            <a:pPr marL="285750" indent="-285750">
              <a:buFont typeface="Arial" panose="020B0604020202020204" pitchFamily="34" charset="0"/>
              <a:buChar char="•"/>
            </a:pPr>
            <a:r>
              <a:rPr lang="ru-RU" sz="1600" b="1" dirty="0">
                <a:latin typeface="Constantia" panose="02030602050306030303" pitchFamily="18" charset="0"/>
              </a:rPr>
              <a:t>Неадекватные медицинские услуги или неоправданные задержки в предоставлении медицинских услуг</a:t>
            </a:r>
          </a:p>
          <a:p>
            <a:pPr marL="285750" indent="-285750">
              <a:buFont typeface="Arial" panose="020B0604020202020204" pitchFamily="34" charset="0"/>
              <a:buChar char="•"/>
            </a:pPr>
            <a:r>
              <a:rPr lang="ru-RU" sz="1600" b="1" dirty="0">
                <a:latin typeface="Constantia" panose="02030602050306030303" pitchFamily="18" charset="0"/>
              </a:rPr>
              <a:t>Отсутствие отдыха или образовательных учреждений</a:t>
            </a:r>
          </a:p>
          <a:p>
            <a:pPr marL="285750" indent="-285750">
              <a:buFont typeface="Arial" panose="020B0604020202020204" pitchFamily="34" charset="0"/>
              <a:buChar char="•"/>
            </a:pPr>
            <a:r>
              <a:rPr lang="ru-RU" sz="1600" b="1" dirty="0">
                <a:latin typeface="Constantia" panose="02030602050306030303" pitchFamily="18" charset="0"/>
              </a:rPr>
              <a:t>Нехватка матрасов</a:t>
            </a:r>
            <a:endParaRPr lang="en-US" sz="1600" b="1" dirty="0">
              <a:latin typeface="Constantia" panose="02030602050306030303" pitchFamily="18" charset="0"/>
            </a:endParaRPr>
          </a:p>
        </p:txBody>
      </p:sp>
      <p:sp>
        <p:nvSpPr>
          <p:cNvPr id="4" name="Rectangle 3">
            <a:extLst>
              <a:ext uri="{FF2B5EF4-FFF2-40B4-BE49-F238E27FC236}">
                <a16:creationId xmlns:a16="http://schemas.microsoft.com/office/drawing/2014/main" id="{D4EF6F3A-6180-D642-B11B-694FD83CD972}"/>
              </a:ext>
            </a:extLst>
          </p:cNvPr>
          <p:cNvSpPr/>
          <p:nvPr/>
        </p:nvSpPr>
        <p:spPr>
          <a:xfrm>
            <a:off x="5194300" y="1681812"/>
            <a:ext cx="6807200" cy="4770537"/>
          </a:xfrm>
          <a:prstGeom prst="rect">
            <a:avLst/>
          </a:prstGeom>
          <a:solidFill>
            <a:schemeClr val="accent6">
              <a:lumMod val="60000"/>
              <a:lumOff val="40000"/>
            </a:schemeClr>
          </a:solidFill>
        </p:spPr>
        <p:txBody>
          <a:bodyPr wrap="square">
            <a:spAutoFit/>
          </a:bodyPr>
          <a:lstStyle/>
          <a:p>
            <a:r>
              <a:rPr lang="ru-RU" sz="1600" dirty="0" smtClean="0">
                <a:latin typeface="Constantia" panose="02030602050306030303" pitchFamily="18" charset="0"/>
              </a:rPr>
              <a:t>ЕСПЧ</a:t>
            </a:r>
            <a:endParaRPr lang="en-US" sz="1600" dirty="0">
              <a:latin typeface="Constantia" panose="02030602050306030303" pitchFamily="18" charset="0"/>
            </a:endParaRPr>
          </a:p>
          <a:p>
            <a:pPr marL="285750" indent="-285750">
              <a:buFont typeface="Arial" panose="020B0604020202020204" pitchFamily="34" charset="0"/>
              <a:buChar char="•"/>
            </a:pPr>
            <a:r>
              <a:rPr lang="ru-RU" sz="1600" b="1" i="1" dirty="0" smtClean="0">
                <a:latin typeface="Constantia" panose="02030602050306030303" pitchFamily="18" charset="0"/>
              </a:rPr>
              <a:t>«перенаселенность</a:t>
            </a:r>
            <a:r>
              <a:rPr lang="ru-RU" sz="1600" b="1" i="1" dirty="0">
                <a:latin typeface="Constantia" panose="02030602050306030303" pitchFamily="18" charset="0"/>
              </a:rPr>
              <a:t>, грязь, нехватка места, отсутствие вентиляции, </a:t>
            </a:r>
            <a:r>
              <a:rPr lang="ru-RU" sz="1600" b="1" i="1" dirty="0" smtClean="0">
                <a:latin typeface="Constantia" panose="02030602050306030303" pitchFamily="18" charset="0"/>
              </a:rPr>
              <a:t>отсутствие или маленькая возможность </a:t>
            </a:r>
            <a:r>
              <a:rPr lang="ru-RU" sz="1600" b="1" i="1" dirty="0">
                <a:latin typeface="Constantia" panose="02030602050306030303" pitchFamily="18" charset="0"/>
              </a:rPr>
              <a:t>прогуляться, </a:t>
            </a:r>
            <a:r>
              <a:rPr lang="ru-RU" sz="1600" b="1" i="1" dirty="0" smtClean="0">
                <a:latin typeface="Constantia" panose="02030602050306030303" pitchFamily="18" charset="0"/>
              </a:rPr>
              <a:t>отсутствие места </a:t>
            </a:r>
            <a:r>
              <a:rPr lang="ru-RU" sz="1600" b="1" i="1" dirty="0">
                <a:latin typeface="Constantia" panose="02030602050306030303" pitchFamily="18" charset="0"/>
              </a:rPr>
              <a:t>расслабиться, недостаточно матрасов, грязные матрасы, </a:t>
            </a:r>
            <a:r>
              <a:rPr lang="ru-RU" sz="1600" b="1" i="1" dirty="0">
                <a:latin typeface="Constantia" panose="02030602050306030303" pitchFamily="18" charset="0"/>
              </a:rPr>
              <a:t>отсутствие </a:t>
            </a:r>
            <a:r>
              <a:rPr lang="ru-RU" sz="1600" b="1" i="1" dirty="0" smtClean="0">
                <a:latin typeface="Constantia" panose="02030602050306030303" pitchFamily="18" charset="0"/>
              </a:rPr>
              <a:t>свободного </a:t>
            </a:r>
            <a:r>
              <a:rPr lang="ru-RU" sz="1600" b="1" i="1" dirty="0">
                <a:latin typeface="Constantia" panose="02030602050306030303" pitchFamily="18" charset="0"/>
              </a:rPr>
              <a:t>доступа к туалетам, неадекватные санитарные условия, </a:t>
            </a:r>
            <a:r>
              <a:rPr lang="ru-RU" sz="1600" b="1" i="1" dirty="0">
                <a:latin typeface="Constantia" panose="02030602050306030303" pitchFamily="18" charset="0"/>
              </a:rPr>
              <a:t>отсутствие</a:t>
            </a:r>
            <a:r>
              <a:rPr lang="ru-RU" sz="1600" b="1" i="1" dirty="0" smtClean="0">
                <a:latin typeface="Constantia" panose="02030602050306030303" pitchFamily="18" charset="0"/>
              </a:rPr>
              <a:t> </a:t>
            </a:r>
            <a:r>
              <a:rPr lang="ru-RU" sz="1600" b="1" i="1" dirty="0">
                <a:latin typeface="Constantia" panose="02030602050306030303" pitchFamily="18" charset="0"/>
              </a:rPr>
              <a:t>конфиденциальности, </a:t>
            </a:r>
            <a:r>
              <a:rPr lang="ru-RU" sz="1600" b="1" i="1" dirty="0" smtClean="0">
                <a:latin typeface="Constantia" panose="02030602050306030303" pitchFamily="18" charset="0"/>
              </a:rPr>
              <a:t>ограниченный </a:t>
            </a:r>
            <a:r>
              <a:rPr lang="ru-RU" sz="1600" b="1" i="1" dirty="0">
                <a:latin typeface="Constantia" panose="02030602050306030303" pitchFamily="18" charset="0"/>
              </a:rPr>
              <a:t>доступ к </a:t>
            </a:r>
            <a:r>
              <a:rPr lang="ru-RU" sz="1600" b="1" i="1" dirty="0" smtClean="0">
                <a:latin typeface="Constantia" panose="02030602050306030303" pitchFamily="18" charset="0"/>
              </a:rPr>
              <a:t>уходу</a:t>
            </a:r>
            <a:r>
              <a:rPr lang="ru-RU" sz="1600" dirty="0" smtClean="0">
                <a:latin typeface="Constantia" panose="02030602050306030303" pitchFamily="18" charset="0"/>
              </a:rPr>
              <a:t>» </a:t>
            </a:r>
            <a:r>
              <a:rPr lang="ru-RU" sz="1600" dirty="0">
                <a:latin typeface="Constantia" panose="02030602050306030303" pitchFamily="18" charset="0"/>
              </a:rPr>
              <a:t>(MSS против Бельгии и Греции, заявка ЕСПЧ № 30696/09 [2011</a:t>
            </a:r>
            <a:r>
              <a:rPr lang="ru-RU" sz="1600" dirty="0" smtClean="0">
                <a:latin typeface="Constantia" panose="02030602050306030303" pitchFamily="18" charset="0"/>
              </a:rPr>
              <a:t>])</a:t>
            </a:r>
          </a:p>
          <a:p>
            <a:pPr marL="285750" indent="-285750">
              <a:buFont typeface="Arial" panose="020B0604020202020204" pitchFamily="34" charset="0"/>
              <a:buChar char="•"/>
            </a:pPr>
            <a:r>
              <a:rPr lang="ru-RU" sz="1600" b="1" dirty="0" smtClean="0">
                <a:latin typeface="Constantia" panose="02030602050306030303" pitchFamily="18" charset="0"/>
              </a:rPr>
              <a:t>Недостаток </a:t>
            </a:r>
            <a:r>
              <a:rPr lang="ru-RU" sz="1600" b="1" dirty="0">
                <a:latin typeface="Constantia" panose="02030602050306030303" pitchFamily="18" charset="0"/>
              </a:rPr>
              <a:t>физических упражнений, отсутствие контактов с внешним миром или медицинской помощи </a:t>
            </a:r>
            <a:r>
              <a:rPr lang="ru-RU" sz="1600" dirty="0">
                <a:latin typeface="Constantia" panose="02030602050306030303" pitchFamily="18" charset="0"/>
              </a:rPr>
              <a:t>(SD </a:t>
            </a:r>
            <a:r>
              <a:rPr lang="ru-RU" sz="1600" dirty="0">
                <a:latin typeface="Constantia" panose="02030602050306030303" pitchFamily="18" charset="0"/>
              </a:rPr>
              <a:t>против </a:t>
            </a:r>
            <a:r>
              <a:rPr lang="ru-RU" sz="1600" dirty="0" smtClean="0">
                <a:latin typeface="Constantia" panose="02030602050306030303" pitchFamily="18" charset="0"/>
              </a:rPr>
              <a:t>Греции, </a:t>
            </a:r>
            <a:r>
              <a:rPr lang="ru-RU" sz="1600" dirty="0">
                <a:latin typeface="Constantia" panose="02030602050306030303" pitchFamily="18" charset="0"/>
              </a:rPr>
              <a:t>заявка ЕСПЧ </a:t>
            </a:r>
            <a:r>
              <a:rPr lang="ru-RU" sz="1600" dirty="0" smtClean="0">
                <a:latin typeface="Constantia" panose="02030602050306030303" pitchFamily="18" charset="0"/>
              </a:rPr>
              <a:t>№ 53541/07 </a:t>
            </a:r>
            <a:r>
              <a:rPr lang="ru-RU" sz="1600" dirty="0">
                <a:latin typeface="Constantia" panose="02030602050306030303" pitchFamily="18" charset="0"/>
              </a:rPr>
              <a:t>[</a:t>
            </a:r>
            <a:r>
              <a:rPr lang="ru-RU" sz="1600" dirty="0" smtClean="0">
                <a:latin typeface="Constantia" panose="02030602050306030303" pitchFamily="18" charset="0"/>
              </a:rPr>
              <a:t>2009]</a:t>
            </a:r>
          </a:p>
          <a:p>
            <a:pPr marL="285750" indent="-285750">
              <a:buFont typeface="Arial" panose="020B0604020202020204" pitchFamily="34" charset="0"/>
              <a:buChar char="•"/>
            </a:pPr>
            <a:r>
              <a:rPr lang="ru-RU" sz="1600" b="1" dirty="0" smtClean="0">
                <a:latin typeface="Constantia" panose="02030602050306030303" pitchFamily="18" charset="0"/>
              </a:rPr>
              <a:t>Дети </a:t>
            </a:r>
            <a:r>
              <a:rPr lang="ru-RU" sz="1600" b="1" dirty="0">
                <a:latin typeface="Constantia" panose="02030602050306030303" pitchFamily="18" charset="0"/>
              </a:rPr>
              <a:t>содержались вместе с родителями в транзитных центрах, предназначенных для взрослых </a:t>
            </a:r>
            <a:r>
              <a:rPr lang="ru-RU" sz="1600" dirty="0">
                <a:latin typeface="Constantia" panose="02030602050306030303" pitchFamily="18" charset="0"/>
              </a:rPr>
              <a:t>(</a:t>
            </a:r>
            <a:r>
              <a:rPr lang="ru-RU" sz="1600" dirty="0" err="1">
                <a:latin typeface="Constantia" panose="02030602050306030303" pitchFamily="18" charset="0"/>
              </a:rPr>
              <a:t>Мусхаджиева</a:t>
            </a:r>
            <a:r>
              <a:rPr lang="ru-RU" sz="1600" dirty="0">
                <a:latin typeface="Constantia" panose="02030602050306030303" pitchFamily="18" charset="0"/>
              </a:rPr>
              <a:t> против Бельгии, заявка ЕСПЧ № 41442/07 [2010</a:t>
            </a:r>
            <a:r>
              <a:rPr lang="ru-RU" sz="1600" dirty="0" smtClean="0">
                <a:latin typeface="Constantia" panose="02030602050306030303" pitchFamily="18" charset="0"/>
              </a:rPr>
              <a:t>])</a:t>
            </a:r>
          </a:p>
          <a:p>
            <a:pPr marL="285750" indent="-285750">
              <a:buFont typeface="Arial" panose="020B0604020202020204" pitchFamily="34" charset="0"/>
              <a:buChar char="•"/>
            </a:pPr>
            <a:r>
              <a:rPr lang="ru-RU" sz="1600" b="1" dirty="0" smtClean="0">
                <a:latin typeface="Constantia" panose="02030602050306030303" pitchFamily="18" charset="0"/>
              </a:rPr>
              <a:t>Содержание </a:t>
            </a:r>
            <a:r>
              <a:rPr lang="ru-RU" sz="1600" b="1" dirty="0">
                <a:latin typeface="Constantia" panose="02030602050306030303" pitchFamily="18" charset="0"/>
              </a:rPr>
              <a:t>под стражей в течение 1-3 месяцев в учреждениях полицейских участков для краткосрочного содержания под стражей </a:t>
            </a:r>
            <a:r>
              <a:rPr lang="ru-RU" sz="1600" dirty="0">
                <a:latin typeface="Constantia" panose="02030602050306030303" pitchFamily="18" charset="0"/>
              </a:rPr>
              <a:t>(С.З. против Греции, заявка ЕСПЧ № 66702/13 [2018])</a:t>
            </a:r>
          </a:p>
          <a:p>
            <a:pPr marL="285750" indent="-285750">
              <a:buFont typeface="Arial" panose="020B0604020202020204" pitchFamily="34" charset="0"/>
              <a:buChar char="•"/>
            </a:pPr>
            <a:endParaRPr lang="en-US" sz="1600" dirty="0">
              <a:latin typeface="Constantia" panose="02030602050306030303" pitchFamily="18" charset="0"/>
            </a:endParaRPr>
          </a:p>
        </p:txBody>
      </p:sp>
    </p:spTree>
    <p:extLst>
      <p:ext uri="{BB962C8B-B14F-4D97-AF65-F5344CB8AC3E}">
        <p14:creationId xmlns:p14="http://schemas.microsoft.com/office/powerpoint/2010/main" val="408064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266700" y="142522"/>
            <a:ext cx="6187784" cy="707886"/>
          </a:xfrm>
          <a:prstGeom prst="rect">
            <a:avLst/>
          </a:prstGeom>
          <a:noFill/>
        </p:spPr>
        <p:txBody>
          <a:bodyPr wrap="none" rtlCol="0">
            <a:spAutoFit/>
          </a:bodyPr>
          <a:lstStyle/>
          <a:p>
            <a:r>
              <a:rPr lang="ru-RU" sz="4000" b="1" dirty="0" smtClean="0">
                <a:solidFill>
                  <a:schemeClr val="bg1"/>
                </a:solidFill>
                <a:latin typeface="Constantia" panose="02030602050306030303" pitchFamily="18" charset="0"/>
              </a:rPr>
              <a:t>Процедурные гарантии</a:t>
            </a:r>
            <a:endParaRPr lang="en-US" sz="4000" b="1" dirty="0">
              <a:solidFill>
                <a:schemeClr val="bg1"/>
              </a:solidFill>
              <a:latin typeface="Constantia" panose="02030602050306030303" pitchFamily="18" charset="0"/>
            </a:endParaRPr>
          </a:p>
        </p:txBody>
      </p:sp>
      <p:sp>
        <p:nvSpPr>
          <p:cNvPr id="2" name="Rectangle 1">
            <a:extLst>
              <a:ext uri="{FF2B5EF4-FFF2-40B4-BE49-F238E27FC236}">
                <a16:creationId xmlns:a16="http://schemas.microsoft.com/office/drawing/2014/main" id="{CDFFAEA0-6BB3-0540-B7EB-77D5931878C6}"/>
              </a:ext>
            </a:extLst>
          </p:cNvPr>
          <p:cNvSpPr/>
          <p:nvPr/>
        </p:nvSpPr>
        <p:spPr>
          <a:xfrm>
            <a:off x="266700" y="1053608"/>
            <a:ext cx="11709399" cy="5632311"/>
          </a:xfrm>
          <a:prstGeom prst="rect">
            <a:avLst/>
          </a:prstGeom>
          <a:solidFill>
            <a:schemeClr val="accent6">
              <a:lumMod val="20000"/>
              <a:lumOff val="80000"/>
            </a:schemeClr>
          </a:solidFill>
        </p:spPr>
        <p:txBody>
          <a:bodyPr wrap="square">
            <a:spAutoFit/>
          </a:bodyPr>
          <a:lstStyle/>
          <a:p>
            <a:r>
              <a:rPr lang="ru-RU" b="1" dirty="0" smtClean="0">
                <a:latin typeface="Constantia" panose="02030602050306030303" pitchFamily="18" charset="0"/>
                <a:ea typeface="Arial Unicode MS" panose="020B0604020202020204" pitchFamily="34" charset="-128"/>
                <a:cs typeface="Times New Roman" panose="02020603050405020304" pitchFamily="18" charset="0"/>
              </a:rPr>
              <a:t>Причины ареста/задержания</a:t>
            </a:r>
            <a:endParaRPr lang="en-US" b="1" dirty="0">
              <a:latin typeface="Constantia" panose="02030602050306030303" pitchFamily="18" charset="0"/>
              <a:ea typeface="Arial Unicode MS" panose="020B0604020202020204" pitchFamily="34" charset="-128"/>
              <a:cs typeface="Times New Roman" panose="02020603050405020304" pitchFamily="18" charset="0"/>
            </a:endParaRPr>
          </a:p>
          <a:p>
            <a:endParaRPr lang="en-US" b="1" dirty="0">
              <a:latin typeface="Constantia" panose="02030602050306030303" pitchFamily="18" charset="0"/>
              <a:ea typeface="Arial Unicode MS" panose="020B0604020202020204" pitchFamily="34" charset="-128"/>
              <a:cs typeface="Times New Roman" panose="02020603050405020304" pitchFamily="18" charset="0"/>
            </a:endParaRPr>
          </a:p>
          <a:p>
            <a:r>
              <a:rPr lang="kk-KZ" b="1" dirty="0" smtClean="0">
                <a:latin typeface="Constantia" panose="02030602050306030303" pitchFamily="18" charset="0"/>
                <a:ea typeface="Arial Unicode MS" panose="020B0604020202020204" pitchFamily="34" charset="-128"/>
                <a:cs typeface="Times New Roman" panose="02020603050405020304" pitchFamily="18" charset="0"/>
              </a:rPr>
              <a:t>Статья</a:t>
            </a:r>
            <a:r>
              <a:rPr lang="en-US" b="1" dirty="0" smtClean="0">
                <a:latin typeface="Constantia" panose="02030602050306030303" pitchFamily="18" charset="0"/>
                <a:ea typeface="Arial Unicode MS" panose="020B0604020202020204" pitchFamily="34" charset="-128"/>
                <a:cs typeface="Times New Roman" panose="02020603050405020304" pitchFamily="18" charset="0"/>
              </a:rPr>
              <a:t> </a:t>
            </a:r>
            <a:r>
              <a:rPr lang="en-US" b="1" dirty="0">
                <a:latin typeface="Constantia" panose="02030602050306030303" pitchFamily="18" charset="0"/>
                <a:ea typeface="Arial Unicode MS" panose="020B0604020202020204" pitchFamily="34" charset="-128"/>
                <a:cs typeface="Times New Roman" panose="02020603050405020304" pitchFamily="18" charset="0"/>
              </a:rPr>
              <a:t>9.2 </a:t>
            </a:r>
            <a:r>
              <a:rPr lang="kk-KZ" b="1" dirty="0" smtClean="0">
                <a:latin typeface="Constantia" panose="02030602050306030303" pitchFamily="18" charset="0"/>
                <a:ea typeface="Arial Unicode MS" panose="020B0604020202020204" pitchFamily="34" charset="-128"/>
                <a:cs typeface="Times New Roman" panose="02020603050405020304" pitchFamily="18" charset="0"/>
              </a:rPr>
              <a:t>МПГПП</a:t>
            </a:r>
            <a:r>
              <a:rPr lang="en-US" b="1" dirty="0" smtClean="0">
                <a:latin typeface="Constantia" panose="02030602050306030303" pitchFamily="18" charset="0"/>
                <a:ea typeface="Arial Unicode MS" panose="020B0604020202020204" pitchFamily="34" charset="-128"/>
                <a:cs typeface="Times New Roman" panose="02020603050405020304" pitchFamily="18" charset="0"/>
              </a:rPr>
              <a:t>: </a:t>
            </a:r>
            <a:r>
              <a:rPr lang="ru-RU" b="1" dirty="0" smtClean="0">
                <a:latin typeface="Constantia" panose="02030602050306030303" pitchFamily="18" charset="0"/>
              </a:rPr>
              <a:t>Каждому </a:t>
            </a:r>
            <a:r>
              <a:rPr lang="ru-RU" b="1" dirty="0">
                <a:latin typeface="Constantia" panose="02030602050306030303" pitchFamily="18" charset="0"/>
              </a:rPr>
              <a:t>арестованному сообщаются при аресте причины его ареста и в срочном порядке сообщается любое предъявляемое ему обвинение.</a:t>
            </a:r>
            <a:endParaRPr lang="en-US" b="1" dirty="0">
              <a:latin typeface="Constantia" panose="02030602050306030303" pitchFamily="18" charset="0"/>
              <a:ea typeface="Arial Unicode MS" panose="020B0604020202020204" pitchFamily="34" charset="-128"/>
              <a:cs typeface="Times New Roman" panose="02020603050405020304" pitchFamily="18" charset="0"/>
            </a:endParaRPr>
          </a:p>
          <a:p>
            <a:r>
              <a:rPr lang="ru-RU" dirty="0" smtClean="0">
                <a:latin typeface="Constantia" panose="02030602050306030303" pitchFamily="18" charset="0"/>
              </a:rPr>
              <a:t>«</a:t>
            </a:r>
            <a:r>
              <a:rPr lang="ru-RU" i="1" dirty="0">
                <a:latin typeface="Constantia" panose="02030602050306030303" pitchFamily="18" charset="0"/>
              </a:rPr>
              <a:t>Одна из основных целей требования о том, чтобы все арестованные были проинформированы о причинах ареста, состоит в том, чтобы дать им возможность добиться освобождения, если они считают, что приведенные причины являются недействительными или необоснованными; и что причины должны включать не только общую основу ареста, но и достаточно фактических данных, чтобы указать существо </a:t>
            </a:r>
            <a:r>
              <a:rPr lang="ru-RU" i="1" dirty="0" smtClean="0">
                <a:latin typeface="Constantia" panose="02030602050306030303" pitchFamily="18" charset="0"/>
              </a:rPr>
              <a:t>жалобы».</a:t>
            </a:r>
            <a:endParaRPr lang="ru-RU" i="1" dirty="0">
              <a:latin typeface="Constantia" panose="02030602050306030303" pitchFamily="18" charset="0"/>
            </a:endParaRPr>
          </a:p>
          <a:p>
            <a:r>
              <a:rPr lang="ru-RU" dirty="0" smtClean="0">
                <a:latin typeface="Constantia" panose="02030602050306030303" pitchFamily="18" charset="0"/>
              </a:rPr>
              <a:t>	Комитет </a:t>
            </a:r>
            <a:r>
              <a:rPr lang="ru-RU" dirty="0">
                <a:latin typeface="Constantia" panose="02030602050306030303" pitchFamily="18" charset="0"/>
              </a:rPr>
              <a:t>по правам человека </a:t>
            </a:r>
            <a:r>
              <a:rPr lang="en-US" dirty="0" smtClean="0">
                <a:latin typeface="Constantia" panose="02030602050306030303" pitchFamily="18" charset="0"/>
              </a:rPr>
              <a:t>F.K.A.G.</a:t>
            </a:r>
            <a:r>
              <a:rPr lang="ru-RU" dirty="0" smtClean="0">
                <a:latin typeface="Constantia" panose="02030602050306030303" pitchFamily="18" charset="0"/>
              </a:rPr>
              <a:t> против </a:t>
            </a:r>
            <a:r>
              <a:rPr lang="ru-RU" dirty="0">
                <a:latin typeface="Constantia" panose="02030602050306030303" pitchFamily="18" charset="0"/>
              </a:rPr>
              <a:t>Австралии</a:t>
            </a:r>
          </a:p>
          <a:p>
            <a:pPr marL="342900" indent="-342900">
              <a:buFont typeface="Arial" panose="020B0604020202020204" pitchFamily="34" charset="0"/>
              <a:buChar char="•"/>
            </a:pPr>
            <a:endParaRPr lang="ru-RU" b="1" dirty="0">
              <a:latin typeface="Constantia" panose="02030602050306030303" pitchFamily="18" charset="0"/>
            </a:endParaRPr>
          </a:p>
          <a:p>
            <a:pPr marL="342900" indent="-342900">
              <a:buFont typeface="Arial" panose="020B0604020202020204" pitchFamily="34" charset="0"/>
              <a:buChar char="•"/>
            </a:pPr>
            <a:r>
              <a:rPr lang="ru-RU" b="1" dirty="0">
                <a:latin typeface="Constantia" panose="02030602050306030303" pitchFamily="18" charset="0"/>
              </a:rPr>
              <a:t>Причины должны быть указаны на языке, понятном задержанному.</a:t>
            </a:r>
          </a:p>
          <a:p>
            <a:pPr marL="342900" indent="-342900">
              <a:buFont typeface="Arial" panose="020B0604020202020204" pitchFamily="34" charset="0"/>
              <a:buChar char="•"/>
            </a:pPr>
            <a:endParaRPr lang="ru-RU" b="1" dirty="0">
              <a:latin typeface="Constantia" panose="02030602050306030303" pitchFamily="18" charset="0"/>
            </a:endParaRPr>
          </a:p>
          <a:p>
            <a:pPr marL="342900" indent="-342900">
              <a:buFont typeface="Wingdings" panose="05000000000000000000" pitchFamily="2" charset="2"/>
              <a:buChar char="ü"/>
            </a:pPr>
            <a:r>
              <a:rPr lang="ru-RU" dirty="0">
                <a:latin typeface="Constantia" panose="02030602050306030303" pitchFamily="18" charset="0"/>
              </a:rPr>
              <a:t>«Чистое указание на правовую основу» для задержания не является достаточным</a:t>
            </a:r>
          </a:p>
          <a:p>
            <a:pPr marL="342900" indent="-342900">
              <a:buFont typeface="Wingdings" panose="05000000000000000000" pitchFamily="2" charset="2"/>
              <a:buChar char="ü"/>
            </a:pPr>
            <a:r>
              <a:rPr lang="ru-RU" dirty="0">
                <a:latin typeface="Constantia" panose="02030602050306030303" pitchFamily="18" charset="0"/>
              </a:rPr>
              <a:t>Предоставленная информация должна быть </a:t>
            </a:r>
            <a:r>
              <a:rPr lang="ru-RU" dirty="0" smtClean="0">
                <a:latin typeface="Constantia" panose="02030602050306030303" pitchFamily="18" charset="0"/>
              </a:rPr>
              <a:t>изложена простым</a:t>
            </a:r>
            <a:r>
              <a:rPr lang="ru-RU" dirty="0">
                <a:latin typeface="Constantia" panose="02030602050306030303" pitchFamily="18" charset="0"/>
              </a:rPr>
              <a:t>, нетехническим языком</a:t>
            </a:r>
          </a:p>
          <a:p>
            <a:pPr marL="342900" indent="-342900">
              <a:buFont typeface="Wingdings" panose="05000000000000000000" pitchFamily="2" charset="2"/>
              <a:buChar char="ü"/>
            </a:pPr>
            <a:r>
              <a:rPr lang="ru-RU" dirty="0">
                <a:latin typeface="Constantia" panose="02030602050306030303" pitchFamily="18" charset="0"/>
              </a:rPr>
              <a:t>Должны включать основные правовые и фактические основания для задержания и информацию о средствах правовой защиты, доступных задержанному.</a:t>
            </a:r>
          </a:p>
          <a:p>
            <a:pPr marL="342900" indent="-342900">
              <a:buFont typeface="Arial" panose="020B0604020202020204" pitchFamily="34" charset="0"/>
              <a:buChar char="•"/>
            </a:pPr>
            <a:endParaRPr lang="ru-RU" b="1" dirty="0">
              <a:latin typeface="Constantia" panose="02030602050306030303" pitchFamily="18" charset="0"/>
            </a:endParaRPr>
          </a:p>
          <a:p>
            <a:pPr marL="342900" indent="-342900">
              <a:buFont typeface="Arial" panose="020B0604020202020204" pitchFamily="34" charset="0"/>
              <a:buChar char="•"/>
            </a:pPr>
            <a:r>
              <a:rPr lang="ru-RU" b="1" dirty="0">
                <a:latin typeface="Constantia" panose="02030602050306030303" pitchFamily="18" charset="0"/>
              </a:rPr>
              <a:t>Эта информация должна быть предоставлена немедленно после ареста / необходим абсолютный </a:t>
            </a:r>
            <a:r>
              <a:rPr lang="ru-RU" b="1" dirty="0" smtClean="0">
                <a:latin typeface="Constantia" panose="02030602050306030303" pitchFamily="18" charset="0"/>
              </a:rPr>
              <a:t>минимум</a:t>
            </a:r>
            <a:endParaRPr lang="en-US" dirty="0">
              <a:latin typeface="Constantia" panose="02030602050306030303" pitchFamily="18" charset="0"/>
            </a:endParaRPr>
          </a:p>
        </p:txBody>
      </p:sp>
    </p:spTree>
    <p:extLst>
      <p:ext uri="{BB962C8B-B14F-4D97-AF65-F5344CB8AC3E}">
        <p14:creationId xmlns:p14="http://schemas.microsoft.com/office/powerpoint/2010/main" val="3506581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443754" y="485422"/>
            <a:ext cx="9394495" cy="707886"/>
          </a:xfrm>
          <a:prstGeom prst="rect">
            <a:avLst/>
          </a:prstGeom>
          <a:noFill/>
        </p:spPr>
        <p:txBody>
          <a:bodyPr wrap="none" rtlCol="0">
            <a:spAutoFit/>
          </a:bodyPr>
          <a:lstStyle/>
          <a:p>
            <a:r>
              <a:rPr lang="ru-RU" sz="4000" b="1" dirty="0">
                <a:solidFill>
                  <a:schemeClr val="accent6">
                    <a:lumMod val="50000"/>
                  </a:schemeClr>
                </a:solidFill>
                <a:latin typeface="Constantia" panose="02030602050306030303" pitchFamily="18" charset="0"/>
              </a:rPr>
              <a:t>Судебное рассмотрение задержаний</a:t>
            </a:r>
            <a:endParaRPr lang="en-US" sz="4000" b="1" dirty="0">
              <a:solidFill>
                <a:schemeClr val="accent6">
                  <a:lumMod val="50000"/>
                </a:schemeClr>
              </a:solidFill>
              <a:latin typeface="Constantia" panose="02030602050306030303" pitchFamily="18" charset="0"/>
            </a:endParaRPr>
          </a:p>
        </p:txBody>
      </p:sp>
      <p:sp>
        <p:nvSpPr>
          <p:cNvPr id="3" name="Rectangle 2">
            <a:extLst>
              <a:ext uri="{FF2B5EF4-FFF2-40B4-BE49-F238E27FC236}">
                <a16:creationId xmlns:a16="http://schemas.microsoft.com/office/drawing/2014/main" id="{945E6C04-3959-E242-921A-3CE9D26191D2}"/>
              </a:ext>
            </a:extLst>
          </p:cNvPr>
          <p:cNvSpPr/>
          <p:nvPr/>
        </p:nvSpPr>
        <p:spPr>
          <a:xfrm>
            <a:off x="443754" y="1379577"/>
            <a:ext cx="11138646" cy="4616648"/>
          </a:xfrm>
          <a:prstGeom prst="rect">
            <a:avLst/>
          </a:prstGeom>
          <a:solidFill>
            <a:schemeClr val="bg1"/>
          </a:solidFill>
        </p:spPr>
        <p:txBody>
          <a:bodyPr wrap="square">
            <a:spAutoFit/>
          </a:bodyPr>
          <a:lstStyle/>
          <a:p>
            <a:r>
              <a:rPr lang="kk-KZ" sz="2000" b="1" dirty="0" smtClean="0">
                <a:solidFill>
                  <a:schemeClr val="accent6">
                    <a:lumMod val="50000"/>
                  </a:schemeClr>
                </a:solidFill>
                <a:latin typeface="Constantia" panose="02030602050306030303" pitchFamily="18" charset="0"/>
              </a:rPr>
              <a:t>Статья </a:t>
            </a:r>
            <a:r>
              <a:rPr lang="en-US" sz="2000" b="1" dirty="0" smtClean="0">
                <a:solidFill>
                  <a:schemeClr val="accent6">
                    <a:lumMod val="50000"/>
                  </a:schemeClr>
                </a:solidFill>
                <a:latin typeface="Constantia" panose="02030602050306030303" pitchFamily="18" charset="0"/>
              </a:rPr>
              <a:t>9(4)</a:t>
            </a:r>
            <a:r>
              <a:rPr lang="kk-KZ" sz="2000" b="1" dirty="0" smtClean="0">
                <a:solidFill>
                  <a:schemeClr val="accent6">
                    <a:lumMod val="50000"/>
                  </a:schemeClr>
                </a:solidFill>
                <a:latin typeface="Constantia" panose="02030602050306030303" pitchFamily="18" charset="0"/>
              </a:rPr>
              <a:t> МПГПП</a:t>
            </a:r>
            <a:r>
              <a:rPr lang="en-US" sz="2000" b="1" dirty="0" smtClean="0">
                <a:solidFill>
                  <a:schemeClr val="accent6">
                    <a:lumMod val="50000"/>
                  </a:schemeClr>
                </a:solidFill>
                <a:latin typeface="Constantia" panose="02030602050306030303" pitchFamily="18" charset="0"/>
              </a:rPr>
              <a:t>: </a:t>
            </a:r>
            <a:r>
              <a:rPr lang="ru-RU" b="1" dirty="0">
                <a:solidFill>
                  <a:schemeClr val="accent6">
                    <a:lumMod val="50000"/>
                  </a:schemeClr>
                </a:solidFill>
                <a:latin typeface="Constantia" panose="02030602050306030303" pitchFamily="18" charset="0"/>
              </a:rPr>
              <a:t> Каждому, кто лишен свободы вследствие ареста или содержания под стражей, принадлежит право на разбирательство его дела в суде, чтобы этот суд мог безотлагательно вынести постановление относительно законности его задержания и распорядиться о его освобождении, если задержание незаконно.</a:t>
            </a:r>
            <a:endParaRPr lang="en-US" sz="2000" b="1" dirty="0">
              <a:solidFill>
                <a:schemeClr val="accent6">
                  <a:lumMod val="50000"/>
                </a:schemeClr>
              </a:solidFill>
              <a:latin typeface="Constantia" panose="02030602050306030303" pitchFamily="18" charset="0"/>
            </a:endParaRPr>
          </a:p>
          <a:p>
            <a:pPr marL="342900" indent="-342900">
              <a:buFont typeface="Arial" panose="020B0604020202020204" pitchFamily="34" charset="0"/>
              <a:buChar char="•"/>
            </a:pPr>
            <a:r>
              <a:rPr lang="ru-RU" sz="2000" b="1" dirty="0" smtClean="0">
                <a:solidFill>
                  <a:schemeClr val="accent6">
                    <a:lumMod val="50000"/>
                  </a:schemeClr>
                </a:solidFill>
                <a:latin typeface="Constantia" panose="02030602050306030303" pitchFamily="18" charset="0"/>
              </a:rPr>
              <a:t>Рассмотрение должно </a:t>
            </a:r>
            <a:r>
              <a:rPr lang="ru-RU" sz="2000" b="1" dirty="0">
                <a:solidFill>
                  <a:schemeClr val="accent6">
                    <a:lumMod val="50000"/>
                  </a:schemeClr>
                </a:solidFill>
                <a:latin typeface="Constantia" panose="02030602050306030303" pitchFamily="18" charset="0"/>
              </a:rPr>
              <a:t>быть четко </a:t>
            </a:r>
            <a:r>
              <a:rPr lang="ru-RU" sz="2000" b="1" dirty="0" smtClean="0">
                <a:solidFill>
                  <a:schemeClr val="accent6">
                    <a:lumMod val="50000"/>
                  </a:schemeClr>
                </a:solidFill>
                <a:latin typeface="Constantia" panose="02030602050306030303" pitchFamily="18" charset="0"/>
              </a:rPr>
              <a:t>прописано </a:t>
            </a:r>
            <a:r>
              <a:rPr lang="ru-RU" sz="2000" b="1" dirty="0">
                <a:solidFill>
                  <a:schemeClr val="accent6">
                    <a:lumMod val="50000"/>
                  </a:schemeClr>
                </a:solidFill>
                <a:latin typeface="Constantia" panose="02030602050306030303" pitchFamily="18" charset="0"/>
              </a:rPr>
              <a:t>в законе</a:t>
            </a:r>
          </a:p>
          <a:p>
            <a:pPr marL="342900" indent="-342900">
              <a:buFont typeface="Arial" panose="020B0604020202020204" pitchFamily="34" charset="0"/>
              <a:buChar char="•"/>
            </a:pPr>
            <a:r>
              <a:rPr lang="ru-RU" sz="2000" b="1" dirty="0">
                <a:solidFill>
                  <a:schemeClr val="accent6">
                    <a:lumMod val="50000"/>
                  </a:schemeClr>
                </a:solidFill>
                <a:latin typeface="Constantia" panose="02030602050306030303" pitchFamily="18" charset="0"/>
              </a:rPr>
              <a:t>Рассмотрение должно </a:t>
            </a:r>
            <a:r>
              <a:rPr lang="ru-RU" sz="2000" b="1" dirty="0" smtClean="0">
                <a:solidFill>
                  <a:schemeClr val="accent6">
                    <a:lumMod val="50000"/>
                  </a:schemeClr>
                </a:solidFill>
                <a:latin typeface="Constantia" panose="02030602050306030303" pitchFamily="18" charset="0"/>
              </a:rPr>
              <a:t>проводиться </a:t>
            </a:r>
            <a:r>
              <a:rPr lang="ru-RU" sz="2000" b="1" dirty="0">
                <a:solidFill>
                  <a:schemeClr val="accent6">
                    <a:lumMod val="50000"/>
                  </a:schemeClr>
                </a:solidFill>
                <a:latin typeface="Constantia" panose="02030602050306030303" pitchFamily="18" charset="0"/>
              </a:rPr>
              <a:t>независимым и беспристрастным судебным органом</a:t>
            </a:r>
          </a:p>
          <a:p>
            <a:r>
              <a:rPr lang="ru-RU" sz="2000" dirty="0">
                <a:solidFill>
                  <a:schemeClr val="accent6">
                    <a:lumMod val="50000"/>
                  </a:schemeClr>
                </a:solidFill>
                <a:latin typeface="Constantia" panose="02030602050306030303" pitchFamily="18" charset="0"/>
              </a:rPr>
              <a:t>разбирательство в «суде»: суд в рамках судебной </a:t>
            </a:r>
            <a:r>
              <a:rPr lang="ru-RU" sz="2000" dirty="0" smtClean="0">
                <a:solidFill>
                  <a:schemeClr val="accent6">
                    <a:lumMod val="50000"/>
                  </a:schemeClr>
                </a:solidFill>
                <a:latin typeface="Constantia" panose="02030602050306030303" pitchFamily="18" charset="0"/>
              </a:rPr>
              <a:t>власти/учрежденный </a:t>
            </a:r>
            <a:r>
              <a:rPr lang="ru-RU" sz="2000" dirty="0">
                <a:solidFill>
                  <a:schemeClr val="accent6">
                    <a:lumMod val="50000"/>
                  </a:schemeClr>
                </a:solidFill>
                <a:latin typeface="Constantia" panose="02030602050306030303" pitchFamily="18" charset="0"/>
              </a:rPr>
              <a:t>законом, независимый от исполнительной и законодательной власти, пользуется независимостью судебной власти, Замечание общего порядка № 35</a:t>
            </a:r>
          </a:p>
          <a:p>
            <a:pPr marL="342900" indent="-342900">
              <a:buFont typeface="Arial" panose="020B0604020202020204" pitchFamily="34" charset="0"/>
              <a:buChar char="•"/>
            </a:pPr>
            <a:endParaRPr lang="ru-RU" sz="2000" dirty="0">
              <a:solidFill>
                <a:schemeClr val="accent6">
                  <a:lumMod val="50000"/>
                </a:schemeClr>
              </a:solidFill>
              <a:latin typeface="Constantia" panose="02030602050306030303" pitchFamily="18" charset="0"/>
            </a:endParaRPr>
          </a:p>
          <a:p>
            <a:pPr marL="342900" indent="-342900">
              <a:buFont typeface="Arial" panose="020B0604020202020204" pitchFamily="34" charset="0"/>
              <a:buChar char="•"/>
            </a:pPr>
            <a:r>
              <a:rPr lang="ru-RU" sz="2000" b="1" dirty="0">
                <a:solidFill>
                  <a:schemeClr val="accent6">
                    <a:lumMod val="50000"/>
                  </a:schemeClr>
                </a:solidFill>
                <a:latin typeface="Constantia" panose="02030602050306030303" pitchFamily="18" charset="0"/>
              </a:rPr>
              <a:t>Применяется к любой форме содержания под стражей, законной или незаконной</a:t>
            </a:r>
          </a:p>
          <a:p>
            <a:pPr marL="342900" indent="-342900">
              <a:buFont typeface="Arial" panose="020B0604020202020204" pitchFamily="34" charset="0"/>
              <a:buChar char="•"/>
            </a:pPr>
            <a:r>
              <a:rPr lang="ru-RU" sz="2000" b="1" dirty="0">
                <a:solidFill>
                  <a:schemeClr val="accent6">
                    <a:lumMod val="50000"/>
                  </a:schemeClr>
                </a:solidFill>
                <a:latin typeface="Constantia" panose="02030602050306030303" pitchFamily="18" charset="0"/>
              </a:rPr>
              <a:t>Относится к любому лицу, находящемуся под стражей</a:t>
            </a:r>
          </a:p>
          <a:p>
            <a:r>
              <a:rPr lang="ru-RU" sz="2000" dirty="0">
                <a:solidFill>
                  <a:schemeClr val="accent6">
                    <a:lumMod val="50000"/>
                  </a:schemeClr>
                </a:solidFill>
                <a:latin typeface="Constantia" panose="02030602050306030303" pitchFamily="18" charset="0"/>
              </a:rPr>
              <a:t>законы, которые исключают конкретную категорию задержанных из рассмотрения, предусмотренного пунктом 4, нарушают </a:t>
            </a:r>
            <a:r>
              <a:rPr lang="ru-RU" sz="2000" dirty="0" smtClean="0">
                <a:solidFill>
                  <a:schemeClr val="accent6">
                    <a:lumMod val="50000"/>
                  </a:schemeClr>
                </a:solidFill>
                <a:latin typeface="Constantia" panose="02030602050306030303" pitchFamily="18" charset="0"/>
              </a:rPr>
              <a:t>Пакт</a:t>
            </a:r>
            <a:endParaRPr lang="en-US" dirty="0">
              <a:solidFill>
                <a:schemeClr val="accent6">
                  <a:lumMod val="50000"/>
                </a:schemeClr>
              </a:solidFill>
              <a:latin typeface="Constantia" panose="02030602050306030303" pitchFamily="18" charset="0"/>
            </a:endParaRPr>
          </a:p>
        </p:txBody>
      </p:sp>
    </p:spTree>
    <p:extLst>
      <p:ext uri="{BB962C8B-B14F-4D97-AF65-F5344CB8AC3E}">
        <p14:creationId xmlns:p14="http://schemas.microsoft.com/office/powerpoint/2010/main" val="3854752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846667" y="485422"/>
            <a:ext cx="9394495" cy="707886"/>
          </a:xfrm>
          <a:prstGeom prst="rect">
            <a:avLst/>
          </a:prstGeom>
          <a:noFill/>
        </p:spPr>
        <p:txBody>
          <a:bodyPr wrap="none" rtlCol="0">
            <a:spAutoFit/>
          </a:bodyPr>
          <a:lstStyle/>
          <a:p>
            <a:r>
              <a:rPr lang="ru-RU" sz="4000" b="1" dirty="0">
                <a:solidFill>
                  <a:schemeClr val="accent6">
                    <a:lumMod val="50000"/>
                  </a:schemeClr>
                </a:solidFill>
                <a:latin typeface="Constantia" panose="02030602050306030303" pitchFamily="18" charset="0"/>
              </a:rPr>
              <a:t>Судебное рассмотрение задержаний</a:t>
            </a:r>
            <a:endParaRPr lang="en-US" sz="4000" b="1" dirty="0">
              <a:solidFill>
                <a:schemeClr val="accent6">
                  <a:lumMod val="50000"/>
                </a:schemeClr>
              </a:solidFill>
              <a:latin typeface="Constantia" panose="02030602050306030303" pitchFamily="18" charset="0"/>
            </a:endParaRPr>
          </a:p>
        </p:txBody>
      </p:sp>
      <p:sp>
        <p:nvSpPr>
          <p:cNvPr id="3" name="Rectangle 2">
            <a:extLst>
              <a:ext uri="{FF2B5EF4-FFF2-40B4-BE49-F238E27FC236}">
                <a16:creationId xmlns:a16="http://schemas.microsoft.com/office/drawing/2014/main" id="{945E6C04-3959-E242-921A-3CE9D26191D2}"/>
              </a:ext>
            </a:extLst>
          </p:cNvPr>
          <p:cNvSpPr/>
          <p:nvPr/>
        </p:nvSpPr>
        <p:spPr>
          <a:xfrm>
            <a:off x="718172" y="1892555"/>
            <a:ext cx="10103555" cy="3785652"/>
          </a:xfrm>
          <a:prstGeom prst="rect">
            <a:avLst/>
          </a:prstGeom>
        </p:spPr>
        <p:txBody>
          <a:bodyPr wrap="square">
            <a:spAutoFit/>
          </a:bodyPr>
          <a:lstStyle/>
          <a:p>
            <a:pPr marL="342900" indent="-342900">
              <a:buFont typeface="Arial" panose="020B0604020202020204" pitchFamily="34" charset="0"/>
              <a:buChar char="•"/>
            </a:pPr>
            <a:r>
              <a:rPr lang="ru-RU" sz="2000" b="1" dirty="0" smtClean="0">
                <a:latin typeface="Constantia" panose="02030602050306030303" pitchFamily="18" charset="0"/>
              </a:rPr>
              <a:t>Средство </a:t>
            </a:r>
            <a:r>
              <a:rPr lang="ru-RU" sz="2000" b="1" dirty="0">
                <a:latin typeface="Constantia" panose="02030602050306030303" pitchFamily="18" charset="0"/>
              </a:rPr>
              <a:t>должно быть эффективным</a:t>
            </a:r>
          </a:p>
          <a:p>
            <a:r>
              <a:rPr lang="ru-RU" sz="2000" dirty="0">
                <a:latin typeface="Constantia" panose="02030602050306030303" pitchFamily="18" charset="0"/>
              </a:rPr>
              <a:t>Практика, которая делает </a:t>
            </a:r>
            <a:r>
              <a:rPr lang="ru-RU" sz="2000" dirty="0" smtClean="0">
                <a:latin typeface="Constantia" panose="02030602050306030303" pitchFamily="18" charset="0"/>
              </a:rPr>
              <a:t>такое рассмотрение </a:t>
            </a:r>
            <a:r>
              <a:rPr lang="ru-RU" sz="2000" dirty="0">
                <a:latin typeface="Constantia" panose="02030602050306030303" pitchFamily="18" charset="0"/>
              </a:rPr>
              <a:t>фактически недоступным для отдельного лица, также является нарушением. </a:t>
            </a:r>
            <a:r>
              <a:rPr lang="ru-RU" sz="2000" dirty="0" smtClean="0">
                <a:latin typeface="Constantia" panose="02030602050306030303" pitchFamily="18" charset="0"/>
              </a:rPr>
              <a:t>Рассмотрение должно </a:t>
            </a:r>
            <a:r>
              <a:rPr lang="ru-RU" sz="2000" dirty="0">
                <a:latin typeface="Constantia" panose="02030602050306030303" pitchFamily="18" charset="0"/>
              </a:rPr>
              <a:t>быть </a:t>
            </a:r>
            <a:r>
              <a:rPr lang="ru-RU" sz="2000" dirty="0" smtClean="0">
                <a:latin typeface="Constantia" panose="02030602050306030303" pitchFamily="18" charset="0"/>
              </a:rPr>
              <a:t>доступно </a:t>
            </a:r>
            <a:r>
              <a:rPr lang="ru-RU" sz="2000" dirty="0">
                <a:latin typeface="Constantia" panose="02030602050306030303" pitchFamily="18" charset="0"/>
              </a:rPr>
              <a:t>с момента ареста</a:t>
            </a:r>
          </a:p>
          <a:p>
            <a:pPr marL="342900" indent="-342900">
              <a:buFont typeface="Arial" panose="020B0604020202020204" pitchFamily="34" charset="0"/>
              <a:buChar char="•"/>
            </a:pPr>
            <a:endParaRPr lang="ru-RU" sz="2000" b="1" dirty="0">
              <a:latin typeface="Constantia" panose="02030602050306030303" pitchFamily="18" charset="0"/>
            </a:endParaRPr>
          </a:p>
          <a:p>
            <a:pPr marL="342900" indent="-342900">
              <a:buFont typeface="Arial" panose="020B0604020202020204" pitchFamily="34" charset="0"/>
              <a:buChar char="•"/>
            </a:pPr>
            <a:r>
              <a:rPr lang="ru-RU" sz="2000" b="1" dirty="0">
                <a:latin typeface="Constantia" panose="02030602050306030303" pitchFamily="18" charset="0"/>
              </a:rPr>
              <a:t>Надлежащий процесс: </a:t>
            </a:r>
            <a:r>
              <a:rPr lang="ru-RU" sz="2000" dirty="0">
                <a:latin typeface="Constantia" panose="02030602050306030303" pitchFamily="18" charset="0"/>
              </a:rPr>
              <a:t>состязательность, равенство сторон</a:t>
            </a:r>
          </a:p>
          <a:p>
            <a:pPr marL="342900" indent="-342900">
              <a:buFont typeface="Arial" panose="020B0604020202020204" pitchFamily="34" charset="0"/>
              <a:buChar char="•"/>
            </a:pPr>
            <a:endParaRPr lang="ru-RU" sz="2000" b="1" dirty="0">
              <a:latin typeface="Constantia" panose="02030602050306030303" pitchFamily="18" charset="0"/>
            </a:endParaRPr>
          </a:p>
          <a:p>
            <a:pPr marL="342900" indent="-342900">
              <a:buFont typeface="Arial" panose="020B0604020202020204" pitchFamily="34" charset="0"/>
              <a:buChar char="•"/>
            </a:pPr>
            <a:r>
              <a:rPr lang="ru-RU" sz="2000" b="1" dirty="0" smtClean="0">
                <a:latin typeface="Constantia" panose="02030602050306030303" pitchFamily="18" charset="0"/>
              </a:rPr>
              <a:t>Незамедлительность </a:t>
            </a:r>
            <a:r>
              <a:rPr lang="ru-RU" sz="2000" b="1" dirty="0">
                <a:latin typeface="Constantia" panose="02030602050306030303" pitchFamily="18" charset="0"/>
              </a:rPr>
              <a:t>(без задержки)</a:t>
            </a:r>
          </a:p>
          <a:p>
            <a:r>
              <a:rPr lang="ru-RU" sz="2000" dirty="0">
                <a:latin typeface="Constantia" panose="02030602050306030303" pitchFamily="18" charset="0"/>
              </a:rPr>
              <a:t>«Когда судебное разбирательство, которое включает определение законности содержания под стражей, становится длительным, возникает вопрос, будет ли судебное решение </a:t>
            </a:r>
            <a:r>
              <a:rPr lang="ru-RU" sz="2000" dirty="0" smtClean="0">
                <a:latin typeface="Constantia" panose="02030602050306030303" pitchFamily="18" charset="0"/>
              </a:rPr>
              <a:t>принято «безотлагательно», </a:t>
            </a:r>
            <a:r>
              <a:rPr lang="ru-RU" sz="2000" dirty="0">
                <a:latin typeface="Constantia" panose="02030602050306030303" pitchFamily="18" charset="0"/>
              </a:rPr>
              <a:t>как того требует положение», Комитет по правам человека, Мансур </a:t>
            </a:r>
            <a:r>
              <a:rPr lang="ru-RU" sz="2000" dirty="0" err="1">
                <a:latin typeface="Constantia" panose="02030602050306030303" pitchFamily="18" charset="0"/>
              </a:rPr>
              <a:t>Ахани</a:t>
            </a:r>
            <a:r>
              <a:rPr lang="ru-RU" sz="2000" dirty="0">
                <a:latin typeface="Constantia" panose="02030602050306030303" pitchFamily="18" charset="0"/>
              </a:rPr>
              <a:t> против Канады, </a:t>
            </a:r>
            <a:r>
              <a:rPr lang="ru-RU" sz="2000" dirty="0" smtClean="0">
                <a:latin typeface="Constantia" panose="02030602050306030303" pitchFamily="18" charset="0"/>
              </a:rPr>
              <a:t>Сообщение </a:t>
            </a:r>
            <a:r>
              <a:rPr lang="ru-RU" sz="2000" dirty="0">
                <a:latin typeface="Constantia" panose="02030602050306030303" pitchFamily="18" charset="0"/>
              </a:rPr>
              <a:t>№ 1051 / 2002</a:t>
            </a:r>
            <a:endParaRPr lang="en-US" sz="2000" dirty="0">
              <a:latin typeface="Constantia" panose="02030602050306030303" pitchFamily="18" charset="0"/>
            </a:endParaRPr>
          </a:p>
        </p:txBody>
      </p:sp>
    </p:spTree>
    <p:extLst>
      <p:ext uri="{BB962C8B-B14F-4D97-AF65-F5344CB8AC3E}">
        <p14:creationId xmlns:p14="http://schemas.microsoft.com/office/powerpoint/2010/main" val="3307335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846667" y="485422"/>
            <a:ext cx="9394495" cy="707886"/>
          </a:xfrm>
          <a:prstGeom prst="rect">
            <a:avLst/>
          </a:prstGeom>
          <a:noFill/>
        </p:spPr>
        <p:txBody>
          <a:bodyPr wrap="none" rtlCol="0">
            <a:spAutoFit/>
          </a:bodyPr>
          <a:lstStyle/>
          <a:p>
            <a:r>
              <a:rPr lang="ru-RU" sz="4000" b="1" dirty="0">
                <a:solidFill>
                  <a:schemeClr val="accent6">
                    <a:lumMod val="50000"/>
                  </a:schemeClr>
                </a:solidFill>
                <a:latin typeface="Constantia" panose="02030602050306030303" pitchFamily="18" charset="0"/>
              </a:rPr>
              <a:t>Судебное рассмотрение задержаний</a:t>
            </a:r>
            <a:endParaRPr lang="en-US" sz="4000" b="1" dirty="0">
              <a:solidFill>
                <a:schemeClr val="accent6">
                  <a:lumMod val="50000"/>
                </a:schemeClr>
              </a:solidFill>
              <a:latin typeface="Constantia" panose="02030602050306030303" pitchFamily="18" charset="0"/>
            </a:endParaRPr>
          </a:p>
        </p:txBody>
      </p:sp>
      <p:sp>
        <p:nvSpPr>
          <p:cNvPr id="3" name="Rectangle 2">
            <a:extLst>
              <a:ext uri="{FF2B5EF4-FFF2-40B4-BE49-F238E27FC236}">
                <a16:creationId xmlns:a16="http://schemas.microsoft.com/office/drawing/2014/main" id="{945E6C04-3959-E242-921A-3CE9D26191D2}"/>
              </a:ext>
            </a:extLst>
          </p:cNvPr>
          <p:cNvSpPr/>
          <p:nvPr/>
        </p:nvSpPr>
        <p:spPr>
          <a:xfrm>
            <a:off x="718172" y="1892555"/>
            <a:ext cx="10103555" cy="4524315"/>
          </a:xfrm>
          <a:prstGeom prst="rect">
            <a:avLst/>
          </a:prstGeom>
        </p:spPr>
        <p:txBody>
          <a:bodyPr wrap="square">
            <a:spAutoFit/>
          </a:bodyPr>
          <a:lstStyle/>
          <a:p>
            <a:r>
              <a:rPr lang="en-US" sz="2400" b="1" dirty="0" smtClean="0">
                <a:solidFill>
                  <a:srgbClr val="000000"/>
                </a:solidFill>
                <a:latin typeface="Constantia" panose="02030602050306030303" pitchFamily="18" charset="0"/>
              </a:rPr>
              <a:t> </a:t>
            </a:r>
            <a:r>
              <a:rPr lang="ru-RU" sz="2400" b="1" dirty="0">
                <a:solidFill>
                  <a:srgbClr val="000000"/>
                </a:solidFill>
                <a:latin typeface="Constantia" panose="02030602050306030303" pitchFamily="18" charset="0"/>
              </a:rPr>
              <a:t>Сфера судебного контроля</a:t>
            </a:r>
          </a:p>
          <a:p>
            <a:endParaRPr lang="ru-RU" sz="2400" b="1" dirty="0">
              <a:solidFill>
                <a:srgbClr val="000000"/>
              </a:solidFill>
              <a:latin typeface="Constantia" panose="02030602050306030303" pitchFamily="18" charset="0"/>
            </a:endParaRPr>
          </a:p>
          <a:p>
            <a:pPr marL="342900" indent="-342900">
              <a:buFont typeface="Arial" panose="020B0604020202020204" pitchFamily="34" charset="0"/>
              <a:buChar char="•"/>
            </a:pPr>
            <a:r>
              <a:rPr lang="ru-RU" sz="2400" b="1" dirty="0">
                <a:solidFill>
                  <a:srgbClr val="000000"/>
                </a:solidFill>
                <a:latin typeface="Constantia" panose="02030602050306030303" pitchFamily="18" charset="0"/>
              </a:rPr>
              <a:t>Суд должен иметь право пересмотреть «процессуальные и материально-правовые условия, которые необходимы </a:t>
            </a:r>
            <a:r>
              <a:rPr lang="ru-RU" sz="2400" b="1" dirty="0" smtClean="0">
                <a:solidFill>
                  <a:srgbClr val="000000"/>
                </a:solidFill>
                <a:latin typeface="Constantia" panose="02030602050306030303" pitchFamily="18" charset="0"/>
              </a:rPr>
              <a:t>для определения «законности» лишения </a:t>
            </a:r>
            <a:r>
              <a:rPr lang="ru-RU" sz="2400" b="1" dirty="0">
                <a:solidFill>
                  <a:srgbClr val="000000"/>
                </a:solidFill>
                <a:latin typeface="Constantia" panose="02030602050306030303" pitchFamily="18" charset="0"/>
              </a:rPr>
              <a:t>свободы»</a:t>
            </a:r>
          </a:p>
          <a:p>
            <a:pPr marL="342900" indent="-342900">
              <a:buFont typeface="Arial" panose="020B0604020202020204" pitchFamily="34" charset="0"/>
              <a:buChar char="•"/>
            </a:pPr>
            <a:endParaRPr lang="ru-RU" sz="2400" b="1" dirty="0">
              <a:solidFill>
                <a:srgbClr val="000000"/>
              </a:solidFill>
              <a:latin typeface="Constantia" panose="02030602050306030303" pitchFamily="18" charset="0"/>
            </a:endParaRPr>
          </a:p>
          <a:p>
            <a:pPr marL="342900" indent="-342900">
              <a:buFont typeface="Arial" panose="020B0604020202020204" pitchFamily="34" charset="0"/>
              <a:buChar char="•"/>
            </a:pPr>
            <a:r>
              <a:rPr lang="ru-RU" sz="2400" b="1" dirty="0">
                <a:solidFill>
                  <a:srgbClr val="000000"/>
                </a:solidFill>
                <a:latin typeface="Constantia" panose="02030602050306030303" pitchFamily="18" charset="0"/>
              </a:rPr>
              <a:t>Законность-&gt; относится к внутреннему законодательству, а также к международным стандартам в области прав человека, включая ст. 9 (1)</a:t>
            </a:r>
          </a:p>
          <a:p>
            <a:pPr marL="342900" indent="-342900">
              <a:buFont typeface="Arial" panose="020B0604020202020204" pitchFamily="34" charset="0"/>
              <a:buChar char="•"/>
            </a:pPr>
            <a:endParaRPr lang="ru-RU" sz="2400" b="1" dirty="0">
              <a:solidFill>
                <a:srgbClr val="000000"/>
              </a:solidFill>
              <a:latin typeface="Constantia" panose="02030602050306030303" pitchFamily="18" charset="0"/>
            </a:endParaRPr>
          </a:p>
          <a:p>
            <a:pPr marL="342900" indent="-342900">
              <a:buFont typeface="Arial" panose="020B0604020202020204" pitchFamily="34" charset="0"/>
              <a:buChar char="•"/>
            </a:pPr>
            <a:r>
              <a:rPr lang="ru-RU" sz="2400" b="1" dirty="0">
                <a:solidFill>
                  <a:srgbClr val="000000"/>
                </a:solidFill>
                <a:latin typeface="Constantia" panose="02030602050306030303" pitchFamily="18" charset="0"/>
              </a:rPr>
              <a:t>Суд должен иметь полномочия на освобождение, если содержание под стражей «незаконно»</a:t>
            </a:r>
            <a:endParaRPr lang="en-US" sz="2400" b="1" dirty="0">
              <a:latin typeface="Constantia" panose="02030602050306030303" pitchFamily="18" charset="0"/>
            </a:endParaRPr>
          </a:p>
        </p:txBody>
      </p:sp>
    </p:spTree>
    <p:extLst>
      <p:ext uri="{BB962C8B-B14F-4D97-AF65-F5344CB8AC3E}">
        <p14:creationId xmlns:p14="http://schemas.microsoft.com/office/powerpoint/2010/main" val="2689564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671854" y="485422"/>
            <a:ext cx="9394495" cy="707886"/>
          </a:xfrm>
          <a:prstGeom prst="rect">
            <a:avLst/>
          </a:prstGeom>
          <a:noFill/>
        </p:spPr>
        <p:txBody>
          <a:bodyPr wrap="none" rtlCol="0">
            <a:spAutoFit/>
          </a:bodyPr>
          <a:lstStyle/>
          <a:p>
            <a:r>
              <a:rPr lang="ru-RU" sz="4000" b="1" dirty="0">
                <a:solidFill>
                  <a:schemeClr val="bg1"/>
                </a:solidFill>
                <a:latin typeface="Constantia" panose="02030602050306030303" pitchFamily="18" charset="0"/>
              </a:rPr>
              <a:t>Судебное рассмотрение задержаний</a:t>
            </a:r>
            <a:endParaRPr lang="en-US" sz="4000" b="1" dirty="0">
              <a:solidFill>
                <a:schemeClr val="bg1"/>
              </a:solidFill>
              <a:latin typeface="Constantia" panose="02030602050306030303" pitchFamily="18" charset="0"/>
            </a:endParaRPr>
          </a:p>
        </p:txBody>
      </p:sp>
      <p:sp>
        <p:nvSpPr>
          <p:cNvPr id="2" name="Rectangle 1">
            <a:extLst>
              <a:ext uri="{FF2B5EF4-FFF2-40B4-BE49-F238E27FC236}">
                <a16:creationId xmlns:a16="http://schemas.microsoft.com/office/drawing/2014/main" id="{62874EE7-2368-3344-9C5C-D05B45F351A3}"/>
              </a:ext>
            </a:extLst>
          </p:cNvPr>
          <p:cNvSpPr/>
          <p:nvPr/>
        </p:nvSpPr>
        <p:spPr>
          <a:xfrm>
            <a:off x="671854" y="1599765"/>
            <a:ext cx="10435415" cy="4708981"/>
          </a:xfrm>
          <a:prstGeom prst="rect">
            <a:avLst/>
          </a:prstGeom>
        </p:spPr>
        <p:txBody>
          <a:bodyPr wrap="square">
            <a:spAutoFit/>
          </a:bodyPr>
          <a:lstStyle/>
          <a:p>
            <a:r>
              <a:rPr lang="ru-RU" sz="2000" i="1" dirty="0" smtClean="0">
                <a:solidFill>
                  <a:schemeClr val="bg1"/>
                </a:solidFill>
                <a:latin typeface="Constantia" panose="02030602050306030303" pitchFamily="18" charset="0"/>
              </a:rPr>
              <a:t>Комитет </a:t>
            </a:r>
            <a:r>
              <a:rPr lang="ru-RU" sz="2000" i="1" dirty="0">
                <a:solidFill>
                  <a:schemeClr val="bg1"/>
                </a:solidFill>
                <a:latin typeface="Constantia" panose="02030602050306030303" pitchFamily="18" charset="0"/>
              </a:rPr>
              <a:t>по правам человека, </a:t>
            </a:r>
            <a:r>
              <a:rPr lang="ru-RU" sz="2000" i="1" dirty="0" err="1">
                <a:solidFill>
                  <a:schemeClr val="bg1"/>
                </a:solidFill>
                <a:latin typeface="Constantia" panose="02030602050306030303" pitchFamily="18" charset="0"/>
              </a:rPr>
              <a:t>Shams</a:t>
            </a:r>
            <a:r>
              <a:rPr lang="ru-RU" sz="2000" i="1" dirty="0">
                <a:solidFill>
                  <a:schemeClr val="bg1"/>
                </a:solidFill>
                <a:latin typeface="Constantia" panose="02030602050306030303" pitchFamily="18" charset="0"/>
              </a:rPr>
              <a:t> против Австралии</a:t>
            </a:r>
            <a:r>
              <a:rPr lang="ru-RU" sz="2000" i="1" dirty="0" smtClean="0">
                <a:solidFill>
                  <a:schemeClr val="bg1"/>
                </a:solidFill>
                <a:latin typeface="Constantia" panose="02030602050306030303" pitchFamily="18" charset="0"/>
              </a:rPr>
              <a:t>, Сообщение </a:t>
            </a:r>
            <a:r>
              <a:rPr lang="ru-RU" sz="2000" i="1" dirty="0">
                <a:solidFill>
                  <a:schemeClr val="bg1"/>
                </a:solidFill>
                <a:latin typeface="Constantia" panose="02030602050306030303" pitchFamily="18" charset="0"/>
              </a:rPr>
              <a:t>№ 1255 и др. / 2004, </a:t>
            </a:r>
            <a:r>
              <a:rPr lang="ru-RU" sz="2000" i="1" dirty="0" smtClean="0">
                <a:solidFill>
                  <a:schemeClr val="bg1"/>
                </a:solidFill>
                <a:latin typeface="Constantia" panose="02030602050306030303" pitchFamily="18" charset="0"/>
              </a:rPr>
              <a:t>п. 7.3</a:t>
            </a:r>
            <a:endParaRPr lang="ru-RU" sz="2000" i="1" dirty="0">
              <a:solidFill>
                <a:schemeClr val="bg1"/>
              </a:solidFill>
              <a:latin typeface="Constantia" panose="02030602050306030303" pitchFamily="18" charset="0"/>
            </a:endParaRPr>
          </a:p>
          <a:p>
            <a:pPr lvl="1"/>
            <a:r>
              <a:rPr lang="ru-RU" sz="2000" dirty="0" smtClean="0">
                <a:solidFill>
                  <a:schemeClr val="bg1"/>
                </a:solidFill>
                <a:latin typeface="Constantia" panose="02030602050306030303" pitchFamily="18" charset="0"/>
              </a:rPr>
              <a:t>«процессуальные </a:t>
            </a:r>
            <a:r>
              <a:rPr lang="ru-RU" sz="2000" dirty="0">
                <a:solidFill>
                  <a:schemeClr val="bg1"/>
                </a:solidFill>
                <a:latin typeface="Constantia" panose="02030602050306030303" pitchFamily="18" charset="0"/>
              </a:rPr>
              <a:t>и материально-правовые условия, необходимые </a:t>
            </a:r>
            <a:r>
              <a:rPr lang="ru-RU" sz="2000" dirty="0" smtClean="0">
                <a:solidFill>
                  <a:schemeClr val="bg1"/>
                </a:solidFill>
                <a:latin typeface="Constantia" panose="02030602050306030303" pitchFamily="18" charset="0"/>
              </a:rPr>
              <a:t>для определения </a:t>
            </a:r>
            <a:r>
              <a:rPr lang="ru-RU" sz="2000" dirty="0">
                <a:solidFill>
                  <a:schemeClr val="bg1"/>
                </a:solidFill>
                <a:latin typeface="Constantia" panose="02030602050306030303" pitchFamily="18" charset="0"/>
              </a:rPr>
              <a:t>«законности» лишения свободы… </a:t>
            </a:r>
            <a:r>
              <a:rPr lang="ru-RU" sz="2000" dirty="0" smtClean="0">
                <a:solidFill>
                  <a:schemeClr val="bg1"/>
                </a:solidFill>
                <a:latin typeface="Constantia" panose="02030602050306030303" pitchFamily="18" charset="0"/>
              </a:rPr>
              <a:t>судебное рассмотрение законности </a:t>
            </a:r>
            <a:r>
              <a:rPr lang="ru-RU" sz="2000" dirty="0">
                <a:solidFill>
                  <a:schemeClr val="bg1"/>
                </a:solidFill>
                <a:latin typeface="Constantia" panose="02030602050306030303" pitchFamily="18" charset="0"/>
              </a:rPr>
              <a:t>содержания под стражей «не ограничивается простым соответствием содержания под стражей национальному законодательству», но должны распространяться на совместимость с любым соответствующим документом по правам </a:t>
            </a:r>
            <a:r>
              <a:rPr lang="ru-RU" sz="2000" dirty="0" smtClean="0">
                <a:solidFill>
                  <a:schemeClr val="bg1"/>
                </a:solidFill>
                <a:latin typeface="Constantia" panose="02030602050306030303" pitchFamily="18" charset="0"/>
              </a:rPr>
              <a:t>человека».</a:t>
            </a:r>
            <a:endParaRPr lang="ru-RU" sz="2000" dirty="0">
              <a:solidFill>
                <a:schemeClr val="bg1"/>
              </a:solidFill>
              <a:latin typeface="Constantia" panose="02030602050306030303" pitchFamily="18" charset="0"/>
            </a:endParaRPr>
          </a:p>
          <a:p>
            <a:endParaRPr lang="ru-RU" sz="2000" dirty="0">
              <a:solidFill>
                <a:schemeClr val="bg1"/>
              </a:solidFill>
              <a:latin typeface="Constantia" panose="02030602050306030303" pitchFamily="18" charset="0"/>
            </a:endParaRPr>
          </a:p>
          <a:p>
            <a:r>
              <a:rPr lang="ru-RU" sz="2000" i="1" dirty="0">
                <a:solidFill>
                  <a:schemeClr val="bg1"/>
                </a:solidFill>
                <a:latin typeface="Constantia" panose="02030602050306030303" pitchFamily="18" charset="0"/>
              </a:rPr>
              <a:t>Комитет по правам человека, </a:t>
            </a:r>
            <a:r>
              <a:rPr lang="ru-RU" sz="2000" i="1" dirty="0" err="1">
                <a:solidFill>
                  <a:schemeClr val="bg1"/>
                </a:solidFill>
                <a:latin typeface="Constantia" panose="02030602050306030303" pitchFamily="18" charset="0"/>
              </a:rPr>
              <a:t>Бахтияри</a:t>
            </a:r>
            <a:r>
              <a:rPr lang="ru-RU" sz="2000" i="1" dirty="0">
                <a:solidFill>
                  <a:schemeClr val="bg1"/>
                </a:solidFill>
                <a:latin typeface="Constantia" panose="02030602050306030303" pitchFamily="18" charset="0"/>
              </a:rPr>
              <a:t> против Австралии, </a:t>
            </a:r>
            <a:r>
              <a:rPr lang="ru-RU" sz="2000" i="1" dirty="0" smtClean="0">
                <a:solidFill>
                  <a:schemeClr val="bg1"/>
                </a:solidFill>
                <a:latin typeface="Constantia" panose="02030602050306030303" pitchFamily="18" charset="0"/>
              </a:rPr>
              <a:t>Сообщение </a:t>
            </a:r>
            <a:r>
              <a:rPr lang="ru-RU" sz="2000" i="1" dirty="0">
                <a:solidFill>
                  <a:schemeClr val="bg1"/>
                </a:solidFill>
                <a:latin typeface="Constantia" panose="02030602050306030303" pitchFamily="18" charset="0"/>
              </a:rPr>
              <a:t>№ 1069/2002, </a:t>
            </a:r>
            <a:r>
              <a:rPr lang="ru-RU" sz="2000" i="1" dirty="0" err="1" smtClean="0">
                <a:solidFill>
                  <a:schemeClr val="bg1"/>
                </a:solidFill>
                <a:latin typeface="Constantia" panose="02030602050306030303" pitchFamily="18" charset="0"/>
              </a:rPr>
              <a:t>пп</a:t>
            </a:r>
            <a:r>
              <a:rPr lang="ru-RU" sz="2000" i="1" dirty="0" smtClean="0">
                <a:solidFill>
                  <a:schemeClr val="bg1"/>
                </a:solidFill>
                <a:latin typeface="Constantia" panose="02030602050306030303" pitchFamily="18" charset="0"/>
              </a:rPr>
              <a:t>. 9.4–9.5</a:t>
            </a:r>
            <a:endParaRPr lang="ru-RU" sz="2000" i="1" dirty="0">
              <a:solidFill>
                <a:schemeClr val="bg1"/>
              </a:solidFill>
              <a:latin typeface="Constantia" panose="02030602050306030303" pitchFamily="18" charset="0"/>
            </a:endParaRPr>
          </a:p>
          <a:p>
            <a:endParaRPr lang="ru-RU" sz="2000" dirty="0">
              <a:solidFill>
                <a:schemeClr val="bg1"/>
              </a:solidFill>
              <a:latin typeface="Constantia" panose="02030602050306030303" pitchFamily="18" charset="0"/>
            </a:endParaRPr>
          </a:p>
          <a:p>
            <a:pPr lvl="1"/>
            <a:r>
              <a:rPr lang="ru-RU" sz="2000" dirty="0" smtClean="0">
                <a:solidFill>
                  <a:schemeClr val="bg1"/>
                </a:solidFill>
                <a:latin typeface="Constantia" panose="02030602050306030303" pitchFamily="18" charset="0"/>
              </a:rPr>
              <a:t>«КПЧ Статья </a:t>
            </a:r>
            <a:r>
              <a:rPr lang="ru-RU" sz="2000" dirty="0">
                <a:solidFill>
                  <a:schemeClr val="bg1"/>
                </a:solidFill>
                <a:latin typeface="Constantia" panose="02030602050306030303" pitchFamily="18" charset="0"/>
              </a:rPr>
              <a:t>9 (4) была нарушена, когда «у национального суда не было усмотрения </a:t>
            </a:r>
            <a:r>
              <a:rPr lang="ru-RU" sz="2000" dirty="0" smtClean="0">
                <a:solidFill>
                  <a:schemeClr val="bg1"/>
                </a:solidFill>
                <a:latin typeface="Constantia" panose="02030602050306030303" pitchFamily="18" charset="0"/>
              </a:rPr>
              <a:t>рассмотреть </a:t>
            </a:r>
            <a:r>
              <a:rPr lang="ru-RU" sz="2000" dirty="0">
                <a:solidFill>
                  <a:schemeClr val="bg1"/>
                </a:solidFill>
                <a:latin typeface="Constantia" panose="02030602050306030303" pitchFamily="18" charset="0"/>
              </a:rPr>
              <a:t>обоснованность содержания под стражей по существу», а в </a:t>
            </a:r>
            <a:r>
              <a:rPr lang="ru-RU" sz="2000" dirty="0" smtClean="0">
                <a:solidFill>
                  <a:schemeClr val="bg1"/>
                </a:solidFill>
                <a:latin typeface="Constantia" panose="02030602050306030303" pitchFamily="18" charset="0"/>
              </a:rPr>
              <a:t>деле касательно детей </a:t>
            </a:r>
            <a:r>
              <a:rPr lang="ru-RU" sz="2000" dirty="0">
                <a:solidFill>
                  <a:schemeClr val="bg1"/>
                </a:solidFill>
                <a:latin typeface="Constantia" panose="02030602050306030303" pitchFamily="18" charset="0"/>
              </a:rPr>
              <a:t>отсутствовала </a:t>
            </a:r>
            <a:r>
              <a:rPr lang="ru-RU" sz="2000" dirty="0" smtClean="0">
                <a:solidFill>
                  <a:schemeClr val="bg1"/>
                </a:solidFill>
                <a:latin typeface="Constantia" panose="02030602050306030303" pitchFamily="18" charset="0"/>
              </a:rPr>
              <a:t>«компетенция </a:t>
            </a:r>
            <a:r>
              <a:rPr lang="ru-RU" sz="2000" dirty="0">
                <a:solidFill>
                  <a:schemeClr val="bg1"/>
                </a:solidFill>
                <a:latin typeface="Constantia" panose="02030602050306030303" pitchFamily="18" charset="0"/>
              </a:rPr>
              <a:t>суда выносить </a:t>
            </a:r>
            <a:r>
              <a:rPr lang="ru-RU" sz="2000" dirty="0" smtClean="0">
                <a:solidFill>
                  <a:schemeClr val="bg1"/>
                </a:solidFill>
                <a:latin typeface="Constantia" panose="02030602050306030303" pitchFamily="18" charset="0"/>
              </a:rPr>
              <a:t>постановление</a:t>
            </a:r>
            <a:r>
              <a:rPr lang="ru-RU" sz="2000" dirty="0">
                <a:solidFill>
                  <a:schemeClr val="bg1"/>
                </a:solidFill>
                <a:latin typeface="Constantia" panose="02030602050306030303" pitchFamily="18" charset="0"/>
              </a:rPr>
              <a:t> </a:t>
            </a:r>
            <a:r>
              <a:rPr lang="ru-RU" sz="2000" dirty="0" smtClean="0">
                <a:solidFill>
                  <a:schemeClr val="bg1"/>
                </a:solidFill>
                <a:latin typeface="Constantia" panose="02030602050306030303" pitchFamily="18" charset="0"/>
              </a:rPr>
              <a:t>об освобождение ребенка в его лучших интересах».</a:t>
            </a:r>
            <a:endParaRPr lang="en-US" sz="20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481367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846667" y="485422"/>
            <a:ext cx="9394495" cy="707886"/>
          </a:xfrm>
          <a:prstGeom prst="rect">
            <a:avLst/>
          </a:prstGeom>
          <a:noFill/>
        </p:spPr>
        <p:txBody>
          <a:bodyPr wrap="none" rtlCol="0">
            <a:spAutoFit/>
          </a:bodyPr>
          <a:lstStyle/>
          <a:p>
            <a:r>
              <a:rPr lang="ru-RU" sz="4000" b="1" dirty="0">
                <a:solidFill>
                  <a:schemeClr val="accent6">
                    <a:lumMod val="50000"/>
                  </a:schemeClr>
                </a:solidFill>
                <a:latin typeface="Constantia" panose="02030602050306030303" pitchFamily="18" charset="0"/>
              </a:rPr>
              <a:t>Судебное рассмотрение задержаний</a:t>
            </a:r>
            <a:endParaRPr lang="en-US" sz="4000" b="1" dirty="0">
              <a:solidFill>
                <a:schemeClr val="accent6">
                  <a:lumMod val="50000"/>
                </a:schemeClr>
              </a:solidFill>
              <a:latin typeface="Constantia" panose="02030602050306030303" pitchFamily="18" charset="0"/>
            </a:endParaRPr>
          </a:p>
        </p:txBody>
      </p:sp>
      <p:sp>
        <p:nvSpPr>
          <p:cNvPr id="4" name="Content Placeholder 2">
            <a:extLst>
              <a:ext uri="{FF2B5EF4-FFF2-40B4-BE49-F238E27FC236}">
                <a16:creationId xmlns:a16="http://schemas.microsoft.com/office/drawing/2014/main" id="{0238E7D2-135F-634E-93EC-D713FDD94B07}"/>
              </a:ext>
            </a:extLst>
          </p:cNvPr>
          <p:cNvSpPr>
            <a:spLocks noGrp="1"/>
          </p:cNvSpPr>
          <p:nvPr>
            <p:ph idx="1"/>
          </p:nvPr>
        </p:nvSpPr>
        <p:spPr>
          <a:xfrm>
            <a:off x="838200" y="1825625"/>
            <a:ext cx="10515600" cy="4351338"/>
          </a:xfrm>
        </p:spPr>
        <p:txBody>
          <a:bodyPr>
            <a:normAutofit/>
          </a:bodyPr>
          <a:lstStyle/>
          <a:p>
            <a:pPr marL="0" indent="0">
              <a:buNone/>
            </a:pPr>
            <a:r>
              <a:rPr lang="ru-RU" sz="2400" dirty="0" smtClean="0">
                <a:solidFill>
                  <a:schemeClr val="accent6">
                    <a:lumMod val="50000"/>
                  </a:schemeClr>
                </a:solidFill>
                <a:latin typeface="Constantia" panose="02030602050306030303" pitchFamily="18" charset="0"/>
              </a:rPr>
              <a:t>- </a:t>
            </a:r>
            <a:r>
              <a:rPr lang="ru-RU" sz="2400" dirty="0">
                <a:solidFill>
                  <a:schemeClr val="accent6">
                    <a:lumMod val="50000"/>
                  </a:schemeClr>
                </a:solidFill>
                <a:latin typeface="Constantia" panose="02030602050306030303" pitchFamily="18" charset="0"/>
              </a:rPr>
              <a:t>Комитет по правам человека, C против Австралии, сообщение № 900/1999</a:t>
            </a:r>
          </a:p>
          <a:p>
            <a:pPr marL="457200" lvl="1" indent="0">
              <a:buNone/>
            </a:pPr>
            <a:r>
              <a:rPr lang="ru-RU" sz="2000" dirty="0" smtClean="0">
                <a:solidFill>
                  <a:schemeClr val="accent6">
                    <a:lumMod val="50000"/>
                  </a:schemeClr>
                </a:solidFill>
                <a:latin typeface="Constantia" panose="02030602050306030303" pitchFamily="18" charset="0"/>
              </a:rPr>
              <a:t>«Что </a:t>
            </a:r>
            <a:r>
              <a:rPr lang="ru-RU" sz="2000" dirty="0">
                <a:solidFill>
                  <a:schemeClr val="accent6">
                    <a:lumMod val="50000"/>
                  </a:schemeClr>
                </a:solidFill>
                <a:latin typeface="Constantia" panose="02030602050306030303" pitchFamily="18" charset="0"/>
              </a:rPr>
              <a:t>касается дальнейшего утверждения автора о нарушении пункта 4 статьи 9, касающегося этого периода содержания под стражей, то Комитет ссылается на обсуждение вопроса о приемлемости выше и отмечает, что судебное рассмотрение, доступное автору, было ограничено исключительно формальной оценкой </a:t>
            </a:r>
            <a:r>
              <a:rPr lang="ru-RU" sz="2000" dirty="0" smtClean="0">
                <a:solidFill>
                  <a:schemeClr val="accent6">
                    <a:lumMod val="50000"/>
                  </a:schemeClr>
                </a:solidFill>
                <a:latin typeface="Constantia" panose="02030602050306030303" pitchFamily="18" charset="0"/>
              </a:rPr>
              <a:t>вопроса </a:t>
            </a:r>
            <a:r>
              <a:rPr lang="ru-RU" sz="2000" dirty="0">
                <a:solidFill>
                  <a:schemeClr val="accent6">
                    <a:lumMod val="50000"/>
                  </a:schemeClr>
                </a:solidFill>
                <a:latin typeface="Constantia" panose="02030602050306030303" pitchFamily="18" charset="0"/>
              </a:rPr>
              <a:t>о том, было ли данное лицо «</a:t>
            </a:r>
            <a:r>
              <a:rPr lang="ru-RU" sz="2000" dirty="0" err="1">
                <a:solidFill>
                  <a:schemeClr val="accent6">
                    <a:lumMod val="50000"/>
                  </a:schemeClr>
                </a:solidFill>
                <a:latin typeface="Constantia" panose="02030602050306030303" pitchFamily="18" charset="0"/>
              </a:rPr>
              <a:t>негражданином</a:t>
            </a:r>
            <a:r>
              <a:rPr lang="ru-RU" sz="2000" dirty="0">
                <a:solidFill>
                  <a:schemeClr val="accent6">
                    <a:lumMod val="50000"/>
                  </a:schemeClr>
                </a:solidFill>
                <a:latin typeface="Constantia" panose="02030602050306030303" pitchFamily="18" charset="0"/>
              </a:rPr>
              <a:t>» без разрешения на въезд.</a:t>
            </a:r>
          </a:p>
          <a:p>
            <a:pPr marL="457200" lvl="1" indent="0">
              <a:buNone/>
            </a:pPr>
            <a:r>
              <a:rPr lang="ru-RU" sz="2000" dirty="0">
                <a:solidFill>
                  <a:schemeClr val="accent6">
                    <a:lumMod val="50000"/>
                  </a:schemeClr>
                </a:solidFill>
                <a:latin typeface="Constantia" panose="02030602050306030303" pitchFamily="18" charset="0"/>
              </a:rPr>
              <a:t>Комитет отмечает, что у суда не было </a:t>
            </a:r>
            <a:r>
              <a:rPr lang="ru-RU" sz="2000" dirty="0" smtClean="0">
                <a:solidFill>
                  <a:schemeClr val="accent6">
                    <a:lumMod val="50000"/>
                  </a:schemeClr>
                </a:solidFill>
                <a:latin typeface="Constantia" panose="02030602050306030303" pitchFamily="18" charset="0"/>
              </a:rPr>
              <a:t>полномочия... </a:t>
            </a:r>
            <a:r>
              <a:rPr lang="ru-RU" sz="2000" dirty="0">
                <a:solidFill>
                  <a:schemeClr val="accent6">
                    <a:lumMod val="50000"/>
                  </a:schemeClr>
                </a:solidFill>
                <a:latin typeface="Constantia" panose="02030602050306030303" pitchFamily="18" charset="0"/>
              </a:rPr>
              <a:t>рассмотреть содержание автора под стражей по существу для его дальнейшего обоснования. Комитет считает, что неспособность в судебном порядке оспорить заключение под стражу, которое противоречило или стало противоречить пункту 1 статьи 9, представляет собой нарушение пункта 4 статьи </a:t>
            </a:r>
            <a:r>
              <a:rPr lang="ru-RU" sz="2000" dirty="0" smtClean="0">
                <a:solidFill>
                  <a:schemeClr val="accent6">
                    <a:lumMod val="50000"/>
                  </a:schemeClr>
                </a:solidFill>
                <a:latin typeface="Constantia" panose="02030602050306030303" pitchFamily="18" charset="0"/>
              </a:rPr>
              <a:t>9».</a:t>
            </a:r>
            <a:endParaRPr lang="en-US" sz="2000" dirty="0">
              <a:solidFill>
                <a:schemeClr val="accent6">
                  <a:lumMod val="50000"/>
                </a:schemeClr>
              </a:solidFill>
              <a:latin typeface="Constantia" panose="02030602050306030303" pitchFamily="18" charset="0"/>
            </a:endParaRPr>
          </a:p>
        </p:txBody>
      </p:sp>
    </p:spTree>
    <p:extLst>
      <p:ext uri="{BB962C8B-B14F-4D97-AF65-F5344CB8AC3E}">
        <p14:creationId xmlns:p14="http://schemas.microsoft.com/office/powerpoint/2010/main" val="2955450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461682" y="294922"/>
            <a:ext cx="9394495" cy="707886"/>
          </a:xfrm>
          <a:prstGeom prst="rect">
            <a:avLst/>
          </a:prstGeom>
          <a:noFill/>
        </p:spPr>
        <p:txBody>
          <a:bodyPr wrap="none" rtlCol="0">
            <a:spAutoFit/>
          </a:bodyPr>
          <a:lstStyle/>
          <a:p>
            <a:r>
              <a:rPr lang="ru-RU" sz="4000" b="1" dirty="0">
                <a:solidFill>
                  <a:schemeClr val="bg1"/>
                </a:solidFill>
                <a:latin typeface="Constantia" panose="02030602050306030303" pitchFamily="18" charset="0"/>
              </a:rPr>
              <a:t>Судебное рассмотрение задержаний</a:t>
            </a:r>
            <a:endParaRPr lang="en-US" sz="4000" b="1" dirty="0">
              <a:solidFill>
                <a:schemeClr val="bg1"/>
              </a:solidFill>
              <a:latin typeface="Constantia" panose="02030602050306030303" pitchFamily="18" charset="0"/>
            </a:endParaRPr>
          </a:p>
        </p:txBody>
      </p:sp>
      <p:sp>
        <p:nvSpPr>
          <p:cNvPr id="7" name="Content Placeholder 2">
            <a:extLst>
              <a:ext uri="{FF2B5EF4-FFF2-40B4-BE49-F238E27FC236}">
                <a16:creationId xmlns:a16="http://schemas.microsoft.com/office/drawing/2014/main" id="{87A1F5E9-03F5-134E-82A8-A169E793336E}"/>
              </a:ext>
            </a:extLst>
          </p:cNvPr>
          <p:cNvSpPr txBox="1">
            <a:spLocks/>
          </p:cNvSpPr>
          <p:nvPr/>
        </p:nvSpPr>
        <p:spPr>
          <a:xfrm>
            <a:off x="461682" y="1287743"/>
            <a:ext cx="11371730" cy="5274422"/>
          </a:xfrm>
          <a:prstGeom prst="rect">
            <a:avLst/>
          </a:prstGeom>
          <a:solidFill>
            <a:schemeClr val="accent6">
              <a:lumMod val="40000"/>
              <a:lumOff val="6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600" dirty="0" smtClean="0">
                <a:latin typeface="Constantia" panose="02030602050306030303" pitchFamily="18" charset="0"/>
              </a:rPr>
              <a:t>- </a:t>
            </a:r>
            <a:r>
              <a:rPr lang="ru-RU" sz="2600" dirty="0">
                <a:latin typeface="Constantia" panose="02030602050306030303" pitchFamily="18" charset="0"/>
              </a:rPr>
              <a:t>Комитет по правам человека, А. против Австралии, </a:t>
            </a:r>
            <a:r>
              <a:rPr lang="ru-RU" sz="2600" dirty="0" smtClean="0">
                <a:latin typeface="Constantia" panose="02030602050306030303" pitchFamily="18" charset="0"/>
              </a:rPr>
              <a:t>Сообщение </a:t>
            </a:r>
            <a:r>
              <a:rPr lang="ru-RU" sz="2600" dirty="0">
                <a:latin typeface="Constantia" panose="02030602050306030303" pitchFamily="18" charset="0"/>
              </a:rPr>
              <a:t>№ 560/1993</a:t>
            </a:r>
          </a:p>
          <a:p>
            <a:pPr marL="457200" lvl="1" indent="0">
              <a:buNone/>
            </a:pPr>
            <a:r>
              <a:rPr lang="ru-RU" sz="2200" dirty="0" smtClean="0">
                <a:latin typeface="Constantia" panose="02030602050306030303" pitchFamily="18" charset="0"/>
              </a:rPr>
              <a:t>«В </a:t>
            </a:r>
            <a:r>
              <a:rPr lang="ru-RU" sz="2200" dirty="0">
                <a:latin typeface="Constantia" panose="02030602050306030303" pitchFamily="18" charset="0"/>
              </a:rPr>
              <a:t>действительности, однако, контроль и полномочия судов </a:t>
            </a:r>
            <a:r>
              <a:rPr lang="ru-RU" sz="2200" dirty="0" smtClean="0">
                <a:latin typeface="Constantia" panose="02030602050306030303" pitchFamily="18" charset="0"/>
              </a:rPr>
              <a:t>выносить решения </a:t>
            </a:r>
            <a:r>
              <a:rPr lang="ru-RU" sz="2200" dirty="0">
                <a:latin typeface="Constantia" panose="02030602050306030303" pitchFamily="18" charset="0"/>
              </a:rPr>
              <a:t>об освобождении лица ограничивались оценкой того, было ли это лицо «назначенным лицом» по смыслу Закона о внесении изменений в миграцию. Если критерии для такого определения были соблюдены, суды не имели полномочий пересматривать вопрос о продолжающемся задержании лица и отдавать распоряжение о </a:t>
            </a:r>
            <a:r>
              <a:rPr lang="ru-RU" sz="2200" dirty="0" smtClean="0">
                <a:latin typeface="Constantia" panose="02030602050306030303" pitchFamily="18" charset="0"/>
              </a:rPr>
              <a:t>его/ее </a:t>
            </a:r>
            <a:r>
              <a:rPr lang="ru-RU" sz="2200" dirty="0">
                <a:latin typeface="Constantia" panose="02030602050306030303" pitchFamily="18" charset="0"/>
              </a:rPr>
              <a:t>освобождении.</a:t>
            </a:r>
          </a:p>
          <a:p>
            <a:pPr marL="457200" lvl="1" indent="0">
              <a:buNone/>
            </a:pPr>
            <a:r>
              <a:rPr lang="ru-RU" sz="2200" b="1" dirty="0">
                <a:latin typeface="Constantia" panose="02030602050306030303" pitchFamily="18" charset="0"/>
              </a:rPr>
              <a:t>По мнению Комитета, судебный надзор за законностью содержания под стражей в соответствии с пунктом 4 статьи 9, который должен включать возможность распоряжения об освобождении, не ограничивается простым соответствием задержания внутреннему законодательству</a:t>
            </a:r>
            <a:r>
              <a:rPr lang="ru-RU" sz="2200" dirty="0">
                <a:latin typeface="Constantia" panose="02030602050306030303" pitchFamily="18" charset="0"/>
              </a:rPr>
              <a:t>. Хотя внутригосударственные правовые системы могут предусматривать различные методы обеспечения судебного надзора за административным задержанием, для целей пункта 4 статьи 9 решающим является то, что </a:t>
            </a:r>
            <a:r>
              <a:rPr lang="ru-RU" sz="2200" b="1" dirty="0" smtClean="0">
                <a:latin typeface="Constantia" panose="02030602050306030303" pitchFamily="18" charset="0"/>
              </a:rPr>
              <a:t>такое рассмотрение является </a:t>
            </a:r>
            <a:r>
              <a:rPr lang="ru-RU" sz="2200" b="1" dirty="0">
                <a:latin typeface="Constantia" panose="02030602050306030303" pitchFamily="18" charset="0"/>
              </a:rPr>
              <a:t>по своей сути реальным, а не просто формальным</a:t>
            </a:r>
            <a:r>
              <a:rPr lang="ru-RU" sz="2200" dirty="0">
                <a:latin typeface="Constantia" panose="02030602050306030303" pitchFamily="18" charset="0"/>
              </a:rPr>
              <a:t>.</a:t>
            </a:r>
          </a:p>
          <a:p>
            <a:pPr marL="457200" lvl="1" indent="0">
              <a:buNone/>
            </a:pPr>
            <a:r>
              <a:rPr lang="ru-RU" sz="2200" b="1" dirty="0">
                <a:latin typeface="Constantia" panose="02030602050306030303" pitchFamily="18" charset="0"/>
              </a:rPr>
              <a:t>Предусматривая, что суд должен иметь право отдавать распоряжение об освобождении «если содержание под стражей не является законным», пункт 4 статьи 9 требует, чтобы суд был уполномочен издавать распоряжение об освобождении, если содержание под стражей несовместимо с требованиями пункта 9 статьи 9</a:t>
            </a:r>
            <a:r>
              <a:rPr lang="ru-RU" sz="2200" dirty="0">
                <a:latin typeface="Constantia" panose="02030602050306030303" pitchFamily="18" charset="0"/>
              </a:rPr>
              <a:t>. 1 или в других положениях Пакта ... что судебное рассмотрение, доступное А, было фактически ограничено формальной оценкой очевидного факта, что он действительно был "назначенным лицом" по смыслу </a:t>
            </a:r>
            <a:r>
              <a:rPr lang="ru-RU" sz="2200" dirty="0" err="1" smtClean="0">
                <a:latin typeface="Constantia" panose="02030602050306030303" pitchFamily="18" charset="0"/>
              </a:rPr>
              <a:t>поправкок</a:t>
            </a:r>
            <a:r>
              <a:rPr lang="ru-RU" sz="2200" dirty="0" smtClean="0">
                <a:latin typeface="Constantia" panose="02030602050306030303" pitchFamily="18" charset="0"/>
              </a:rPr>
              <a:t> к Закону </a:t>
            </a:r>
            <a:r>
              <a:rPr lang="ru-RU" sz="2200" dirty="0">
                <a:latin typeface="Constantia" panose="02030602050306030303" pitchFamily="18" charset="0"/>
              </a:rPr>
              <a:t>о </a:t>
            </a:r>
            <a:r>
              <a:rPr lang="ru-RU" sz="2200" dirty="0" smtClean="0">
                <a:latin typeface="Constantia" panose="02030602050306030303" pitchFamily="18" charset="0"/>
              </a:rPr>
              <a:t>миграции</a:t>
            </a:r>
            <a:r>
              <a:rPr lang="ru-RU" sz="2200" dirty="0">
                <a:latin typeface="Constantia" panose="02030602050306030303" pitchFamily="18" charset="0"/>
              </a:rPr>
              <a:t>, Комитет приходит к выводу, что в соответствии с пунктом 4 статьи 9 право автора на пересмотр его содержания под стражей было </a:t>
            </a:r>
            <a:r>
              <a:rPr lang="ru-RU" sz="2200" dirty="0" smtClean="0">
                <a:latin typeface="Constantia" panose="02030602050306030303" pitchFamily="18" charset="0"/>
              </a:rPr>
              <a:t>нарушено».</a:t>
            </a:r>
            <a:endParaRPr lang="en-US" sz="1200" dirty="0">
              <a:latin typeface="Constantia" panose="02030602050306030303" pitchFamily="18" charset="0"/>
            </a:endParaRPr>
          </a:p>
        </p:txBody>
      </p:sp>
    </p:spTree>
    <p:extLst>
      <p:ext uri="{BB962C8B-B14F-4D97-AF65-F5344CB8AC3E}">
        <p14:creationId xmlns:p14="http://schemas.microsoft.com/office/powerpoint/2010/main" val="366489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2E02B-1C2A-7B4E-A80A-1399D4A31C3A}"/>
              </a:ext>
            </a:extLst>
          </p:cNvPr>
          <p:cNvSpPr>
            <a:spLocks noGrp="1"/>
          </p:cNvSpPr>
          <p:nvPr>
            <p:ph idx="1"/>
          </p:nvPr>
        </p:nvSpPr>
        <p:spPr>
          <a:xfrm>
            <a:off x="914400" y="351719"/>
            <a:ext cx="10515600" cy="1019881"/>
          </a:xfrm>
        </p:spPr>
        <p:txBody>
          <a:bodyPr/>
          <a:lstStyle/>
          <a:p>
            <a:pPr marL="0" indent="0" algn="ctr">
              <a:buNone/>
            </a:pPr>
            <a:r>
              <a:rPr lang="ru-RU" b="1" dirty="0" smtClean="0">
                <a:latin typeface="Constantia" panose="02030602050306030303" pitchFamily="18" charset="0"/>
              </a:rPr>
              <a:t>Характер </a:t>
            </a:r>
            <a:r>
              <a:rPr lang="ru-RU" b="1" dirty="0">
                <a:latin typeface="Constantia" panose="02030602050306030303" pitchFamily="18" charset="0"/>
              </a:rPr>
              <a:t>«задержания»</a:t>
            </a:r>
          </a:p>
          <a:p>
            <a:pPr marL="0" indent="0" algn="ctr">
              <a:buNone/>
            </a:pPr>
            <a:r>
              <a:rPr lang="ru-RU" dirty="0">
                <a:latin typeface="Constantia" panose="02030602050306030303" pitchFamily="18" charset="0"/>
              </a:rPr>
              <a:t>Лишение свободы // ограничение передвижения</a:t>
            </a:r>
            <a:endParaRPr lang="en-US" dirty="0">
              <a:latin typeface="Constantia" panose="02030602050306030303" pitchFamily="18" charset="0"/>
            </a:endParaRPr>
          </a:p>
        </p:txBody>
      </p:sp>
      <p:sp>
        <p:nvSpPr>
          <p:cNvPr id="2" name="Rectangle 1">
            <a:extLst>
              <a:ext uri="{FF2B5EF4-FFF2-40B4-BE49-F238E27FC236}">
                <a16:creationId xmlns:a16="http://schemas.microsoft.com/office/drawing/2014/main" id="{91DB779E-DE9B-7D46-B912-48BDEEE3AEA8}"/>
              </a:ext>
            </a:extLst>
          </p:cNvPr>
          <p:cNvSpPr/>
          <p:nvPr/>
        </p:nvSpPr>
        <p:spPr>
          <a:xfrm>
            <a:off x="295276" y="1449866"/>
            <a:ext cx="11601450" cy="4401205"/>
          </a:xfrm>
          <a:prstGeom prst="rect">
            <a:avLst/>
          </a:prstGeom>
          <a:solidFill>
            <a:schemeClr val="accent6">
              <a:lumMod val="75000"/>
            </a:schemeClr>
          </a:solidFill>
        </p:spPr>
        <p:txBody>
          <a:bodyPr wrap="square">
            <a:spAutoFit/>
          </a:bodyPr>
          <a:lstStyle/>
          <a:p>
            <a:pPr marL="342900" lvl="2" indent="-342900">
              <a:buFontTx/>
              <a:buChar char="-"/>
            </a:pPr>
            <a:r>
              <a:rPr lang="ru-RU" sz="2000" b="1" dirty="0" smtClean="0">
                <a:solidFill>
                  <a:schemeClr val="bg1"/>
                </a:solidFill>
                <a:latin typeface="Constantia" panose="02030602050306030303" pitchFamily="18" charset="0"/>
              </a:rPr>
              <a:t>не определен </a:t>
            </a:r>
            <a:r>
              <a:rPr lang="ru-RU" sz="2000" b="1" dirty="0">
                <a:solidFill>
                  <a:schemeClr val="bg1"/>
                </a:solidFill>
                <a:latin typeface="Constantia" panose="02030602050306030303" pitchFamily="18" charset="0"/>
              </a:rPr>
              <a:t>со ссылкой на классификацию, налагаемую национальным законодательством</a:t>
            </a:r>
          </a:p>
          <a:p>
            <a:pPr marL="342900" lvl="2" indent="-342900">
              <a:buFontTx/>
              <a:buChar char="-"/>
            </a:pPr>
            <a:r>
              <a:rPr lang="ru-RU" sz="2000" b="1" dirty="0">
                <a:solidFill>
                  <a:schemeClr val="bg1"/>
                </a:solidFill>
                <a:latin typeface="Constantia" panose="02030602050306030303" pitchFamily="18" charset="0"/>
              </a:rPr>
              <a:t>Является ли место, где лица, содержащиеся в ходе миграционного разбирательства, местом содержания под стражей, зависит от того, могут ли находящиеся там лица свободно покидать его по своему желанию или нет</a:t>
            </a:r>
          </a:p>
          <a:p>
            <a:pPr lvl="2"/>
            <a:r>
              <a:rPr lang="ru-RU" sz="2000" dirty="0" smtClean="0">
                <a:solidFill>
                  <a:schemeClr val="bg1"/>
                </a:solidFill>
                <a:latin typeface="Constantia" panose="02030602050306030303" pitchFamily="18" charset="0"/>
              </a:rPr>
              <a:t>Рабочая </a:t>
            </a:r>
            <a:r>
              <a:rPr lang="ru-RU" sz="2000" dirty="0">
                <a:solidFill>
                  <a:schemeClr val="bg1"/>
                </a:solidFill>
                <a:latin typeface="Constantia" panose="02030602050306030303" pitchFamily="18" charset="0"/>
              </a:rPr>
              <a:t>группа ООН по произвольным задержаниям, </a:t>
            </a:r>
            <a:r>
              <a:rPr lang="ru-RU" sz="2000" dirty="0" smtClean="0">
                <a:solidFill>
                  <a:schemeClr val="bg1"/>
                </a:solidFill>
                <a:latin typeface="Constantia" panose="02030602050306030303" pitchFamily="18" charset="0"/>
              </a:rPr>
              <a:t>Пересмотренная </a:t>
            </a:r>
            <a:r>
              <a:rPr lang="ru-RU" sz="2000" dirty="0">
                <a:solidFill>
                  <a:schemeClr val="bg1"/>
                </a:solidFill>
                <a:latin typeface="Constantia" panose="02030602050306030303" pitchFamily="18" charset="0"/>
              </a:rPr>
              <a:t>дискуссия № 5 о лишении свободы мигрантов, 7 февраля 2018 года</a:t>
            </a:r>
          </a:p>
          <a:p>
            <a:pPr marL="342900" lvl="2" indent="-342900">
              <a:buFontTx/>
              <a:buChar char="-"/>
            </a:pPr>
            <a:r>
              <a:rPr lang="ru-RU" sz="2000" b="1" dirty="0">
                <a:solidFill>
                  <a:schemeClr val="bg1"/>
                </a:solidFill>
                <a:latin typeface="Constantia" panose="02030602050306030303" pitchFamily="18" charset="0"/>
              </a:rPr>
              <a:t>Различие между лишением свободы (задержанием) и ограничением передвижения является одним из</a:t>
            </a:r>
          </a:p>
          <a:p>
            <a:pPr lvl="2"/>
            <a:r>
              <a:rPr lang="ru-RU" sz="2000" i="1" dirty="0">
                <a:solidFill>
                  <a:schemeClr val="bg1"/>
                </a:solidFill>
                <a:latin typeface="Constantia" panose="02030602050306030303" pitchFamily="18" charset="0"/>
              </a:rPr>
              <a:t>«степень или интенсивность, а не природа или содержание...</a:t>
            </a:r>
          </a:p>
          <a:p>
            <a:pPr lvl="2"/>
            <a:r>
              <a:rPr lang="ru-RU" sz="2000" i="1" dirty="0">
                <a:solidFill>
                  <a:schemeClr val="bg1"/>
                </a:solidFill>
                <a:latin typeface="Constantia" panose="02030602050306030303" pitchFamily="18" charset="0"/>
              </a:rPr>
              <a:t>отправной точкой должна быть его конкретная ситуация, и необходимо учитывать целый ряд критериев, таких как тип, продолжительность, последствия и способ применения рассматриваемой меры».</a:t>
            </a:r>
          </a:p>
          <a:p>
            <a:pPr lvl="2"/>
            <a:r>
              <a:rPr lang="kk-KZ" sz="2000" dirty="0" smtClean="0">
                <a:solidFill>
                  <a:schemeClr val="bg1"/>
                </a:solidFill>
                <a:latin typeface="Constantia" panose="02030602050306030303" pitchFamily="18" charset="0"/>
              </a:rPr>
              <a:t>ЕСПЧ</a:t>
            </a:r>
            <a:r>
              <a:rPr lang="en-US" sz="2000" dirty="0" smtClean="0">
                <a:solidFill>
                  <a:schemeClr val="bg1"/>
                </a:solidFill>
                <a:latin typeface="Constantia" panose="02030602050306030303" pitchFamily="18" charset="0"/>
              </a:rPr>
              <a:t>, </a:t>
            </a:r>
            <a:r>
              <a:rPr lang="en-US" sz="2000" i="1" dirty="0" err="1">
                <a:solidFill>
                  <a:schemeClr val="bg1"/>
                </a:solidFill>
                <a:latin typeface="Constantia" panose="02030602050306030303" pitchFamily="18" charset="0"/>
              </a:rPr>
              <a:t>Guzzardi</a:t>
            </a:r>
            <a:r>
              <a:rPr lang="en-US" sz="2000" i="1" dirty="0">
                <a:solidFill>
                  <a:schemeClr val="bg1"/>
                </a:solidFill>
                <a:latin typeface="Constantia" panose="02030602050306030303" pitchFamily="18" charset="0"/>
              </a:rPr>
              <a:t> </a:t>
            </a:r>
            <a:r>
              <a:rPr lang="kk-KZ" sz="2000" i="1" dirty="0" smtClean="0">
                <a:solidFill>
                  <a:schemeClr val="bg1"/>
                </a:solidFill>
                <a:latin typeface="Constantia" panose="02030602050306030303" pitchFamily="18" charset="0"/>
              </a:rPr>
              <a:t>против Италии</a:t>
            </a:r>
            <a:r>
              <a:rPr lang="en-US" sz="2000" dirty="0" smtClean="0">
                <a:solidFill>
                  <a:schemeClr val="bg1"/>
                </a:solidFill>
                <a:latin typeface="Constantia" panose="02030602050306030303" pitchFamily="18" charset="0"/>
              </a:rPr>
              <a:t>, </a:t>
            </a:r>
            <a:r>
              <a:rPr lang="kk-KZ" sz="2000" dirty="0" smtClean="0">
                <a:solidFill>
                  <a:schemeClr val="bg1"/>
                </a:solidFill>
                <a:latin typeface="Constantia" panose="02030602050306030303" pitchFamily="18" charset="0"/>
              </a:rPr>
              <a:t>З</a:t>
            </a:r>
            <a:r>
              <a:rPr lang="ru-RU" sz="2000" dirty="0" err="1" smtClean="0">
                <a:solidFill>
                  <a:schemeClr val="bg1"/>
                </a:solidFill>
                <a:latin typeface="Constantia" panose="02030602050306030303" pitchFamily="18" charset="0"/>
              </a:rPr>
              <a:t>аявка</a:t>
            </a:r>
            <a:r>
              <a:rPr lang="ru-RU" sz="2000" dirty="0" smtClean="0">
                <a:solidFill>
                  <a:schemeClr val="bg1"/>
                </a:solidFill>
                <a:latin typeface="Constantia" panose="02030602050306030303" pitchFamily="18" charset="0"/>
              </a:rPr>
              <a:t> </a:t>
            </a:r>
            <a:r>
              <a:rPr lang="ru-RU" sz="2000" dirty="0">
                <a:solidFill>
                  <a:schemeClr val="bg1"/>
                </a:solidFill>
                <a:latin typeface="Constantia" panose="02030602050306030303" pitchFamily="18" charset="0"/>
              </a:rPr>
              <a:t>№ 7367/76, 6 ноября 1980 года</a:t>
            </a:r>
            <a:r>
              <a:rPr lang="ru-RU" sz="2000" dirty="0" smtClean="0">
                <a:solidFill>
                  <a:schemeClr val="bg1"/>
                </a:solidFill>
                <a:latin typeface="Constantia" panose="02030602050306030303" pitchFamily="18" charset="0"/>
              </a:rPr>
              <a:t>.</a:t>
            </a:r>
            <a:endParaRPr lang="en-US" sz="2400" dirty="0">
              <a:solidFill>
                <a:schemeClr val="bg1"/>
              </a:solidFill>
              <a:latin typeface="Constantia" panose="02030602050306030303"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51250"/>
          <a:stretch/>
        </p:blipFill>
        <p:spPr>
          <a:xfrm>
            <a:off x="10477500" y="5706044"/>
            <a:ext cx="1519237" cy="986855"/>
          </a:xfrm>
          <a:prstGeom prst="rect">
            <a:avLst/>
          </a:prstGeom>
        </p:spPr>
      </p:pic>
    </p:spTree>
    <p:extLst>
      <p:ext uri="{BB962C8B-B14F-4D97-AF65-F5344CB8AC3E}">
        <p14:creationId xmlns:p14="http://schemas.microsoft.com/office/powerpoint/2010/main" val="1236964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7472C-BB0B-1B42-B816-922DEA0F9F88}"/>
              </a:ext>
            </a:extLst>
          </p:cNvPr>
          <p:cNvSpPr txBox="1"/>
          <p:nvPr/>
        </p:nvSpPr>
        <p:spPr>
          <a:xfrm>
            <a:off x="846667" y="294922"/>
            <a:ext cx="9015673" cy="707886"/>
          </a:xfrm>
          <a:prstGeom prst="rect">
            <a:avLst/>
          </a:prstGeom>
          <a:noFill/>
        </p:spPr>
        <p:txBody>
          <a:bodyPr wrap="none" rtlCol="0">
            <a:spAutoFit/>
          </a:bodyPr>
          <a:lstStyle/>
          <a:p>
            <a:r>
              <a:rPr lang="kk-KZ" sz="4000" b="1" dirty="0" smtClean="0">
                <a:solidFill>
                  <a:schemeClr val="bg1"/>
                </a:solidFill>
                <a:latin typeface="Constantia" panose="02030602050306030303" pitchFamily="18" charset="0"/>
              </a:rPr>
              <a:t>Компенсация за незаконный арест</a:t>
            </a:r>
            <a:endParaRPr lang="en-US" sz="4000" b="1" dirty="0">
              <a:solidFill>
                <a:schemeClr val="bg1"/>
              </a:solidFill>
              <a:latin typeface="Constantia" panose="02030602050306030303" pitchFamily="18" charset="0"/>
            </a:endParaRPr>
          </a:p>
        </p:txBody>
      </p:sp>
      <p:sp>
        <p:nvSpPr>
          <p:cNvPr id="7" name="Content Placeholder 2">
            <a:extLst>
              <a:ext uri="{FF2B5EF4-FFF2-40B4-BE49-F238E27FC236}">
                <a16:creationId xmlns:a16="http://schemas.microsoft.com/office/drawing/2014/main" id="{87A1F5E9-03F5-134E-82A8-A169E793336E}"/>
              </a:ext>
            </a:extLst>
          </p:cNvPr>
          <p:cNvSpPr txBox="1">
            <a:spLocks/>
          </p:cNvSpPr>
          <p:nvPr/>
        </p:nvSpPr>
        <p:spPr>
          <a:xfrm>
            <a:off x="461682" y="1287743"/>
            <a:ext cx="11371730" cy="52744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smtClean="0">
                <a:solidFill>
                  <a:schemeClr val="bg1"/>
                </a:solidFill>
                <a:latin typeface="Constantia" panose="02030602050306030303" pitchFamily="18" charset="0"/>
              </a:rPr>
              <a:t>Статья 9(5) МПГПП. </a:t>
            </a:r>
            <a:r>
              <a:rPr lang="ru-RU" dirty="0">
                <a:solidFill>
                  <a:schemeClr val="bg1"/>
                </a:solidFill>
                <a:latin typeface="Constantia" panose="02030602050306030303" pitchFamily="18" charset="0"/>
              </a:rPr>
              <a:t>Каждый, кто был жертвой незаконного ареста или содержания под стражей, имеет право на компенсацию, обладающую исковой силой.</a:t>
            </a:r>
            <a:endParaRPr lang="en-US" sz="2000" b="1" dirty="0">
              <a:solidFill>
                <a:schemeClr val="bg1"/>
              </a:solidFill>
              <a:latin typeface="Constantia" panose="02030602050306030303" pitchFamily="18" charset="0"/>
            </a:endParaRPr>
          </a:p>
          <a:p>
            <a:endParaRPr lang="en-US" sz="2000" b="1" dirty="0">
              <a:solidFill>
                <a:schemeClr val="bg1"/>
              </a:solidFill>
              <a:latin typeface="Constantia" panose="02030602050306030303" pitchFamily="18" charset="0"/>
            </a:endParaRPr>
          </a:p>
          <a:p>
            <a:r>
              <a:rPr lang="ru-RU" dirty="0" smtClean="0">
                <a:solidFill>
                  <a:schemeClr val="bg1"/>
                </a:solidFill>
                <a:latin typeface="Constantia" panose="02030602050306030303" pitchFamily="18" charset="0"/>
              </a:rPr>
              <a:t>Установлено законом</a:t>
            </a:r>
          </a:p>
          <a:p>
            <a:r>
              <a:rPr lang="ru-RU" dirty="0" smtClean="0">
                <a:solidFill>
                  <a:schemeClr val="bg1"/>
                </a:solidFill>
                <a:latin typeface="Constantia" panose="02030602050306030303" pitchFamily="18" charset="0"/>
              </a:rPr>
              <a:t>Средство </a:t>
            </a:r>
            <a:r>
              <a:rPr lang="ru-RU" dirty="0">
                <a:solidFill>
                  <a:schemeClr val="bg1"/>
                </a:solidFill>
                <a:latin typeface="Constantia" panose="02030602050306030303" pitchFamily="18" charset="0"/>
              </a:rPr>
              <a:t>должно быть </a:t>
            </a:r>
            <a:r>
              <a:rPr lang="ru-RU" dirty="0" smtClean="0">
                <a:solidFill>
                  <a:schemeClr val="bg1"/>
                </a:solidFill>
                <a:latin typeface="Constantia" panose="02030602050306030303" pitchFamily="18" charset="0"/>
              </a:rPr>
              <a:t>эффективным</a:t>
            </a:r>
          </a:p>
          <a:p>
            <a:r>
              <a:rPr lang="ru-RU" dirty="0" smtClean="0">
                <a:solidFill>
                  <a:schemeClr val="bg1"/>
                </a:solidFill>
                <a:latin typeface="Constantia" panose="02030602050306030303" pitchFamily="18" charset="0"/>
              </a:rPr>
              <a:t>Средство </a:t>
            </a:r>
            <a:r>
              <a:rPr lang="ru-RU" dirty="0">
                <a:solidFill>
                  <a:schemeClr val="bg1"/>
                </a:solidFill>
                <a:latin typeface="Constantia" panose="02030602050306030303" pitchFamily="18" charset="0"/>
              </a:rPr>
              <a:t>правовой защиты не должно существовать просто теоретически, оно должно действовать эффективно, и оплата должна быть произведена в течение разумного периода времени</a:t>
            </a:r>
            <a:r>
              <a:rPr lang="ru-RU" dirty="0" smtClean="0">
                <a:solidFill>
                  <a:schemeClr val="bg1"/>
                </a:solidFill>
                <a:latin typeface="Constantia" panose="02030602050306030303" pitchFamily="18" charset="0"/>
              </a:rPr>
              <a:t>.</a:t>
            </a:r>
          </a:p>
          <a:p>
            <a:r>
              <a:rPr lang="ru-RU" dirty="0" smtClean="0">
                <a:solidFill>
                  <a:schemeClr val="bg1"/>
                </a:solidFill>
                <a:latin typeface="Constantia" panose="02030602050306030303" pitchFamily="18" charset="0"/>
              </a:rPr>
              <a:t>«</a:t>
            </a:r>
            <a:r>
              <a:rPr lang="ru-RU" dirty="0">
                <a:solidFill>
                  <a:schemeClr val="bg1"/>
                </a:solidFill>
                <a:latin typeface="Constantia" panose="02030602050306030303" pitchFamily="18" charset="0"/>
              </a:rPr>
              <a:t>Незаконный» характер ареста или задержания может быть результатом нарушения внутреннего законодательства или нарушения самого Пакта, таких как произвольное задержание и содержание под стражей, которые нарушают процессуальные требования других пунктов статьи 9.1</a:t>
            </a:r>
            <a:r>
              <a:rPr lang="ru-RU" dirty="0" smtClean="0">
                <a:solidFill>
                  <a:schemeClr val="bg1"/>
                </a:solidFill>
                <a:latin typeface="Constantia" panose="02030602050306030303" pitchFamily="18" charset="0"/>
              </a:rPr>
              <a:t>.</a:t>
            </a:r>
            <a:endParaRPr lang="en-US" sz="2000" b="1"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28312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2E02B-1C2A-7B4E-A80A-1399D4A31C3A}"/>
              </a:ext>
            </a:extLst>
          </p:cNvPr>
          <p:cNvSpPr>
            <a:spLocks noGrp="1"/>
          </p:cNvSpPr>
          <p:nvPr>
            <p:ph idx="1"/>
          </p:nvPr>
        </p:nvSpPr>
        <p:spPr>
          <a:xfrm>
            <a:off x="838200" y="294570"/>
            <a:ext cx="10515600" cy="1086556"/>
          </a:xfrm>
        </p:spPr>
        <p:txBody>
          <a:bodyPr/>
          <a:lstStyle/>
          <a:p>
            <a:pPr marL="0" indent="0" algn="ctr">
              <a:buNone/>
            </a:pPr>
            <a:r>
              <a:rPr lang="ru-RU" b="1" dirty="0">
                <a:solidFill>
                  <a:schemeClr val="bg1"/>
                </a:solidFill>
                <a:latin typeface="Constantia" panose="02030602050306030303" pitchFamily="18" charset="0"/>
              </a:rPr>
              <a:t>Характер «задержания»</a:t>
            </a:r>
          </a:p>
          <a:p>
            <a:pPr marL="0" indent="0" algn="ctr">
              <a:buNone/>
            </a:pPr>
            <a:r>
              <a:rPr lang="ru-RU" dirty="0">
                <a:solidFill>
                  <a:schemeClr val="bg1"/>
                </a:solidFill>
                <a:latin typeface="Constantia" panose="02030602050306030303" pitchFamily="18" charset="0"/>
              </a:rPr>
              <a:t>Лишение свободы // ограничение передвижения</a:t>
            </a:r>
            <a:endParaRPr lang="en-US" dirty="0">
              <a:solidFill>
                <a:schemeClr val="bg1"/>
              </a:solidFill>
              <a:latin typeface="Constantia" panose="02030602050306030303" pitchFamily="18" charset="0"/>
            </a:endParaRPr>
          </a:p>
          <a:p>
            <a:pPr marL="0" indent="0" algn="ctr">
              <a:buNone/>
            </a:pPr>
            <a:endParaRPr lang="en-US" dirty="0">
              <a:solidFill>
                <a:schemeClr val="bg1"/>
              </a:solidFill>
            </a:endParaRPr>
          </a:p>
        </p:txBody>
      </p:sp>
      <p:sp>
        <p:nvSpPr>
          <p:cNvPr id="4" name="Rectangle 3">
            <a:extLst>
              <a:ext uri="{FF2B5EF4-FFF2-40B4-BE49-F238E27FC236}">
                <a16:creationId xmlns:a16="http://schemas.microsoft.com/office/drawing/2014/main" id="{5363C229-B797-814E-96BC-38BE92782E8E}"/>
              </a:ext>
            </a:extLst>
          </p:cNvPr>
          <p:cNvSpPr/>
          <p:nvPr/>
        </p:nvSpPr>
        <p:spPr>
          <a:xfrm>
            <a:off x="378177" y="1318022"/>
            <a:ext cx="11435645" cy="5232202"/>
          </a:xfrm>
          <a:prstGeom prst="rect">
            <a:avLst/>
          </a:prstGeom>
          <a:solidFill>
            <a:schemeClr val="bg1"/>
          </a:solidFill>
        </p:spPr>
        <p:txBody>
          <a:bodyPr wrap="square">
            <a:spAutoFit/>
          </a:bodyPr>
          <a:lstStyle/>
          <a:p>
            <a:pPr marL="285750" lvl="1" indent="-285750">
              <a:buFont typeface="Arial" panose="020B0604020202020204" pitchFamily="34" charset="0"/>
              <a:buChar char="•"/>
            </a:pPr>
            <a:r>
              <a:rPr lang="ru-RU" sz="2000" b="1" dirty="0" smtClean="0">
                <a:solidFill>
                  <a:schemeClr val="accent6">
                    <a:lumMod val="50000"/>
                  </a:schemeClr>
                </a:solidFill>
                <a:latin typeface="Constantia" panose="02030602050306030303" pitchFamily="18" charset="0"/>
              </a:rPr>
              <a:t>домашний арест</a:t>
            </a:r>
            <a:endParaRPr lang="en-US" sz="2000" b="1" dirty="0">
              <a:solidFill>
                <a:schemeClr val="accent6">
                  <a:lumMod val="50000"/>
                </a:schemeClr>
              </a:solidFill>
              <a:latin typeface="Constantia" panose="02030602050306030303" pitchFamily="18" charset="0"/>
            </a:endParaRPr>
          </a:p>
          <a:p>
            <a:pPr marL="0" lvl="1"/>
            <a:r>
              <a:rPr lang="en-US" sz="2000" b="1" dirty="0">
                <a:solidFill>
                  <a:schemeClr val="accent6">
                    <a:lumMod val="50000"/>
                  </a:schemeClr>
                </a:solidFill>
                <a:latin typeface="Constantia" panose="02030602050306030303" pitchFamily="18" charset="0"/>
              </a:rPr>
              <a:t>	</a:t>
            </a:r>
            <a:r>
              <a:rPr lang="ru-RU" sz="2000" dirty="0" smtClean="0">
                <a:solidFill>
                  <a:schemeClr val="accent6">
                    <a:lumMod val="50000"/>
                  </a:schemeClr>
                </a:solidFill>
                <a:latin typeface="Constantia" panose="02030602050306030303" pitchFamily="18" charset="0"/>
              </a:rPr>
              <a:t>Комитет </a:t>
            </a:r>
            <a:r>
              <a:rPr lang="ru-RU" sz="2000" dirty="0">
                <a:solidFill>
                  <a:schemeClr val="accent6">
                    <a:lumMod val="50000"/>
                  </a:schemeClr>
                </a:solidFill>
                <a:latin typeface="Constantia" panose="02030602050306030303" pitchFamily="18" charset="0"/>
              </a:rPr>
              <a:t>по правам человека, Горжи-</a:t>
            </a:r>
            <a:r>
              <a:rPr lang="ru-RU" sz="2000" dirty="0" err="1">
                <a:solidFill>
                  <a:schemeClr val="accent6">
                    <a:lumMod val="50000"/>
                  </a:schemeClr>
                </a:solidFill>
                <a:latin typeface="Constantia" panose="02030602050306030303" pitchFamily="18" charset="0"/>
              </a:rPr>
              <a:t>Динка</a:t>
            </a:r>
            <a:r>
              <a:rPr lang="ru-RU" sz="2000" dirty="0">
                <a:solidFill>
                  <a:schemeClr val="accent6">
                    <a:lumMod val="50000"/>
                  </a:schemeClr>
                </a:solidFill>
                <a:latin typeface="Constantia" panose="02030602050306030303" pitchFamily="18" charset="0"/>
              </a:rPr>
              <a:t> против Камеруна, сообщение № </a:t>
            </a:r>
            <a:r>
              <a:rPr lang="ru-RU" sz="2000" dirty="0" smtClean="0">
                <a:solidFill>
                  <a:schemeClr val="accent6">
                    <a:lumMod val="50000"/>
                  </a:schemeClr>
                </a:solidFill>
                <a:latin typeface="Constantia" panose="02030602050306030303" pitchFamily="18" charset="0"/>
              </a:rPr>
              <a:t>1134/2002</a:t>
            </a:r>
            <a:endParaRPr lang="en-US" dirty="0">
              <a:solidFill>
                <a:schemeClr val="accent6">
                  <a:lumMod val="50000"/>
                </a:schemeClr>
              </a:solidFill>
              <a:latin typeface="Constantia" panose="02030602050306030303" pitchFamily="18" charset="0"/>
            </a:endParaRPr>
          </a:p>
          <a:p>
            <a:pPr marL="285750" indent="-285750">
              <a:buFont typeface="Arial" panose="020B0604020202020204" pitchFamily="34" charset="0"/>
              <a:buChar char="•"/>
            </a:pPr>
            <a:endParaRPr lang="en-US" b="1" dirty="0">
              <a:solidFill>
                <a:schemeClr val="accent6">
                  <a:lumMod val="50000"/>
                </a:schemeClr>
              </a:solidFill>
              <a:latin typeface="Constantia" panose="02030602050306030303" pitchFamily="18" charset="0"/>
            </a:endParaRPr>
          </a:p>
          <a:p>
            <a:pPr marL="285750" lvl="1" indent="-285750">
              <a:buFont typeface="Arial" panose="020B0604020202020204" pitchFamily="34" charset="0"/>
              <a:buChar char="•"/>
            </a:pPr>
            <a:r>
              <a:rPr lang="ru-RU" sz="2000" b="1" dirty="0">
                <a:solidFill>
                  <a:schemeClr val="accent6">
                    <a:lumMod val="50000"/>
                  </a:schemeClr>
                </a:solidFill>
                <a:latin typeface="Constantia" panose="02030602050306030303" pitchFamily="18" charset="0"/>
              </a:rPr>
              <a:t>специальный надзор в течение трех лет с обязательством проживания на небольшом острове</a:t>
            </a:r>
          </a:p>
          <a:p>
            <a:r>
              <a:rPr lang="en-US" dirty="0">
                <a:solidFill>
                  <a:schemeClr val="accent6">
                    <a:lumMod val="50000"/>
                  </a:schemeClr>
                </a:solidFill>
                <a:latin typeface="Constantia" panose="02030602050306030303" pitchFamily="18" charset="0"/>
              </a:rPr>
              <a:t>	</a:t>
            </a:r>
            <a:r>
              <a:rPr lang="kk-KZ" dirty="0" smtClean="0">
                <a:solidFill>
                  <a:schemeClr val="accent6">
                    <a:lumMod val="50000"/>
                  </a:schemeClr>
                </a:solidFill>
                <a:latin typeface="Constantia" panose="02030602050306030303" pitchFamily="18" charset="0"/>
              </a:rPr>
              <a:t>ЕСПЧ</a:t>
            </a:r>
            <a:r>
              <a:rPr lang="en-US" dirty="0" smtClean="0">
                <a:solidFill>
                  <a:schemeClr val="accent6">
                    <a:lumMod val="50000"/>
                  </a:schemeClr>
                </a:solidFill>
                <a:latin typeface="Constantia" panose="02030602050306030303" pitchFamily="18" charset="0"/>
              </a:rPr>
              <a:t>, </a:t>
            </a:r>
            <a:r>
              <a:rPr lang="en-US" dirty="0" err="1">
                <a:solidFill>
                  <a:schemeClr val="accent6">
                    <a:lumMod val="50000"/>
                  </a:schemeClr>
                </a:solidFill>
                <a:latin typeface="Constantia" panose="02030602050306030303" pitchFamily="18" charset="0"/>
              </a:rPr>
              <a:t>Guzzardi</a:t>
            </a:r>
            <a:r>
              <a:rPr lang="en-US" dirty="0">
                <a:solidFill>
                  <a:schemeClr val="accent6">
                    <a:lumMod val="50000"/>
                  </a:schemeClr>
                </a:solidFill>
                <a:latin typeface="Constantia" panose="02030602050306030303" pitchFamily="18" charset="0"/>
              </a:rPr>
              <a:t> </a:t>
            </a:r>
            <a:r>
              <a:rPr lang="kk-KZ" dirty="0" smtClean="0">
                <a:solidFill>
                  <a:schemeClr val="accent6">
                    <a:lumMod val="50000"/>
                  </a:schemeClr>
                </a:solidFill>
                <a:latin typeface="Constantia" panose="02030602050306030303" pitchFamily="18" charset="0"/>
              </a:rPr>
              <a:t>против</a:t>
            </a:r>
            <a:r>
              <a:rPr lang="en-US" dirty="0" smtClean="0">
                <a:solidFill>
                  <a:schemeClr val="accent6">
                    <a:lumMod val="50000"/>
                  </a:schemeClr>
                </a:solidFill>
                <a:latin typeface="Constantia" panose="02030602050306030303" pitchFamily="18" charset="0"/>
              </a:rPr>
              <a:t> </a:t>
            </a:r>
            <a:r>
              <a:rPr lang="kk-KZ" dirty="0" smtClean="0">
                <a:solidFill>
                  <a:schemeClr val="accent6">
                    <a:lumMod val="50000"/>
                  </a:schemeClr>
                </a:solidFill>
                <a:latin typeface="Constantia" panose="02030602050306030303" pitchFamily="18" charset="0"/>
              </a:rPr>
              <a:t>Италии</a:t>
            </a:r>
            <a:r>
              <a:rPr lang="en-US" dirty="0" smtClean="0">
                <a:solidFill>
                  <a:schemeClr val="accent6">
                    <a:lumMod val="50000"/>
                  </a:schemeClr>
                </a:solidFill>
                <a:latin typeface="Constantia" panose="02030602050306030303" pitchFamily="18" charset="0"/>
              </a:rPr>
              <a:t>, </a:t>
            </a:r>
            <a:r>
              <a:rPr lang="ru-RU" dirty="0">
                <a:solidFill>
                  <a:schemeClr val="accent6">
                    <a:lumMod val="50000"/>
                  </a:schemeClr>
                </a:solidFill>
                <a:latin typeface="Constantia" panose="02030602050306030303" pitchFamily="18" charset="0"/>
              </a:rPr>
              <a:t>заявка № 7367/76, 6 ноября 1980 </a:t>
            </a:r>
            <a:r>
              <a:rPr lang="ru-RU" dirty="0" smtClean="0">
                <a:solidFill>
                  <a:schemeClr val="accent6">
                    <a:lumMod val="50000"/>
                  </a:schemeClr>
                </a:solidFill>
                <a:latin typeface="Constantia" panose="02030602050306030303" pitchFamily="18" charset="0"/>
              </a:rPr>
              <a:t>года</a:t>
            </a:r>
          </a:p>
          <a:p>
            <a:endParaRPr lang="en-US" dirty="0">
              <a:solidFill>
                <a:schemeClr val="accent6">
                  <a:lumMod val="50000"/>
                </a:schemeClr>
              </a:solidFill>
              <a:latin typeface="Constantia" panose="02030602050306030303" pitchFamily="18" charset="0"/>
            </a:endParaRPr>
          </a:p>
          <a:p>
            <a:pPr marL="285750" lvl="1" indent="-285750">
              <a:buFont typeface="Arial" panose="020B0604020202020204" pitchFamily="34" charset="0"/>
              <a:buChar char="•"/>
            </a:pPr>
            <a:r>
              <a:rPr lang="ru-RU" sz="2000" dirty="0" smtClean="0">
                <a:solidFill>
                  <a:schemeClr val="accent6">
                    <a:lumMod val="50000"/>
                  </a:schemeClr>
                </a:solidFill>
                <a:latin typeface="Constantia" panose="02030602050306030303" pitchFamily="18" charset="0"/>
              </a:rPr>
              <a:t>заключение </a:t>
            </a:r>
            <a:r>
              <a:rPr lang="ru-RU" sz="2000" dirty="0">
                <a:solidFill>
                  <a:schemeClr val="accent6">
                    <a:lumMod val="50000"/>
                  </a:schemeClr>
                </a:solidFill>
                <a:latin typeface="Constantia" panose="02030602050306030303" pitchFamily="18" charset="0"/>
              </a:rPr>
              <a:t>в запретную зону аэропорта</a:t>
            </a:r>
          </a:p>
          <a:p>
            <a:pPr marL="0" lvl="1"/>
            <a:r>
              <a:rPr lang="en-US" b="1" dirty="0">
                <a:solidFill>
                  <a:schemeClr val="accent6">
                    <a:lumMod val="50000"/>
                  </a:schemeClr>
                </a:solidFill>
                <a:latin typeface="Constantia" panose="02030602050306030303" pitchFamily="18" charset="0"/>
              </a:rPr>
              <a:t>	</a:t>
            </a:r>
            <a:r>
              <a:rPr lang="ru-RU" sz="2000" dirty="0">
                <a:solidFill>
                  <a:schemeClr val="accent6">
                    <a:lumMod val="50000"/>
                  </a:schemeClr>
                </a:solidFill>
                <a:latin typeface="Constantia" panose="02030602050306030303" pitchFamily="18" charset="0"/>
              </a:rPr>
              <a:t>Комитет по правам человека, Заключительные замечания: Бельгия (CCPR / CO / 81 / BEL, 2004), пункт. 17</a:t>
            </a:r>
          </a:p>
          <a:p>
            <a:r>
              <a:rPr lang="en-US" dirty="0">
                <a:solidFill>
                  <a:schemeClr val="accent6">
                    <a:lumMod val="50000"/>
                  </a:schemeClr>
                </a:solidFill>
                <a:latin typeface="Constantia" panose="02030602050306030303" pitchFamily="18" charset="0"/>
              </a:rPr>
              <a:t>	</a:t>
            </a:r>
            <a:r>
              <a:rPr lang="en-US" dirty="0" smtClean="0">
                <a:solidFill>
                  <a:schemeClr val="accent6">
                    <a:lumMod val="50000"/>
                  </a:schemeClr>
                </a:solidFill>
                <a:latin typeface="Constantia" panose="02030602050306030303" pitchFamily="18" charset="0"/>
              </a:rPr>
              <a:t> </a:t>
            </a:r>
            <a:r>
              <a:rPr lang="ru-RU" sz="2000" dirty="0" smtClean="0">
                <a:solidFill>
                  <a:schemeClr val="accent6">
                    <a:lumMod val="50000"/>
                  </a:schemeClr>
                </a:solidFill>
                <a:latin typeface="Constantia" panose="02030602050306030303" pitchFamily="18" charset="0"/>
              </a:rPr>
              <a:t>ЕСПЧ</a:t>
            </a:r>
            <a:r>
              <a:rPr lang="ru-RU" sz="2000" dirty="0">
                <a:solidFill>
                  <a:schemeClr val="accent6">
                    <a:lumMod val="50000"/>
                  </a:schemeClr>
                </a:solidFill>
                <a:latin typeface="Constantia" panose="02030602050306030303" pitchFamily="18" charset="0"/>
              </a:rPr>
              <a:t>, </a:t>
            </a:r>
            <a:r>
              <a:rPr lang="ru-RU" sz="2000" dirty="0" err="1">
                <a:solidFill>
                  <a:schemeClr val="accent6">
                    <a:lumMod val="50000"/>
                  </a:schemeClr>
                </a:solidFill>
                <a:latin typeface="Constantia" panose="02030602050306030303" pitchFamily="18" charset="0"/>
              </a:rPr>
              <a:t>Амуур</a:t>
            </a:r>
            <a:r>
              <a:rPr lang="ru-RU" sz="2000" dirty="0">
                <a:solidFill>
                  <a:schemeClr val="accent6">
                    <a:lumMod val="50000"/>
                  </a:schemeClr>
                </a:solidFill>
                <a:latin typeface="Constantia" panose="02030602050306030303" pitchFamily="18" charset="0"/>
              </a:rPr>
              <a:t> против Франции, заявка № 19776/92, 25 июня 1996 года; </a:t>
            </a:r>
            <a:r>
              <a:rPr lang="ru-RU" sz="2000" dirty="0" err="1">
                <a:solidFill>
                  <a:schemeClr val="accent6">
                    <a:lumMod val="50000"/>
                  </a:schemeClr>
                </a:solidFill>
                <a:latin typeface="Constantia" panose="02030602050306030303" pitchFamily="18" charset="0"/>
              </a:rPr>
              <a:t>Шамса</a:t>
            </a:r>
            <a:r>
              <a:rPr lang="ru-RU" sz="2000" dirty="0">
                <a:solidFill>
                  <a:schemeClr val="accent6">
                    <a:lumMod val="50000"/>
                  </a:schemeClr>
                </a:solidFill>
                <a:latin typeface="Constantia" panose="02030602050306030303" pitchFamily="18" charset="0"/>
              </a:rPr>
              <a:t> против </a:t>
            </a:r>
            <a:r>
              <a:rPr lang="ru-RU" sz="2000" dirty="0" smtClean="0">
                <a:solidFill>
                  <a:schemeClr val="accent6">
                    <a:lumMod val="50000"/>
                  </a:schemeClr>
                </a:solidFill>
                <a:latin typeface="Constantia" panose="02030602050306030303" pitchFamily="18" charset="0"/>
              </a:rPr>
              <a:t>	Польши</a:t>
            </a:r>
            <a:r>
              <a:rPr lang="ru-RU" sz="2000" dirty="0">
                <a:solidFill>
                  <a:schemeClr val="accent6">
                    <a:lumMod val="50000"/>
                  </a:schemeClr>
                </a:solidFill>
                <a:latin typeface="Constantia" panose="02030602050306030303" pitchFamily="18" charset="0"/>
              </a:rPr>
              <a:t>, заявка № 45355/99 45357/99, 27 ноября 2003 г.</a:t>
            </a:r>
          </a:p>
          <a:p>
            <a:pPr lvl="1"/>
            <a:r>
              <a:rPr lang="ru-RU" sz="2000" dirty="0" smtClean="0">
                <a:solidFill>
                  <a:schemeClr val="accent6">
                    <a:lumMod val="50000"/>
                  </a:schemeClr>
                </a:solidFill>
                <a:latin typeface="Constantia" panose="02030602050306030303" pitchFamily="18" charset="0"/>
              </a:rPr>
              <a:t>	«</a:t>
            </a:r>
            <a:r>
              <a:rPr lang="ru-RU" sz="2000" dirty="0">
                <a:solidFill>
                  <a:schemeClr val="accent6">
                    <a:lumMod val="50000"/>
                  </a:schemeClr>
                </a:solidFill>
                <a:latin typeface="Constantia" panose="02030602050306030303" pitchFamily="18" charset="0"/>
              </a:rPr>
              <a:t>Они находились под строгим и постоянным надзором полиции и не имели никакой </a:t>
            </a:r>
            <a:r>
              <a:rPr lang="ru-RU" sz="2000" dirty="0" smtClean="0">
                <a:solidFill>
                  <a:schemeClr val="accent6">
                    <a:lumMod val="50000"/>
                  </a:schemeClr>
                </a:solidFill>
                <a:latin typeface="Constantia" panose="02030602050306030303" pitchFamily="18" charset="0"/>
              </a:rPr>
              <a:t>	юридической </a:t>
            </a:r>
            <a:r>
              <a:rPr lang="ru-RU" sz="2000" dirty="0">
                <a:solidFill>
                  <a:schemeClr val="accent6">
                    <a:lumMod val="50000"/>
                  </a:schemeClr>
                </a:solidFill>
                <a:latin typeface="Constantia" panose="02030602050306030303" pitchFamily="18" charset="0"/>
              </a:rPr>
              <a:t>и социальной помощи ... ни продолжительность, ни необходимость их </a:t>
            </a:r>
            <a:r>
              <a:rPr lang="ru-RU" sz="2000" dirty="0" smtClean="0">
                <a:solidFill>
                  <a:schemeClr val="accent6">
                    <a:lumMod val="50000"/>
                  </a:schemeClr>
                </a:solidFill>
                <a:latin typeface="Constantia" panose="02030602050306030303" pitchFamily="18" charset="0"/>
              </a:rPr>
              <a:t>	заключения </a:t>
            </a:r>
            <a:r>
              <a:rPr lang="ru-RU" sz="2000" dirty="0">
                <a:solidFill>
                  <a:schemeClr val="accent6">
                    <a:lumMod val="50000"/>
                  </a:schemeClr>
                </a:solidFill>
                <a:latin typeface="Constantia" panose="02030602050306030303" pitchFamily="18" charset="0"/>
              </a:rPr>
              <a:t>не были рассмотрены судом. Тот факт, что лица, ищущие убежища, могут </a:t>
            </a:r>
            <a:r>
              <a:rPr lang="ru-RU" sz="2000" dirty="0" smtClean="0">
                <a:solidFill>
                  <a:schemeClr val="accent6">
                    <a:lumMod val="50000"/>
                  </a:schemeClr>
                </a:solidFill>
                <a:latin typeface="Constantia" panose="02030602050306030303" pitchFamily="18" charset="0"/>
              </a:rPr>
              <a:t>	добровольно </a:t>
            </a:r>
            <a:r>
              <a:rPr lang="ru-RU" sz="2000" dirty="0">
                <a:solidFill>
                  <a:schemeClr val="accent6">
                    <a:lumMod val="50000"/>
                  </a:schemeClr>
                </a:solidFill>
                <a:latin typeface="Constantia" panose="02030602050306030303" pitchFamily="18" charset="0"/>
              </a:rPr>
              <a:t>покинуть страну, в которой они хотят укрыться, не может исключать </a:t>
            </a:r>
            <a:r>
              <a:rPr lang="ru-RU" sz="2000" dirty="0" smtClean="0">
                <a:solidFill>
                  <a:schemeClr val="accent6">
                    <a:lumMod val="50000"/>
                  </a:schemeClr>
                </a:solidFill>
                <a:latin typeface="Constantia" panose="02030602050306030303" pitchFamily="18" charset="0"/>
              </a:rPr>
              <a:t>	ограничения свободы».</a:t>
            </a:r>
            <a:endParaRPr lang="en-US" sz="2000" dirty="0">
              <a:solidFill>
                <a:schemeClr val="accent6">
                  <a:lumMod val="50000"/>
                </a:schemeClr>
              </a:solidFill>
              <a:latin typeface="Constantia" panose="02030602050306030303" pitchFamily="18" charset="0"/>
            </a:endParaRPr>
          </a:p>
        </p:txBody>
      </p:sp>
    </p:spTree>
    <p:extLst>
      <p:ext uri="{BB962C8B-B14F-4D97-AF65-F5344CB8AC3E}">
        <p14:creationId xmlns:p14="http://schemas.microsoft.com/office/powerpoint/2010/main" val="417195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2E02B-1C2A-7B4E-A80A-1399D4A31C3A}"/>
              </a:ext>
            </a:extLst>
          </p:cNvPr>
          <p:cNvSpPr>
            <a:spLocks noGrp="1"/>
          </p:cNvSpPr>
          <p:nvPr>
            <p:ph idx="1"/>
          </p:nvPr>
        </p:nvSpPr>
        <p:spPr>
          <a:xfrm>
            <a:off x="528729" y="547979"/>
            <a:ext cx="11244171" cy="2014317"/>
          </a:xfrm>
          <a:solidFill>
            <a:schemeClr val="accent6">
              <a:lumMod val="50000"/>
            </a:schemeClr>
          </a:solidFill>
        </p:spPr>
        <p:txBody>
          <a:bodyPr>
            <a:noAutofit/>
          </a:bodyPr>
          <a:lstStyle/>
          <a:p>
            <a:pPr lvl="1"/>
            <a:r>
              <a:rPr lang="ru-RU" b="1" dirty="0" smtClean="0">
                <a:solidFill>
                  <a:schemeClr val="bg1"/>
                </a:solidFill>
                <a:latin typeface="Constantia" panose="02030602050306030303" pitchFamily="18" charset="0"/>
              </a:rPr>
              <a:t>ограничение </a:t>
            </a:r>
            <a:r>
              <a:rPr lang="ru-RU" b="1" dirty="0">
                <a:solidFill>
                  <a:schemeClr val="bg1"/>
                </a:solidFill>
                <a:latin typeface="Constantia" panose="02030602050306030303" pitchFamily="18" charset="0"/>
              </a:rPr>
              <a:t>в приемном центре на острове </a:t>
            </a:r>
            <a:r>
              <a:rPr lang="ru-RU" b="1" dirty="0" err="1">
                <a:solidFill>
                  <a:schemeClr val="bg1"/>
                </a:solidFill>
                <a:latin typeface="Constantia" panose="02030602050306030303" pitchFamily="18" charset="0"/>
              </a:rPr>
              <a:t>Лампедуза</a:t>
            </a:r>
            <a:r>
              <a:rPr lang="ru-RU" b="1" dirty="0">
                <a:solidFill>
                  <a:schemeClr val="bg1"/>
                </a:solidFill>
                <a:latin typeface="Constantia" panose="02030602050306030303" pitchFamily="18" charset="0"/>
              </a:rPr>
              <a:t> и на судах в гавани Палермо</a:t>
            </a:r>
            <a:r>
              <a:rPr lang="ru-RU" dirty="0">
                <a:solidFill>
                  <a:schemeClr val="bg1"/>
                </a:solidFill>
                <a:latin typeface="Constantia" panose="02030602050306030303" pitchFamily="18" charset="0"/>
              </a:rPr>
              <a:t> </a:t>
            </a:r>
            <a:endParaRPr lang="en-US" dirty="0">
              <a:solidFill>
                <a:schemeClr val="bg1"/>
              </a:solidFill>
              <a:latin typeface="Constantia" panose="02030602050306030303" pitchFamily="18" charset="0"/>
            </a:endParaRPr>
          </a:p>
          <a:p>
            <a:pPr lvl="1"/>
            <a:r>
              <a:rPr lang="kk-KZ" i="1" dirty="0" smtClean="0">
                <a:solidFill>
                  <a:schemeClr val="bg1"/>
                </a:solidFill>
                <a:latin typeface="Constantia" panose="02030602050306030303" pitchFamily="18" charset="0"/>
              </a:rPr>
              <a:t>ЕСПЧ</a:t>
            </a:r>
            <a:r>
              <a:rPr lang="en-US" i="1" dirty="0" smtClean="0">
                <a:solidFill>
                  <a:schemeClr val="bg1"/>
                </a:solidFill>
                <a:latin typeface="Constantia" panose="02030602050306030303" pitchFamily="18" charset="0"/>
              </a:rPr>
              <a:t>, </a:t>
            </a:r>
            <a:r>
              <a:rPr lang="ru-RU" i="1" dirty="0" err="1">
                <a:solidFill>
                  <a:schemeClr val="bg1"/>
                </a:solidFill>
                <a:latin typeface="Constantia" panose="02030602050306030303" pitchFamily="18" charset="0"/>
              </a:rPr>
              <a:t>Хлайфия</a:t>
            </a:r>
            <a:r>
              <a:rPr lang="ru-RU" i="1" dirty="0">
                <a:solidFill>
                  <a:schemeClr val="bg1"/>
                </a:solidFill>
                <a:latin typeface="Constantia" panose="02030602050306030303" pitchFamily="18" charset="0"/>
              </a:rPr>
              <a:t> и другие против Италии, жалоба № 16483/12, 15 декабря 2016 г.</a:t>
            </a:r>
          </a:p>
          <a:p>
            <a:pPr marL="457200" lvl="1" indent="0">
              <a:buNone/>
            </a:pPr>
            <a:r>
              <a:rPr lang="ru-RU" dirty="0" smtClean="0">
                <a:solidFill>
                  <a:schemeClr val="bg1"/>
                </a:solidFill>
                <a:latin typeface="Constantia" panose="02030602050306030303" pitchFamily="18" charset="0"/>
              </a:rPr>
              <a:t>«</a:t>
            </a:r>
            <a:r>
              <a:rPr lang="ru-RU" dirty="0">
                <a:solidFill>
                  <a:schemeClr val="bg1"/>
                </a:solidFill>
                <a:latin typeface="Constantia" panose="02030602050306030303" pitchFamily="18" charset="0"/>
              </a:rPr>
              <a:t>Заявителей держали в </a:t>
            </a:r>
            <a:r>
              <a:rPr lang="ru-RU" dirty="0" smtClean="0">
                <a:solidFill>
                  <a:schemeClr val="bg1"/>
                </a:solidFill>
                <a:latin typeface="Constantia" panose="02030602050306030303" pitchFamily="18" charset="0"/>
              </a:rPr>
              <a:t>приемном центре </a:t>
            </a:r>
            <a:r>
              <a:rPr lang="ru-RU" dirty="0">
                <a:solidFill>
                  <a:schemeClr val="bg1"/>
                </a:solidFill>
                <a:latin typeface="Constantia" panose="02030602050306030303" pitchFamily="18" charset="0"/>
              </a:rPr>
              <a:t>невольно»</a:t>
            </a:r>
            <a:endParaRPr lang="en-US" dirty="0">
              <a:solidFill>
                <a:schemeClr val="bg1"/>
              </a:solidFill>
              <a:latin typeface="Constantia" panose="02030602050306030303" pitchFamily="18" charset="0"/>
            </a:endParaRPr>
          </a:p>
        </p:txBody>
      </p:sp>
      <p:sp>
        <p:nvSpPr>
          <p:cNvPr id="6" name="Rectangle 5">
            <a:extLst>
              <a:ext uri="{FF2B5EF4-FFF2-40B4-BE49-F238E27FC236}">
                <a16:creationId xmlns:a16="http://schemas.microsoft.com/office/drawing/2014/main" id="{6F2F6082-8797-DB40-AB10-1B61D0462F38}"/>
              </a:ext>
            </a:extLst>
          </p:cNvPr>
          <p:cNvSpPr/>
          <p:nvPr/>
        </p:nvSpPr>
        <p:spPr>
          <a:xfrm>
            <a:off x="838200" y="2853389"/>
            <a:ext cx="9891713" cy="923330"/>
          </a:xfrm>
          <a:prstGeom prst="rect">
            <a:avLst/>
          </a:prstGeom>
          <a:solidFill>
            <a:schemeClr val="bg1">
              <a:lumMod val="95000"/>
            </a:schemeClr>
          </a:solidFill>
        </p:spPr>
        <p:txBody>
          <a:bodyPr wrap="square">
            <a:spAutoFit/>
          </a:bodyPr>
          <a:lstStyle/>
          <a:p>
            <a:pPr lvl="1"/>
            <a:r>
              <a:rPr lang="ru-RU" b="1" dirty="0" smtClean="0">
                <a:latin typeface="Constantia" panose="02030602050306030303" pitchFamily="18" charset="0"/>
              </a:rPr>
              <a:t>обязательство </a:t>
            </a:r>
            <a:r>
              <a:rPr lang="ru-RU" b="1" dirty="0">
                <a:latin typeface="Constantia" panose="02030602050306030303" pitchFamily="18" charset="0"/>
              </a:rPr>
              <a:t>сообщать один раз в день </a:t>
            </a:r>
            <a:r>
              <a:rPr lang="ru-RU" dirty="0">
                <a:latin typeface="Constantia" panose="02030602050306030303" pitchFamily="18" charset="0"/>
              </a:rPr>
              <a:t>(не задержание);</a:t>
            </a:r>
          </a:p>
          <a:p>
            <a:r>
              <a:rPr lang="ru-RU" dirty="0" smtClean="0">
                <a:latin typeface="Constantia" panose="02030602050306030303" pitchFamily="18" charset="0"/>
              </a:rPr>
              <a:t>	Комитет по правам человека, </a:t>
            </a:r>
            <a:r>
              <a:rPr lang="ru-RU" dirty="0">
                <a:latin typeface="Constantia" panose="02030602050306030303" pitchFamily="18" charset="0"/>
              </a:rPr>
              <a:t>Салах </a:t>
            </a:r>
            <a:r>
              <a:rPr lang="ru-RU" dirty="0" err="1">
                <a:latin typeface="Constantia" panose="02030602050306030303" pitchFamily="18" charset="0"/>
              </a:rPr>
              <a:t>Каркер</a:t>
            </a:r>
            <a:r>
              <a:rPr lang="ru-RU" dirty="0">
                <a:latin typeface="Constantia" panose="02030602050306030303" pitchFamily="18" charset="0"/>
              </a:rPr>
              <a:t> против Франции, сообщение № 833/1998</a:t>
            </a:r>
            <a:endParaRPr lang="en-US" dirty="0">
              <a:latin typeface="Constantia" panose="02030602050306030303" pitchFamily="18" charset="0"/>
            </a:endParaRPr>
          </a:p>
          <a:p>
            <a:endParaRPr lang="en-US" dirty="0">
              <a:latin typeface="Constantia" panose="02030602050306030303" pitchFamily="18" charset="0"/>
            </a:endParaRPr>
          </a:p>
        </p:txBody>
      </p:sp>
      <p:sp>
        <p:nvSpPr>
          <p:cNvPr id="7" name="TextBox 6">
            <a:extLst>
              <a:ext uri="{FF2B5EF4-FFF2-40B4-BE49-F238E27FC236}">
                <a16:creationId xmlns:a16="http://schemas.microsoft.com/office/drawing/2014/main" id="{31B72849-00CA-D647-835D-C67132C18E4A}"/>
              </a:ext>
            </a:extLst>
          </p:cNvPr>
          <p:cNvSpPr txBox="1"/>
          <p:nvPr/>
        </p:nvSpPr>
        <p:spPr>
          <a:xfrm>
            <a:off x="1531262" y="4067812"/>
            <a:ext cx="8712129" cy="2246769"/>
          </a:xfrm>
          <a:prstGeom prst="rect">
            <a:avLst/>
          </a:prstGeom>
          <a:noFill/>
        </p:spPr>
        <p:txBody>
          <a:bodyPr wrap="none" rtlCol="0">
            <a:spAutoFit/>
          </a:bodyPr>
          <a:lstStyle/>
          <a:p>
            <a:r>
              <a:rPr lang="kk-KZ" sz="2800" dirty="0" smtClean="0">
                <a:latin typeface="Constantia" panose="02030602050306030303" pitchFamily="18" charset="0"/>
              </a:rPr>
              <a:t>Если</a:t>
            </a:r>
            <a:r>
              <a:rPr lang="en-US" sz="2800" dirty="0" smtClean="0">
                <a:latin typeface="Constantia" panose="02030602050306030303" pitchFamily="18" charset="0"/>
              </a:rPr>
              <a:t> “</a:t>
            </a:r>
            <a:r>
              <a:rPr lang="kk-KZ" sz="2800" b="1" dirty="0" smtClean="0">
                <a:latin typeface="Constantia" panose="02030602050306030303" pitchFamily="18" charset="0"/>
              </a:rPr>
              <a:t>задержание</a:t>
            </a:r>
            <a:r>
              <a:rPr lang="en-US" sz="2800" dirty="0" smtClean="0">
                <a:latin typeface="Constantia" panose="02030602050306030303" pitchFamily="18" charset="0"/>
              </a:rPr>
              <a:t>”        		</a:t>
            </a:r>
            <a:r>
              <a:rPr lang="kk-KZ" sz="2800" dirty="0" smtClean="0">
                <a:latin typeface="Constantia" panose="02030602050306030303" pitchFamily="18" charset="0"/>
              </a:rPr>
              <a:t>Статья</a:t>
            </a:r>
            <a:r>
              <a:rPr lang="en-US" sz="2800" dirty="0" smtClean="0">
                <a:latin typeface="Constantia" panose="02030602050306030303" pitchFamily="18" charset="0"/>
              </a:rPr>
              <a:t> </a:t>
            </a:r>
            <a:r>
              <a:rPr lang="en-US" sz="2800" dirty="0">
                <a:latin typeface="Constantia" panose="02030602050306030303" pitchFamily="18" charset="0"/>
              </a:rPr>
              <a:t>9 </a:t>
            </a:r>
            <a:r>
              <a:rPr lang="kk-KZ" sz="2800" dirty="0" smtClean="0">
                <a:latin typeface="Constantia" panose="02030602050306030303" pitchFamily="18" charset="0"/>
              </a:rPr>
              <a:t>МПГПП</a:t>
            </a:r>
            <a:endParaRPr lang="en-US" sz="2800" dirty="0">
              <a:latin typeface="Constantia" panose="02030602050306030303" pitchFamily="18" charset="0"/>
            </a:endParaRPr>
          </a:p>
          <a:p>
            <a:endParaRPr lang="en-US" sz="2800" dirty="0">
              <a:latin typeface="Constantia" panose="02030602050306030303" pitchFamily="18" charset="0"/>
            </a:endParaRPr>
          </a:p>
          <a:p>
            <a:r>
              <a:rPr lang="kk-KZ" sz="2800" b="1" dirty="0" smtClean="0">
                <a:latin typeface="Constantia" panose="02030602050306030303" pitchFamily="18" charset="0"/>
              </a:rPr>
              <a:t>Ограничение движения            </a:t>
            </a:r>
            <a:r>
              <a:rPr lang="en-US" sz="2800" b="1" dirty="0" smtClean="0">
                <a:latin typeface="Constantia" panose="02030602050306030303" pitchFamily="18" charset="0"/>
              </a:rPr>
              <a:t>	</a:t>
            </a:r>
            <a:r>
              <a:rPr lang="kk-KZ" sz="2800" dirty="0" smtClean="0">
                <a:latin typeface="Constantia" panose="02030602050306030303" pitchFamily="18" charset="0"/>
              </a:rPr>
              <a:t>Статья</a:t>
            </a:r>
            <a:r>
              <a:rPr lang="en-US" sz="2800" dirty="0" smtClean="0">
                <a:latin typeface="Constantia" panose="02030602050306030303" pitchFamily="18" charset="0"/>
              </a:rPr>
              <a:t> </a:t>
            </a:r>
            <a:r>
              <a:rPr lang="en-US" sz="2800" dirty="0">
                <a:latin typeface="Constantia" panose="02030602050306030303" pitchFamily="18" charset="0"/>
              </a:rPr>
              <a:t>12 </a:t>
            </a:r>
            <a:r>
              <a:rPr lang="kk-KZ" sz="2800" dirty="0">
                <a:latin typeface="Constantia" panose="02030602050306030303" pitchFamily="18" charset="0"/>
              </a:rPr>
              <a:t>МПГПП</a:t>
            </a:r>
            <a:endParaRPr lang="en-US" sz="2800" dirty="0">
              <a:latin typeface="Constantia" panose="02030602050306030303" pitchFamily="18" charset="0"/>
            </a:endParaRPr>
          </a:p>
          <a:p>
            <a:r>
              <a:rPr lang="en-US" sz="2800" dirty="0" smtClean="0">
                <a:latin typeface="Constantia" panose="02030602050306030303" pitchFamily="18" charset="0"/>
              </a:rPr>
              <a:t> </a:t>
            </a:r>
            <a:endParaRPr lang="en-US" sz="2800" dirty="0">
              <a:latin typeface="Constantia" panose="02030602050306030303" pitchFamily="18" charset="0"/>
            </a:endParaRPr>
          </a:p>
          <a:p>
            <a:r>
              <a:rPr lang="en-US" sz="2800" dirty="0">
                <a:latin typeface="Constantia" panose="02030602050306030303" pitchFamily="18" charset="0"/>
              </a:rPr>
              <a:t>  </a:t>
            </a:r>
          </a:p>
        </p:txBody>
      </p:sp>
      <p:sp>
        <p:nvSpPr>
          <p:cNvPr id="8" name="Right Arrow 7">
            <a:extLst>
              <a:ext uri="{FF2B5EF4-FFF2-40B4-BE49-F238E27FC236}">
                <a16:creationId xmlns:a16="http://schemas.microsoft.com/office/drawing/2014/main" id="{1C6A41CB-6075-9F4A-A4EB-E67DD891859E}"/>
              </a:ext>
            </a:extLst>
          </p:cNvPr>
          <p:cNvSpPr/>
          <p:nvPr/>
        </p:nvSpPr>
        <p:spPr>
          <a:xfrm>
            <a:off x="5356804" y="3949746"/>
            <a:ext cx="1215895" cy="741255"/>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nstantia" panose="02030602050306030303" pitchFamily="18" charset="0"/>
            </a:endParaRPr>
          </a:p>
        </p:txBody>
      </p:sp>
      <p:sp>
        <p:nvSpPr>
          <p:cNvPr id="9" name="Right Arrow 8">
            <a:extLst>
              <a:ext uri="{FF2B5EF4-FFF2-40B4-BE49-F238E27FC236}">
                <a16:creationId xmlns:a16="http://schemas.microsoft.com/office/drawing/2014/main" id="{5C91DED9-1E35-FD43-8E66-6E01EAD84A22}"/>
              </a:ext>
            </a:extLst>
          </p:cNvPr>
          <p:cNvSpPr/>
          <p:nvPr/>
        </p:nvSpPr>
        <p:spPr>
          <a:xfrm>
            <a:off x="5968298" y="4820568"/>
            <a:ext cx="991302" cy="741255"/>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nstantia" panose="02030602050306030303" pitchFamily="18" charset="0"/>
            </a:endParaRPr>
          </a:p>
        </p:txBody>
      </p:sp>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l="51250"/>
          <a:stretch/>
        </p:blipFill>
        <p:spPr>
          <a:xfrm>
            <a:off x="10033000" y="5417310"/>
            <a:ext cx="1963737" cy="1275590"/>
          </a:xfrm>
          <a:prstGeom prst="rect">
            <a:avLst/>
          </a:prstGeom>
        </p:spPr>
      </p:pic>
    </p:spTree>
    <p:extLst>
      <p:ext uri="{BB962C8B-B14F-4D97-AF65-F5344CB8AC3E}">
        <p14:creationId xmlns:p14="http://schemas.microsoft.com/office/powerpoint/2010/main" val="187638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3B7356-C7DB-5A46-BC5A-71AD33CEEC10}"/>
              </a:ext>
            </a:extLst>
          </p:cNvPr>
          <p:cNvSpPr>
            <a:spLocks noGrp="1"/>
          </p:cNvSpPr>
          <p:nvPr>
            <p:ph idx="1"/>
          </p:nvPr>
        </p:nvSpPr>
        <p:spPr>
          <a:xfrm>
            <a:off x="533400" y="651581"/>
            <a:ext cx="4765965" cy="2237092"/>
          </a:xfrm>
          <a:ln>
            <a:solidFill>
              <a:schemeClr val="accent6">
                <a:lumMod val="50000"/>
              </a:schemeClr>
            </a:solidFill>
          </a:ln>
        </p:spPr>
        <p:txBody>
          <a:bodyPr>
            <a:normAutofit/>
          </a:bodyPr>
          <a:lstStyle/>
          <a:p>
            <a:pPr marL="0" indent="0">
              <a:buNone/>
            </a:pPr>
            <a:r>
              <a:rPr lang="kk-KZ" b="1" dirty="0" smtClean="0">
                <a:latin typeface="Constantia" panose="02030602050306030303" pitchFamily="18" charset="0"/>
              </a:rPr>
              <a:t>МПГПП</a:t>
            </a:r>
            <a:r>
              <a:rPr lang="en-US" b="1" dirty="0" smtClean="0">
                <a:latin typeface="Constantia" panose="02030602050306030303" pitchFamily="18" charset="0"/>
              </a:rPr>
              <a:t> </a:t>
            </a:r>
            <a:r>
              <a:rPr lang="en-US" b="1" dirty="0">
                <a:latin typeface="Constantia" panose="02030602050306030303" pitchFamily="18" charset="0"/>
              </a:rPr>
              <a:t>- </a:t>
            </a:r>
            <a:r>
              <a:rPr lang="ru-RU" b="1" dirty="0">
                <a:latin typeface="Constantia" panose="02030602050306030303" pitchFamily="18" charset="0"/>
              </a:rPr>
              <a:t>Международный пакт о гражданских и политических правах</a:t>
            </a:r>
            <a:endParaRPr lang="en-US" b="1" dirty="0">
              <a:latin typeface="Constantia" panose="02030602050306030303" pitchFamily="18" charset="0"/>
            </a:endParaRPr>
          </a:p>
          <a:p>
            <a:pPr marL="0" indent="0">
              <a:buNone/>
            </a:pPr>
            <a:r>
              <a:rPr lang="kk-KZ" dirty="0" smtClean="0">
                <a:latin typeface="Constantia" panose="02030602050306030303" pitchFamily="18" charset="0"/>
              </a:rPr>
              <a:t>Статья</a:t>
            </a:r>
            <a:r>
              <a:rPr lang="en-US" dirty="0" smtClean="0">
                <a:latin typeface="Constantia" panose="02030602050306030303" pitchFamily="18" charset="0"/>
              </a:rPr>
              <a:t> </a:t>
            </a:r>
            <a:r>
              <a:rPr lang="en-US" dirty="0">
                <a:latin typeface="Constantia" panose="02030602050306030303" pitchFamily="18" charset="0"/>
              </a:rPr>
              <a:t>9(1)</a:t>
            </a:r>
          </a:p>
          <a:p>
            <a:pPr marL="0" indent="0" algn="just">
              <a:buNone/>
            </a:pPr>
            <a:endParaRPr lang="en-US" dirty="0">
              <a:latin typeface="Constantia" panose="02030602050306030303" pitchFamily="18" charset="0"/>
            </a:endParaRPr>
          </a:p>
          <a:p>
            <a:pPr marL="0" indent="0" algn="just">
              <a:buNone/>
            </a:pPr>
            <a:endParaRPr lang="en-US" dirty="0">
              <a:latin typeface="Constantia" panose="02030602050306030303" pitchFamily="18" charset="0"/>
            </a:endParaRPr>
          </a:p>
        </p:txBody>
      </p:sp>
      <p:pic>
        <p:nvPicPr>
          <p:cNvPr id="6" name="Picture 5">
            <a:extLst>
              <a:ext uri="{FF2B5EF4-FFF2-40B4-BE49-F238E27FC236}">
                <a16:creationId xmlns:a16="http://schemas.microsoft.com/office/drawing/2014/main" id="{248A5A04-F9FF-EA44-BE90-3DA9B781987E}"/>
              </a:ext>
            </a:extLst>
          </p:cNvPr>
          <p:cNvPicPr>
            <a:picLocks noChangeAspect="1"/>
          </p:cNvPicPr>
          <p:nvPr/>
        </p:nvPicPr>
        <p:blipFill rotWithShape="1">
          <a:blip r:embed="rId2"/>
          <a:srcRect l="21296" t="29137" r="22942" b="6008"/>
          <a:stretch/>
        </p:blipFill>
        <p:spPr>
          <a:xfrm>
            <a:off x="5583381" y="1164959"/>
            <a:ext cx="6118579" cy="4447823"/>
          </a:xfrm>
          <a:prstGeom prst="rect">
            <a:avLst/>
          </a:prstGeom>
          <a:ln w="3175">
            <a:solidFill>
              <a:schemeClr val="tx1"/>
            </a:solidFill>
          </a:ln>
        </p:spPr>
      </p:pic>
      <p:sp>
        <p:nvSpPr>
          <p:cNvPr id="7" name="Rectangle 6">
            <a:extLst>
              <a:ext uri="{FF2B5EF4-FFF2-40B4-BE49-F238E27FC236}">
                <a16:creationId xmlns:a16="http://schemas.microsoft.com/office/drawing/2014/main" id="{8E41B41B-AC9A-C849-B5F6-9322225809BE}"/>
              </a:ext>
            </a:extLst>
          </p:cNvPr>
          <p:cNvSpPr/>
          <p:nvPr/>
        </p:nvSpPr>
        <p:spPr>
          <a:xfrm>
            <a:off x="533401" y="2966011"/>
            <a:ext cx="4765964" cy="2308324"/>
          </a:xfrm>
          <a:prstGeom prst="rect">
            <a:avLst/>
          </a:prstGeom>
        </p:spPr>
        <p:txBody>
          <a:bodyPr wrap="square">
            <a:spAutoFit/>
          </a:bodyPr>
          <a:lstStyle/>
          <a:p>
            <a:r>
              <a:rPr lang="ru-RU" i="1" dirty="0" smtClean="0">
                <a:latin typeface="Constantia" panose="02030602050306030303" pitchFamily="18" charset="0"/>
              </a:rPr>
              <a:t>«Каждый </a:t>
            </a:r>
            <a:r>
              <a:rPr lang="ru-RU" i="1" dirty="0">
                <a:latin typeface="Constantia" panose="02030602050306030303" pitchFamily="18" charset="0"/>
              </a:rPr>
              <a:t>человек имеет право на свободу и личную неприкосновенность. Никто не может быть подвергнут произвольному аресту или содержанию под стражей. Никто не должен быть лишен свободы иначе, как на таких основаниях и в соответствии с такой процедурой, которые установлены </a:t>
            </a:r>
            <a:r>
              <a:rPr lang="ru-RU" i="1" dirty="0" smtClean="0">
                <a:latin typeface="Constantia" panose="02030602050306030303" pitchFamily="18" charset="0"/>
              </a:rPr>
              <a:t>законом»</a:t>
            </a:r>
            <a:endParaRPr lang="en-US" sz="2400" b="1" i="1" dirty="0">
              <a:latin typeface="Constantia" panose="02030602050306030303" pitchFamily="18" charset="0"/>
            </a:endParaRPr>
          </a:p>
        </p:txBody>
      </p:sp>
    </p:spTree>
    <p:extLst>
      <p:ext uri="{BB962C8B-B14F-4D97-AF65-F5344CB8AC3E}">
        <p14:creationId xmlns:p14="http://schemas.microsoft.com/office/powerpoint/2010/main" val="268244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88AC3-C908-834D-A259-8313C998B73D}"/>
              </a:ext>
            </a:extLst>
          </p:cNvPr>
          <p:cNvSpPr>
            <a:spLocks noGrp="1"/>
          </p:cNvSpPr>
          <p:nvPr>
            <p:ph idx="1"/>
          </p:nvPr>
        </p:nvSpPr>
        <p:spPr>
          <a:xfrm>
            <a:off x="292100" y="1108781"/>
            <a:ext cx="11620500" cy="5749219"/>
          </a:xfrm>
        </p:spPr>
        <p:txBody>
          <a:bodyPr>
            <a:normAutofit fontScale="92500" lnSpcReduction="10000"/>
          </a:bodyPr>
          <a:lstStyle/>
          <a:p>
            <a:r>
              <a:rPr lang="kk-KZ" sz="2400" b="1" dirty="0" smtClean="0">
                <a:solidFill>
                  <a:schemeClr val="bg1"/>
                </a:solidFill>
                <a:latin typeface="Constantia" panose="02030602050306030303" pitchFamily="18" charset="0"/>
              </a:rPr>
              <a:t>Н</a:t>
            </a:r>
            <a:r>
              <a:rPr lang="ru-RU" sz="2400" b="1" dirty="0" err="1" smtClean="0">
                <a:solidFill>
                  <a:schemeClr val="bg1"/>
                </a:solidFill>
                <a:latin typeface="Constantia" panose="02030602050306030303" pitchFamily="18" charset="0"/>
              </a:rPr>
              <a:t>икто</a:t>
            </a:r>
            <a:r>
              <a:rPr lang="ru-RU" sz="2400" b="1" dirty="0" smtClean="0">
                <a:solidFill>
                  <a:schemeClr val="bg1"/>
                </a:solidFill>
                <a:latin typeface="Constantia" panose="02030602050306030303" pitchFamily="18" charset="0"/>
              </a:rPr>
              <a:t> </a:t>
            </a:r>
            <a:r>
              <a:rPr lang="ru-RU" sz="2400" b="1" dirty="0">
                <a:solidFill>
                  <a:schemeClr val="bg1"/>
                </a:solidFill>
                <a:latin typeface="Constantia" panose="02030602050306030303" pitchFamily="18" charset="0"/>
              </a:rPr>
              <a:t>не должен быть лишен свободы иначе, как на таких основаниях и в соответствии с такой процедурой, которые установлены законом</a:t>
            </a:r>
            <a:r>
              <a:rPr lang="ru-RU" sz="2400" dirty="0">
                <a:solidFill>
                  <a:schemeClr val="bg1"/>
                </a:solidFill>
                <a:latin typeface="Constantia" panose="02030602050306030303" pitchFamily="18" charset="0"/>
              </a:rPr>
              <a:t>. Любые материально-правовые основания для ареста или содержания под стражей должны быть установлены </a:t>
            </a:r>
            <a:r>
              <a:rPr lang="ru-RU" sz="2400" dirty="0" smtClean="0">
                <a:solidFill>
                  <a:schemeClr val="bg1"/>
                </a:solidFill>
                <a:latin typeface="Constantia" panose="02030602050306030303" pitchFamily="18" charset="0"/>
              </a:rPr>
              <a:t>законом </a:t>
            </a:r>
            <a:r>
              <a:rPr lang="ru-RU" sz="2400" dirty="0">
                <a:solidFill>
                  <a:schemeClr val="bg1"/>
                </a:solidFill>
                <a:latin typeface="Constantia" panose="02030602050306030303" pitchFamily="18" charset="0"/>
              </a:rPr>
              <a:t>и должны быть определены с достаточной точностью, с тем чтобы не допускать слишком широкого или произвольного толкования или </a:t>
            </a:r>
            <a:r>
              <a:rPr lang="ru-RU" sz="2400" dirty="0" smtClean="0">
                <a:solidFill>
                  <a:schemeClr val="bg1"/>
                </a:solidFill>
                <a:latin typeface="Constantia" panose="02030602050306030303" pitchFamily="18" charset="0"/>
              </a:rPr>
              <a:t>применения</a:t>
            </a:r>
            <a:r>
              <a:rPr lang="en-US" sz="2400" dirty="0" smtClean="0">
                <a:solidFill>
                  <a:schemeClr val="bg1"/>
                </a:solidFill>
                <a:latin typeface="Constantia" panose="02030602050306030303" pitchFamily="18" charset="0"/>
              </a:rPr>
              <a:t>. </a:t>
            </a:r>
            <a:r>
              <a:rPr lang="ru-RU" sz="2400" dirty="0">
                <a:solidFill>
                  <a:schemeClr val="bg1"/>
                </a:solidFill>
                <a:latin typeface="Constantia" panose="02030602050306030303" pitchFamily="18" charset="0"/>
              </a:rPr>
              <a:t>Лишение свободы без такой законной санкции является </a:t>
            </a:r>
            <a:r>
              <a:rPr lang="ru-RU" sz="2400" dirty="0" smtClean="0">
                <a:solidFill>
                  <a:schemeClr val="bg1"/>
                </a:solidFill>
                <a:latin typeface="Constantia" panose="02030602050306030303" pitchFamily="18" charset="0"/>
              </a:rPr>
              <a:t>незаконным.</a:t>
            </a:r>
          </a:p>
          <a:p>
            <a:r>
              <a:rPr lang="ru-RU" sz="2400" dirty="0">
                <a:solidFill>
                  <a:schemeClr val="bg1"/>
                </a:solidFill>
                <a:latin typeface="Constantia" panose="02030602050306030303" pitchFamily="18" charset="0"/>
              </a:rPr>
              <a:t>Принудительное содержание в процессе рассмотрения дел об иммиграционном контроле само по себе не является </a:t>
            </a:r>
            <a:r>
              <a:rPr lang="ru-RU" sz="2400" b="1" dirty="0">
                <a:solidFill>
                  <a:schemeClr val="bg1"/>
                </a:solidFill>
                <a:latin typeface="Constantia" panose="02030602050306030303" pitchFamily="18" charset="0"/>
              </a:rPr>
              <a:t>произвольным</a:t>
            </a:r>
            <a:r>
              <a:rPr lang="ru-RU" sz="2400" dirty="0">
                <a:solidFill>
                  <a:schemeClr val="bg1"/>
                </a:solidFill>
                <a:latin typeface="Constantia" panose="02030602050306030303" pitchFamily="18" charset="0"/>
              </a:rPr>
              <a:t>, однако такое содержание </a:t>
            </a:r>
            <a:r>
              <a:rPr lang="ru-RU" sz="2400" b="1" dirty="0">
                <a:solidFill>
                  <a:schemeClr val="bg1"/>
                </a:solidFill>
                <a:latin typeface="Constantia" panose="02030602050306030303" pitchFamily="18" charset="0"/>
              </a:rPr>
              <a:t>должно быть оправданным </a:t>
            </a:r>
            <a:r>
              <a:rPr lang="ru-RU" sz="2400" dirty="0">
                <a:solidFill>
                  <a:schemeClr val="bg1"/>
                </a:solidFill>
                <a:latin typeface="Constantia" panose="02030602050306030303" pitchFamily="18" charset="0"/>
              </a:rPr>
              <a:t>исходя из соображений </a:t>
            </a:r>
            <a:r>
              <a:rPr lang="ru-RU" sz="2400" b="1" dirty="0">
                <a:solidFill>
                  <a:schemeClr val="bg1"/>
                </a:solidFill>
                <a:latin typeface="Constantia" panose="02030602050306030303" pitchFamily="18" charset="0"/>
              </a:rPr>
              <a:t>разумности, необходимости и соразмерности</a:t>
            </a:r>
            <a:r>
              <a:rPr lang="ru-RU" sz="2400" dirty="0">
                <a:solidFill>
                  <a:schemeClr val="bg1"/>
                </a:solidFill>
                <a:latin typeface="Constantia" panose="02030602050306030303" pitchFamily="18" charset="0"/>
              </a:rPr>
              <a:t> в свете обстоятельств и должно подлежать </a:t>
            </a:r>
            <a:r>
              <a:rPr lang="ru-RU" sz="2400" b="1" dirty="0">
                <a:solidFill>
                  <a:schemeClr val="bg1"/>
                </a:solidFill>
                <a:latin typeface="Constantia" panose="02030602050306030303" pitchFamily="18" charset="0"/>
              </a:rPr>
              <a:t>пересмотру</a:t>
            </a:r>
            <a:r>
              <a:rPr lang="ru-RU" sz="2400" dirty="0">
                <a:solidFill>
                  <a:schemeClr val="bg1"/>
                </a:solidFill>
                <a:latin typeface="Constantia" panose="02030602050306030303" pitchFamily="18" charset="0"/>
              </a:rPr>
              <a:t> с течением </a:t>
            </a:r>
            <a:r>
              <a:rPr lang="ru-RU" sz="2400" dirty="0" smtClean="0">
                <a:solidFill>
                  <a:schemeClr val="bg1"/>
                </a:solidFill>
                <a:latin typeface="Constantia" panose="02030602050306030303" pitchFamily="18" charset="0"/>
              </a:rPr>
              <a:t>времени.</a:t>
            </a:r>
          </a:p>
          <a:p>
            <a:r>
              <a:rPr lang="ru-RU" sz="2400" dirty="0">
                <a:solidFill>
                  <a:schemeClr val="bg1"/>
                </a:solidFill>
                <a:latin typeface="Constantia" panose="02030602050306030303" pitchFamily="18" charset="0"/>
              </a:rPr>
              <a:t>Просители убежища, незаконно прибывающие на территорию государства-участника, могут подвергаться принудительному содержанию на </a:t>
            </a:r>
            <a:r>
              <a:rPr lang="ru-RU" sz="2400" b="1" dirty="0">
                <a:solidFill>
                  <a:schemeClr val="bg1"/>
                </a:solidFill>
                <a:latin typeface="Constantia" panose="02030602050306030303" pitchFamily="18" charset="0"/>
              </a:rPr>
              <a:t>короткий период времени </a:t>
            </a:r>
            <a:r>
              <a:rPr lang="ru-RU" sz="2400" dirty="0">
                <a:solidFill>
                  <a:schemeClr val="bg1"/>
                </a:solidFill>
                <a:latin typeface="Constantia" panose="02030602050306030303" pitchFamily="18" charset="0"/>
              </a:rPr>
              <a:t>для документирования их въезда, регистрации их жалоб и, при наличии сомнений, для установления их </a:t>
            </a:r>
            <a:r>
              <a:rPr lang="ru-RU" sz="2400" dirty="0" smtClean="0">
                <a:solidFill>
                  <a:schemeClr val="bg1"/>
                </a:solidFill>
                <a:latin typeface="Constantia" panose="02030602050306030303" pitchFamily="18" charset="0"/>
              </a:rPr>
              <a:t>личности </a:t>
            </a:r>
            <a:r>
              <a:rPr lang="ru-RU" sz="2400" dirty="0">
                <a:solidFill>
                  <a:schemeClr val="bg1"/>
                </a:solidFill>
                <a:latin typeface="Constantia" panose="02030602050306030303" pitchFamily="18" charset="0"/>
              </a:rPr>
              <a:t>. Их дальнейшее принудительное содержание на период рассмотрения их жалоб было бы произвольным при отсутствии конкретных особых причин, </a:t>
            </a:r>
            <a:r>
              <a:rPr lang="ru-RU" sz="2400" dirty="0" smtClean="0">
                <a:solidFill>
                  <a:schemeClr val="bg1"/>
                </a:solidFill>
                <a:latin typeface="Constantia" panose="02030602050306030303" pitchFamily="18" charset="0"/>
              </a:rPr>
              <a:t>относящихся </a:t>
            </a:r>
            <a:r>
              <a:rPr lang="ru-RU" sz="2400" dirty="0">
                <a:solidFill>
                  <a:schemeClr val="bg1"/>
                </a:solidFill>
                <a:latin typeface="Constantia" panose="02030602050306030303" pitchFamily="18" charset="0"/>
              </a:rPr>
              <a:t>к каждому непосредственному случаю, таких как вероятность того, что человек скроется, опасность совершения им преступлений в отношении других лиц или угроза совершения действий в ущерб национальной </a:t>
            </a:r>
            <a:r>
              <a:rPr lang="ru-RU" sz="2400" dirty="0" smtClean="0">
                <a:solidFill>
                  <a:schemeClr val="bg1"/>
                </a:solidFill>
                <a:latin typeface="Constantia" panose="02030602050306030303" pitchFamily="18" charset="0"/>
              </a:rPr>
              <a:t>безопасности.</a:t>
            </a:r>
            <a:endParaRPr lang="en-US" dirty="0">
              <a:solidFill>
                <a:schemeClr val="bg1"/>
              </a:solidFill>
              <a:latin typeface="Constantia" panose="02030602050306030303" pitchFamily="18" charset="0"/>
            </a:endParaRPr>
          </a:p>
        </p:txBody>
      </p:sp>
      <p:sp>
        <p:nvSpPr>
          <p:cNvPr id="2" name="Прямоугольник 1"/>
          <p:cNvSpPr/>
          <p:nvPr/>
        </p:nvSpPr>
        <p:spPr>
          <a:xfrm>
            <a:off x="530587" y="336034"/>
            <a:ext cx="6004657" cy="523220"/>
          </a:xfrm>
          <a:prstGeom prst="rect">
            <a:avLst/>
          </a:prstGeom>
        </p:spPr>
        <p:txBody>
          <a:bodyPr wrap="none">
            <a:spAutoFit/>
          </a:bodyPr>
          <a:lstStyle/>
          <a:p>
            <a:r>
              <a:rPr lang="kk-KZ" sz="2800" b="1" dirty="0">
                <a:solidFill>
                  <a:schemeClr val="bg1"/>
                </a:solidFill>
                <a:latin typeface="Constantia" panose="02030602050306030303" pitchFamily="18" charset="0"/>
              </a:rPr>
              <a:t>Замечания общего порядка </a:t>
            </a:r>
            <a:r>
              <a:rPr lang="ru-RU" sz="2800" b="1" dirty="0">
                <a:solidFill>
                  <a:schemeClr val="bg1"/>
                </a:solidFill>
                <a:latin typeface="Constantia" panose="02030602050306030303" pitchFamily="18" charset="0"/>
              </a:rPr>
              <a:t>№</a:t>
            </a:r>
            <a:r>
              <a:rPr lang="en-US" sz="2800" b="1" dirty="0">
                <a:solidFill>
                  <a:schemeClr val="bg1"/>
                </a:solidFill>
                <a:latin typeface="Constantia" panose="02030602050306030303" pitchFamily="18" charset="0"/>
              </a:rPr>
              <a:t> 35 </a:t>
            </a:r>
            <a:endParaRPr lang="en-US" sz="2800" b="1"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102260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88AC3-C908-834D-A259-8313C998B73D}"/>
              </a:ext>
            </a:extLst>
          </p:cNvPr>
          <p:cNvSpPr>
            <a:spLocks noGrp="1"/>
          </p:cNvSpPr>
          <p:nvPr>
            <p:ph idx="1"/>
          </p:nvPr>
        </p:nvSpPr>
        <p:spPr>
          <a:xfrm>
            <a:off x="838200" y="1152525"/>
            <a:ext cx="10515600" cy="5117042"/>
          </a:xfrm>
          <a:solidFill>
            <a:schemeClr val="accent6">
              <a:lumMod val="60000"/>
              <a:lumOff val="40000"/>
            </a:schemeClr>
          </a:solidFill>
        </p:spPr>
        <p:txBody>
          <a:bodyPr>
            <a:normAutofit fontScale="92500" lnSpcReduction="20000"/>
          </a:bodyPr>
          <a:lstStyle/>
          <a:p>
            <a:r>
              <a:rPr lang="ru-RU" sz="2400" dirty="0" smtClean="0">
                <a:latin typeface="Constantia" panose="02030602050306030303" pitchFamily="18" charset="0"/>
              </a:rPr>
              <a:t>Принимаемое </a:t>
            </a:r>
            <a:r>
              <a:rPr lang="ru-RU" sz="2400" dirty="0">
                <a:latin typeface="Constantia" panose="02030602050306030303" pitchFamily="18" charset="0"/>
              </a:rPr>
              <a:t>решение должно учитывать обстоятельства </a:t>
            </a:r>
            <a:r>
              <a:rPr lang="ru-RU" sz="2400" b="1" dirty="0">
                <a:latin typeface="Constantia" panose="02030602050306030303" pitchFamily="18" charset="0"/>
              </a:rPr>
              <a:t>каждого конкретного случая</a:t>
            </a:r>
            <a:r>
              <a:rPr lang="ru-RU" sz="2400" dirty="0">
                <a:latin typeface="Constantia" panose="02030602050306030303" pitchFamily="18" charset="0"/>
              </a:rPr>
              <a:t> и не должно носить характера обязательной нормы, касающейся широкой категории лиц</a:t>
            </a:r>
            <a:endParaRPr lang="en-US" sz="2400" dirty="0">
              <a:solidFill>
                <a:srgbClr val="0070C0"/>
              </a:solidFill>
              <a:latin typeface="Constantia" panose="02030602050306030303" pitchFamily="18" charset="0"/>
            </a:endParaRPr>
          </a:p>
          <a:p>
            <a:r>
              <a:rPr lang="ru-RU" sz="2400" dirty="0" smtClean="0">
                <a:latin typeface="Constantia" panose="02030602050306030303" pitchFamily="18" charset="0"/>
              </a:rPr>
              <a:t>при </a:t>
            </a:r>
            <a:r>
              <a:rPr lang="ru-RU" sz="2400" dirty="0">
                <a:latin typeface="Constantia" panose="02030602050306030303" pitchFamily="18" charset="0"/>
              </a:rPr>
              <a:t>этом </a:t>
            </a:r>
            <a:r>
              <a:rPr lang="ru-RU" sz="2400" b="1" dirty="0">
                <a:latin typeface="Constantia" panose="02030602050306030303" pitchFamily="18" charset="0"/>
              </a:rPr>
              <a:t>должно учитываться наличие менее жестких мер достижения тех же самых целей</a:t>
            </a:r>
            <a:r>
              <a:rPr lang="ru-RU" sz="2400" dirty="0">
                <a:latin typeface="Constantia" panose="02030602050306030303" pitchFamily="18" charset="0"/>
              </a:rPr>
              <a:t>, как, например, обязанность встать на учет, поручительство или другие меры, препятствующие побегу; а также такое решение должно подлежать периодической переоценке и пересмотру в судебном порядке</a:t>
            </a:r>
            <a:endParaRPr lang="en-US" sz="2400" dirty="0">
              <a:latin typeface="Constantia" panose="02030602050306030303" pitchFamily="18" charset="0"/>
            </a:endParaRPr>
          </a:p>
          <a:p>
            <a:r>
              <a:rPr lang="ru-RU" sz="2400" dirty="0" smtClean="0">
                <a:latin typeface="Constantia" panose="02030602050306030303" pitchFamily="18" charset="0"/>
              </a:rPr>
              <a:t>Решения </a:t>
            </a:r>
            <a:r>
              <a:rPr lang="ru-RU" sz="2400" dirty="0">
                <a:latin typeface="Constantia" panose="02030602050306030303" pitchFamily="18" charset="0"/>
              </a:rPr>
              <a:t>относительно задержания мигрантов также должны </a:t>
            </a:r>
            <a:r>
              <a:rPr lang="ru-RU" sz="2400" b="1" dirty="0">
                <a:latin typeface="Constantia" panose="02030602050306030303" pitchFamily="18" charset="0"/>
              </a:rPr>
              <a:t>учитывать последствия принудительного содержания для их физического или психического </a:t>
            </a:r>
            <a:r>
              <a:rPr lang="ru-RU" sz="2400" b="1" dirty="0" smtClean="0">
                <a:latin typeface="Constantia" panose="02030602050306030303" pitchFamily="18" charset="0"/>
              </a:rPr>
              <a:t>здоровья</a:t>
            </a:r>
            <a:r>
              <a:rPr lang="ru-RU" sz="2400" dirty="0" smtClean="0">
                <a:latin typeface="Constantia" panose="02030602050306030303" pitchFamily="18" charset="0"/>
              </a:rPr>
              <a:t>. </a:t>
            </a:r>
          </a:p>
          <a:p>
            <a:r>
              <a:rPr lang="ru-RU" sz="2400" dirty="0" smtClean="0">
                <a:latin typeface="Constantia" panose="02030602050306030303" pitchFamily="18" charset="0"/>
              </a:rPr>
              <a:t>Любое </a:t>
            </a:r>
            <a:r>
              <a:rPr lang="ru-RU" sz="2400" dirty="0">
                <a:latin typeface="Constantia" panose="02030602050306030303" pitchFamily="18" charset="0"/>
              </a:rPr>
              <a:t>принудительное содержание, диктуемое соображениями необходимости, должно иметь место в </a:t>
            </a:r>
            <a:r>
              <a:rPr lang="ru-RU" sz="2400" b="1" dirty="0">
                <a:latin typeface="Constantia" panose="02030602050306030303" pitchFamily="18" charset="0"/>
              </a:rPr>
              <a:t>приемлемых и отвечающих санитарным нормам помещениях, пребывание в которых не должно являться наказанием, и не должно осуществляться в тюрьмах</a:t>
            </a:r>
            <a:r>
              <a:rPr lang="ru-RU" sz="2400" dirty="0" smtClean="0">
                <a:latin typeface="Constantia" panose="02030602050306030303" pitchFamily="18" charset="0"/>
              </a:rPr>
              <a:t>.</a:t>
            </a:r>
          </a:p>
          <a:p>
            <a:r>
              <a:rPr lang="ru-RU" sz="2400" b="1" dirty="0">
                <a:latin typeface="Constantia" panose="02030602050306030303" pitchFamily="18" charset="0"/>
              </a:rPr>
              <a:t>Неспособность государства-участника осуществить высылку лица </a:t>
            </a:r>
            <a:r>
              <a:rPr lang="ru-RU" sz="2400" dirty="0">
                <a:latin typeface="Constantia" panose="02030602050306030303" pitchFamily="18" charset="0"/>
              </a:rPr>
              <a:t>по причине отсутствия гражданства, а также других препятствий не является основанием для бессрочного принудительного </a:t>
            </a:r>
            <a:r>
              <a:rPr lang="ru-RU" sz="2400" dirty="0" smtClean="0">
                <a:latin typeface="Constantia" panose="02030602050306030303" pitchFamily="18" charset="0"/>
              </a:rPr>
              <a:t>содержания</a:t>
            </a:r>
            <a:endParaRPr lang="en-US" dirty="0">
              <a:latin typeface="Constantia" panose="02030602050306030303" pitchFamily="18" charset="0"/>
            </a:endParaRPr>
          </a:p>
        </p:txBody>
      </p:sp>
      <p:sp>
        <p:nvSpPr>
          <p:cNvPr id="2" name="Прямоугольник 1"/>
          <p:cNvSpPr/>
          <p:nvPr/>
        </p:nvSpPr>
        <p:spPr>
          <a:xfrm>
            <a:off x="838200" y="379968"/>
            <a:ext cx="6273800" cy="523220"/>
          </a:xfrm>
          <a:prstGeom prst="rect">
            <a:avLst/>
          </a:prstGeom>
        </p:spPr>
        <p:txBody>
          <a:bodyPr wrap="square">
            <a:spAutoFit/>
          </a:bodyPr>
          <a:lstStyle/>
          <a:p>
            <a:r>
              <a:rPr lang="kk-KZ" sz="2800" b="1" dirty="0">
                <a:solidFill>
                  <a:schemeClr val="accent6">
                    <a:lumMod val="50000"/>
                  </a:schemeClr>
                </a:solidFill>
                <a:latin typeface="Constantia" panose="02030602050306030303" pitchFamily="18" charset="0"/>
              </a:rPr>
              <a:t>Замечания общего порядка </a:t>
            </a:r>
            <a:r>
              <a:rPr lang="ru-RU" sz="2800" b="1" dirty="0">
                <a:solidFill>
                  <a:schemeClr val="accent6">
                    <a:lumMod val="50000"/>
                  </a:schemeClr>
                </a:solidFill>
                <a:latin typeface="Constantia" panose="02030602050306030303" pitchFamily="18" charset="0"/>
              </a:rPr>
              <a:t>№</a:t>
            </a:r>
            <a:r>
              <a:rPr lang="en-US" sz="2800" b="1" dirty="0">
                <a:solidFill>
                  <a:schemeClr val="accent6">
                    <a:lumMod val="50000"/>
                  </a:schemeClr>
                </a:solidFill>
                <a:latin typeface="Constantia" panose="02030602050306030303" pitchFamily="18" charset="0"/>
              </a:rPr>
              <a:t> 35 </a:t>
            </a:r>
            <a:endParaRPr lang="en-US" sz="2800" b="1" dirty="0">
              <a:solidFill>
                <a:schemeClr val="accent6">
                  <a:lumMod val="50000"/>
                </a:schemeClr>
              </a:solidFill>
              <a:latin typeface="Constantia" panose="02030602050306030303" pitchFamily="18" charset="0"/>
            </a:endParaRPr>
          </a:p>
        </p:txBody>
      </p:sp>
    </p:spTree>
    <p:extLst>
      <p:ext uri="{BB962C8B-B14F-4D97-AF65-F5344CB8AC3E}">
        <p14:creationId xmlns:p14="http://schemas.microsoft.com/office/powerpoint/2010/main" val="476018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3943</TotalTime>
  <Words>4926</Words>
  <Application>Microsoft Office PowerPoint</Application>
  <PresentationFormat>Широкоэкранный</PresentationFormat>
  <Paragraphs>327</Paragraphs>
  <Slides>40</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40</vt:i4>
      </vt:variant>
    </vt:vector>
  </HeadingPairs>
  <TitlesOfParts>
    <vt:vector size="51" baseType="lpstr">
      <vt:lpstr>SimSun</vt:lpstr>
      <vt:lpstr>Arial</vt:lpstr>
      <vt:lpstr>Arial Unicode MS</vt:lpstr>
      <vt:lpstr>Calibri</vt:lpstr>
      <vt:lpstr>Calibri Light</vt:lpstr>
      <vt:lpstr>Constantia</vt:lpstr>
      <vt:lpstr>Franklin Gothic Heavy</vt:lpstr>
      <vt:lpstr>Times New Roman</vt:lpstr>
      <vt:lpstr>Verdana</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dc:creator>
  <cp:lastModifiedBy>Dina</cp:lastModifiedBy>
  <cp:revision>125</cp:revision>
  <dcterms:created xsi:type="dcterms:W3CDTF">2019-09-14T15:11:33Z</dcterms:created>
  <dcterms:modified xsi:type="dcterms:W3CDTF">2019-09-26T13:38:45Z</dcterms:modified>
</cp:coreProperties>
</file>