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92900" y="5745162"/>
            <a:ext cx="1993900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57200" y="5961993"/>
            <a:ext cx="990600" cy="66865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610448" y="1343476"/>
            <a:ext cx="4412271" cy="4170975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itle 1"/>
          <p:cNvSpPr txBox="1">
            <a:spLocks noGrp="1"/>
          </p:cNvSpPr>
          <p:nvPr>
            <p:ph type="ctrTitle"/>
          </p:nvPr>
        </p:nvSpPr>
        <p:spPr>
          <a:xfrm>
            <a:off x="5173158" y="2297385"/>
            <a:ext cx="3764426" cy="2815961"/>
          </a:xfrm>
          <a:prstGeom prst="rect">
            <a:avLst/>
          </a:prstGeom>
        </p:spPr>
        <p:txBody>
          <a:bodyPr/>
          <a:lstStyle>
            <a:lvl1pPr defTabSz="214884">
              <a:defRPr sz="3008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Миграция и социальные, экономические и культурные права</a:t>
            </a:r>
          </a:p>
        </p:txBody>
      </p:sp>
      <p:sp>
        <p:nvSpPr>
          <p:cNvPr id="112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2020136" y="5650061"/>
            <a:ext cx="4651641" cy="1752601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Международная комиссия юристов</a:t>
            </a:r>
          </a:p>
        </p:txBody>
      </p:sp>
      <p:pic>
        <p:nvPicPr>
          <p:cNvPr id="113" name="Logo_RU-3.png" descr="Logo_RU-3.png"/>
          <p:cNvPicPr>
            <a:picLocks noChangeAspect="1"/>
          </p:cNvPicPr>
          <p:nvPr/>
        </p:nvPicPr>
        <p:blipFill>
          <a:blip r:embed="rId3">
            <a:extLst/>
          </a:blip>
          <a:srcRect l="49574"/>
          <a:stretch>
            <a:fillRect/>
          </a:stretch>
        </p:blipFill>
        <p:spPr>
          <a:xfrm>
            <a:off x="6360318" y="90702"/>
            <a:ext cx="2659053" cy="16698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Примеры по судам</a:t>
            </a:r>
          </a:p>
        </p:txBody>
      </p:sp>
      <p:sp>
        <p:nvSpPr>
          <p:cNvPr id="14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01752" indent="-301752" defTabSz="402336">
              <a:lnSpc>
                <a:spcPct val="80000"/>
              </a:lnSpc>
              <a:spcBef>
                <a:spcPts val="600"/>
              </a:spcBef>
              <a:defRPr sz="2552"/>
            </a:pPr>
            <a:r>
              <a:t>Обязанность выполнять</a:t>
            </a:r>
          </a:p>
          <a:p>
            <a:pPr marL="653795" lvl="1" indent="-251459" defTabSz="402336">
              <a:lnSpc>
                <a:spcPct val="80000"/>
              </a:lnSpc>
              <a:spcBef>
                <a:spcPts val="500"/>
              </a:spcBef>
              <a:defRPr sz="2200"/>
            </a:pPr>
            <a:r>
              <a:t>В деле Oberti v. Board of Education, 3-й окружной апелляционный суд Соединенных Штатов прямо включил в закон об образовании для лиц с ограниченными возможностями обязанность исполнять обязанности, в которых говорится, что школьные округа должны работать над тем, чтобы включать детей-инвалидов в обычное образование, прибегая к специальному образованию только после того, когда все другие усилия не удались.</a:t>
            </a:r>
          </a:p>
          <a:p>
            <a:pPr marL="653795" lvl="1" indent="-251459" defTabSz="402336">
              <a:lnSpc>
                <a:spcPct val="80000"/>
              </a:lnSpc>
              <a:spcBef>
                <a:spcPts val="500"/>
              </a:spcBef>
              <a:defRPr sz="2200"/>
            </a:pPr>
            <a:r>
              <a:t>В деле «Народный союз за гражданские свободы против Союза Индии» Верховный суд Индии установил, что неспособность правительства принять существующие меры по борьбе с голодом, когда граждане голодали, равносильна нарушению права на питание.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16052">
              <a:defRPr sz="3549"/>
            </a:lvl1pPr>
          </a:lstStyle>
          <a:p>
            <a:r>
              <a:t>Право на достаточный жизненный уровень</a:t>
            </a:r>
          </a:p>
        </p:txBody>
      </p:sp>
      <p:sp>
        <p:nvSpPr>
          <p:cNvPr id="14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1297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2325" indent="-322325" defTabSz="429768">
              <a:defRPr sz="3008"/>
            </a:pPr>
            <a:r>
              <a:t>Статья 11 МПЭКП</a:t>
            </a:r>
          </a:p>
          <a:p>
            <a:pPr marL="322325" indent="-322325" defTabSz="429768">
              <a:defRPr sz="3008"/>
            </a:pPr>
            <a:r>
              <a:t>Право, составленное из прав: право на воду, право на одежду, право на еду, право на жилище. Открытая дверь для дальнейшего развития</a:t>
            </a:r>
          </a:p>
          <a:p>
            <a:pPr marL="322325" indent="-322325" defTabSz="429768">
              <a:defRPr sz="3008"/>
            </a:pPr>
            <a:r>
              <a:t>Адекватный уровень жизни против Бедственных условий жизни: отношения с правом на жизнь и MSS против Бельгии и Греции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 на воду	</a:t>
            </a:r>
          </a:p>
        </p:txBody>
      </p:sp>
      <p:sp>
        <p:nvSpPr>
          <p:cNvPr id="14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Связь с правом на жизнь и человеческим достоинством</a:t>
            </a:r>
          </a:p>
          <a:p>
            <a:r>
              <a:t>Наличие </a:t>
            </a:r>
          </a:p>
          <a:p>
            <a:r>
              <a:t>Доступность</a:t>
            </a:r>
          </a:p>
          <a:p>
            <a:r>
              <a:t>Качество</a:t>
            </a:r>
          </a:p>
          <a:p>
            <a:r>
              <a:t>Недискриминация</a:t>
            </a:r>
          </a:p>
          <a:p>
            <a:r>
              <a:t>Правовые меры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 на еду</a:t>
            </a:r>
          </a:p>
        </p:txBody>
      </p:sp>
      <p:sp>
        <p:nvSpPr>
          <p:cNvPr id="14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6042" indent="-336042" defTabSz="448055">
              <a:lnSpc>
                <a:spcPct val="90000"/>
              </a:lnSpc>
              <a:defRPr sz="3136"/>
            </a:pPr>
            <a:r>
              <a:t>Право быть свободным от голода: минимальные права на немедленное применение.</a:t>
            </a:r>
          </a:p>
          <a:p>
            <a:pPr marL="336042" indent="-336042" defTabSz="448055">
              <a:lnSpc>
                <a:spcPct val="90000"/>
              </a:lnSpc>
              <a:defRPr sz="3136"/>
            </a:pPr>
            <a:r>
              <a:t>Связь с человеческим достоинством</a:t>
            </a:r>
          </a:p>
          <a:p>
            <a:pPr marL="336042" indent="-336042" defTabSz="448055">
              <a:lnSpc>
                <a:spcPct val="90000"/>
              </a:lnSpc>
              <a:defRPr sz="3136"/>
            </a:pPr>
            <a:r>
              <a:t>Наличие</a:t>
            </a:r>
          </a:p>
          <a:p>
            <a:pPr marL="336042" indent="-336042" defTabSz="448055">
              <a:lnSpc>
                <a:spcPct val="90000"/>
              </a:lnSpc>
              <a:defRPr sz="3136"/>
            </a:pPr>
            <a:r>
              <a:t>Доступность</a:t>
            </a:r>
          </a:p>
          <a:p>
            <a:pPr marL="336042" indent="-336042" defTabSz="448055">
              <a:lnSpc>
                <a:spcPct val="90000"/>
              </a:lnSpc>
              <a:defRPr sz="3136"/>
            </a:pPr>
            <a:r>
              <a:t>Количество и качество</a:t>
            </a:r>
          </a:p>
          <a:p>
            <a:pPr marL="336042" indent="-336042" defTabSz="448055">
              <a:defRPr sz="3136"/>
            </a:pPr>
            <a:r>
              <a:t>Недискриминация</a:t>
            </a:r>
          </a:p>
          <a:p>
            <a:pPr marL="336042" indent="-336042" defTabSz="448055">
              <a:defRPr sz="3136"/>
            </a:pPr>
            <a:r>
              <a:t>Правовые меры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 на надлежащее жилище</a:t>
            </a:r>
          </a:p>
        </p:txBody>
      </p:sp>
      <p:sp>
        <p:nvSpPr>
          <p:cNvPr id="15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Право на надлежащее жилище и право на жилье: ЭСКП и ГПП, различия и сходства</a:t>
            </a:r>
          </a:p>
          <a:p>
            <a:r>
              <a:t>Какие аспекты права на жилье подлежат судебному исполнению?</a:t>
            </a:r>
          </a:p>
          <a:p>
            <a:r>
              <a:t>Право на жилище и жестокое, бесчеловечное или унижающее достоинство обращение в рамках КПП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16052">
              <a:defRPr sz="3549"/>
            </a:lvl1pPr>
          </a:lstStyle>
          <a:p>
            <a:r>
              <a:t>Право на наивысший достижимый уровень здоровья</a:t>
            </a:r>
          </a:p>
        </p:txBody>
      </p:sp>
      <p:sp>
        <p:nvSpPr>
          <p:cNvPr id="15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502965"/>
            <a:ext cx="8426186" cy="4343064"/>
          </a:xfrm>
          <a:prstGeom prst="rect">
            <a:avLst/>
          </a:prstGeom>
        </p:spPr>
        <p:txBody>
          <a:bodyPr/>
          <a:lstStyle/>
          <a:p>
            <a:pPr marL="298322" indent="-298322" defTabSz="397763">
              <a:spcBef>
                <a:spcPts val="500"/>
              </a:spcBef>
              <a:defRPr sz="2088"/>
            </a:pPr>
            <a:r>
              <a:t>Право на доступ к медицинским учреждениям, товарам и услугам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Питательная пища, адекватная и безопасная. Свобода от голода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Укрытие, жилье и санитария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Адекватное снабжение безопасной и питьевой водой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Предоставление основных лекарств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Справедливое распределение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Национальная стратегия общественного здравоохранения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Репродуктивный, материнский и детский уход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Иммунизация и профилактика, контроль и лечение заболеваний</a:t>
            </a:r>
          </a:p>
          <a:p>
            <a:pPr marL="298322" indent="-298322" defTabSz="397763">
              <a:spcBef>
                <a:spcPts val="500"/>
              </a:spcBef>
              <a:defRPr sz="2088"/>
            </a:pPr>
            <a:r>
              <a:t>Образование и информация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 на образование</a:t>
            </a:r>
          </a:p>
        </p:txBody>
      </p:sp>
      <p:sp>
        <p:nvSpPr>
          <p:cNvPr id="15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98322" indent="-298322" defTabSz="397763">
              <a:spcBef>
                <a:spcPts val="600"/>
              </a:spcBef>
              <a:defRPr sz="2697"/>
            </a:pPr>
            <a:r>
              <a:t>ЭСК и ГП право</a:t>
            </a:r>
          </a:p>
          <a:p>
            <a:pPr marL="298322" indent="-298322" defTabSz="397763">
              <a:spcBef>
                <a:spcPts val="600"/>
              </a:spcBef>
              <a:defRPr sz="2697"/>
            </a:pPr>
            <a:r>
              <a:t>Безотлагательный эффект:</a:t>
            </a:r>
          </a:p>
          <a:p>
            <a:pPr marL="646366" lvl="1" indent="-248602" defTabSz="397763">
              <a:spcBef>
                <a:spcPts val="500"/>
              </a:spcBef>
              <a:defRPr sz="2697"/>
            </a:pPr>
            <a:r>
              <a:t>Бесплатное и обязательное начальное образование</a:t>
            </a:r>
          </a:p>
          <a:p>
            <a:pPr marL="646366" lvl="1" indent="-248602" defTabSz="397763">
              <a:spcBef>
                <a:spcPts val="500"/>
              </a:spcBef>
              <a:defRPr sz="2697"/>
            </a:pPr>
            <a:r>
              <a:t>Свобода родителей на выбор образования</a:t>
            </a:r>
          </a:p>
          <a:p>
            <a:pPr marL="646366" lvl="1" indent="-248602" defTabSz="397763">
              <a:spcBef>
                <a:spcPts val="500"/>
              </a:spcBef>
              <a:defRPr sz="2697"/>
            </a:pPr>
            <a:r>
              <a:t>Недискриминация на доступ к образованию</a:t>
            </a:r>
          </a:p>
          <a:p>
            <a:pPr marL="298322" indent="-298322" defTabSz="397763">
              <a:spcBef>
                <a:spcPts val="600"/>
              </a:spcBef>
              <a:defRPr sz="2697"/>
            </a:pPr>
            <a:r>
              <a:t>Бесплатное среднее образование: прогрессивное обязательство при условии недискриминации и запрещения регрессивных мер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Права ребенка</a:t>
            </a:r>
          </a:p>
        </p:txBody>
      </p:sp>
      <p:sp>
        <p:nvSpPr>
          <p:cNvPr id="161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Источники в договорах ООН: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Конвенция ООН по правам ребенка (30 лет – почти универсальная ратификация)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  <a:defRPr sz="2800"/>
            </a:pPr>
            <a:r>
              <a:t>Факультативные протоколы к КПР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  <a:defRPr sz="2800"/>
            </a:pPr>
            <a:r>
              <a:t>Статья 24 МПГПП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  <a:defRPr sz="2800"/>
            </a:pPr>
            <a:r>
              <a:t>Статья 7 КПИ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Права ребенка</a:t>
            </a:r>
          </a:p>
        </p:txBody>
      </p:sp>
      <p:sp>
        <p:nvSpPr>
          <p:cNvPr id="164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defRPr sz="3136"/>
            </a:pPr>
            <a:r>
              <a:t>Кто такой ребенок?</a:t>
            </a:r>
          </a:p>
          <a:p>
            <a:pPr marL="336042" indent="-336042" defTabSz="448055">
              <a:defRPr sz="3136"/>
            </a:pPr>
            <a:r>
              <a:t>Важность оценки возраста и принцип толкования сомнений в пользу просителя</a:t>
            </a:r>
          </a:p>
          <a:p>
            <a:pPr marL="336042" indent="-336042" defTabSz="448055">
              <a:defRPr sz="3136"/>
            </a:pPr>
            <a:r>
              <a:t>Базовые принципы</a:t>
            </a:r>
          </a:p>
          <a:p>
            <a:pPr marL="728091" lvl="1" indent="-280035" defTabSz="448055">
              <a:spcBef>
                <a:spcPts val="600"/>
              </a:spcBef>
              <a:defRPr sz="2744"/>
            </a:pPr>
            <a:r>
              <a:t>Недискриминация </a:t>
            </a:r>
          </a:p>
          <a:p>
            <a:pPr marL="728091" lvl="1" indent="-280035" defTabSz="448055">
              <a:spcBef>
                <a:spcPts val="600"/>
              </a:spcBef>
              <a:defRPr sz="2744"/>
            </a:pPr>
            <a:r>
              <a:t>Наилучшие интересы ребенка</a:t>
            </a:r>
          </a:p>
          <a:p>
            <a:pPr marL="728091" lvl="1" indent="-280035" defTabSz="448055">
              <a:spcBef>
                <a:spcPts val="600"/>
              </a:spcBef>
              <a:defRPr sz="2744"/>
            </a:pPr>
            <a:r>
              <a:t>Право на жизнь, выживание и развитие</a:t>
            </a:r>
          </a:p>
          <a:p>
            <a:pPr marL="728091" lvl="1" indent="-280035" defTabSz="448055">
              <a:spcBef>
                <a:spcPts val="600"/>
              </a:spcBef>
              <a:defRPr sz="2744"/>
            </a:pPr>
            <a:r>
              <a:t>Право участвовать и быть услышанным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Наилучшие интересы</a:t>
            </a:r>
          </a:p>
        </p:txBody>
      </p:sp>
      <p:sp>
        <p:nvSpPr>
          <p:cNvPr id="167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426834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637" u="sng"/>
            </a:pPr>
            <a:r>
              <a:t>Конвенция о правах ребенка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637" u="sng"/>
            </a:pPr>
            <a:endParaRPr/>
          </a:p>
          <a:p>
            <a:pPr marL="0" indent="0" defTabSz="356615">
              <a:spcBef>
                <a:spcPts val="0"/>
              </a:spcBef>
              <a:buSzTx/>
              <a:buFontTx/>
              <a:buNone/>
              <a:defRPr sz="1637">
                <a:solidFill>
                  <a:srgbClr val="444444"/>
                </a:solidFill>
                <a:effectLst>
                  <a:outerShdw dist="14009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Статья 3</a:t>
            </a:r>
          </a:p>
          <a:p>
            <a:pPr marL="0" indent="0" defTabSz="356615">
              <a:spcBef>
                <a:spcPts val="0"/>
              </a:spcBef>
              <a:buSzTx/>
              <a:buFontTx/>
              <a:buNone/>
              <a:defRPr sz="1637">
                <a:latin typeface="Arial"/>
                <a:ea typeface="Arial"/>
                <a:cs typeface="Arial"/>
                <a:sym typeface="Arial"/>
              </a:defRPr>
            </a:pPr>
            <a:r>
              <a:t>      1. Во всех действиях в отношении детей, независимо от того, предпринимаются они государственными или частными учреждениями, занимающимися вопросами социального обеспечения, судами, административными или законодательными органами, первоочередное внимание уделяется наилучшему обеспечению интересов ребенка. </a:t>
            </a:r>
          </a:p>
          <a:p>
            <a:pPr marL="0" indent="0" defTabSz="356615">
              <a:spcBef>
                <a:spcPts val="0"/>
              </a:spcBef>
              <a:buSzTx/>
              <a:buFontTx/>
              <a:buNone/>
              <a:defRPr sz="1637">
                <a:latin typeface="Arial"/>
                <a:ea typeface="Arial"/>
                <a:cs typeface="Arial"/>
                <a:sym typeface="Arial"/>
              </a:defRPr>
            </a:pPr>
            <a:r>
              <a:t>      2. Государства-участники обязуются обеспечить ребенку такую защиту и заботу, которые необходимы для его благополучия, принимая во внимание права и обязанности его родителей, опекунов или других лиц, несущих за него ответственность по закону, и с этой целью принимают все соответствующие законодательные и административные меры. </a:t>
            </a:r>
          </a:p>
          <a:p>
            <a:pPr marL="0" indent="0" defTabSz="356615">
              <a:spcBef>
                <a:spcPts val="0"/>
              </a:spcBef>
              <a:buSzTx/>
              <a:buFontTx/>
              <a:buNone/>
              <a:defRPr sz="1637">
                <a:latin typeface="Arial"/>
                <a:ea typeface="Arial"/>
                <a:cs typeface="Arial"/>
                <a:sym typeface="Arial"/>
              </a:defRPr>
            </a:pPr>
            <a:r>
              <a:t>      3. Государства-участники обеспечивают, чтобы учреждения, службы и органы, ответственные за заботу о детях или их защиту, отвечали нормам, установленным компетентными органами, в частности, в области безопасности и здравоохранения и с точки зрения численности и пригодности их персонала, а также компетентного надзора.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ЭСК и ГП права</a:t>
            </a:r>
          </a:p>
        </p:txBody>
      </p:sp>
      <p:sp>
        <p:nvSpPr>
          <p:cNvPr id="11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dirty="0"/>
              <a:t>“</a:t>
            </a:r>
            <a:r>
              <a:rPr dirty="0" err="1"/>
              <a:t>договорное</a:t>
            </a:r>
            <a:r>
              <a:rPr dirty="0"/>
              <a:t>” </a:t>
            </a:r>
            <a:r>
              <a:rPr dirty="0" err="1" smtClean="0"/>
              <a:t>различи</a:t>
            </a:r>
            <a:r>
              <a:rPr lang="kk-KZ" smtClean="0"/>
              <a:t>я</a:t>
            </a:r>
            <a:r>
              <a:rPr smtClean="0"/>
              <a:t>: </a:t>
            </a:r>
            <a:r>
              <a:rPr dirty="0" err="1"/>
              <a:t>история</a:t>
            </a:r>
            <a:r>
              <a:rPr dirty="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</a:pPr>
            <a:r>
              <a:rPr dirty="0"/>
              <a:t>ВДПЧ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</a:pPr>
            <a:r>
              <a:rPr dirty="0"/>
              <a:t>МПГПП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</a:pPr>
            <a:r>
              <a:rPr dirty="0"/>
              <a:t>МПЭСКП</a:t>
            </a:r>
          </a:p>
          <a:p>
            <a:pPr>
              <a:lnSpc>
                <a:spcPct val="90000"/>
              </a:lnSpc>
            </a:pPr>
            <a:r>
              <a:rPr dirty="0" err="1"/>
              <a:t>Больше</a:t>
            </a:r>
            <a:r>
              <a:rPr dirty="0"/>
              <a:t> </a:t>
            </a:r>
            <a:r>
              <a:rPr dirty="0" err="1"/>
              <a:t>схожестей</a:t>
            </a:r>
            <a:r>
              <a:rPr dirty="0"/>
              <a:t>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различий</a:t>
            </a:r>
            <a:r>
              <a:rPr dirty="0"/>
              <a:t>: </a:t>
            </a:r>
            <a:r>
              <a:rPr dirty="0" err="1"/>
              <a:t>столкновение</a:t>
            </a:r>
            <a:r>
              <a:rPr dirty="0"/>
              <a:t> ЭСК и ГП </a:t>
            </a:r>
            <a:r>
              <a:rPr dirty="0" err="1"/>
              <a:t>прав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практике</a:t>
            </a:r>
            <a:endParaRPr dirty="0"/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</a:pPr>
            <a:r>
              <a:rPr dirty="0" err="1"/>
              <a:t>Право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образование</a:t>
            </a:r>
            <a:r>
              <a:rPr dirty="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</a:pPr>
            <a:r>
              <a:rPr dirty="0" err="1"/>
              <a:t>Право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жизнь</a:t>
            </a:r>
            <a:r>
              <a:rPr dirty="0"/>
              <a:t> и </a:t>
            </a:r>
            <a:r>
              <a:rPr dirty="0" err="1"/>
              <a:t>человеческое</a:t>
            </a:r>
            <a:r>
              <a:rPr dirty="0"/>
              <a:t> </a:t>
            </a:r>
            <a:r>
              <a:rPr dirty="0" err="1"/>
              <a:t>достоинство</a:t>
            </a:r>
            <a:r>
              <a:rPr dirty="0"/>
              <a:t> и </a:t>
            </a:r>
            <a:r>
              <a:rPr dirty="0" err="1"/>
              <a:t>некоторые</a:t>
            </a:r>
            <a:r>
              <a:rPr dirty="0"/>
              <a:t> ЭСК </a:t>
            </a:r>
            <a:r>
              <a:rPr dirty="0" err="1"/>
              <a:t>права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 быть услышанным</a:t>
            </a:r>
          </a:p>
        </p:txBody>
      </p:sp>
      <p:sp>
        <p:nvSpPr>
          <p:cNvPr id="170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393192">
              <a:lnSpc>
                <a:spcPct val="80000"/>
              </a:lnSpc>
              <a:spcBef>
                <a:spcPts val="400"/>
              </a:spcBef>
              <a:buSzTx/>
              <a:buNone/>
              <a:defRPr sz="2150" u="sng"/>
            </a:pPr>
            <a:r>
              <a:t>Конвенция о правах ребенка </a:t>
            </a:r>
          </a:p>
          <a:p>
            <a:pPr marL="0" indent="0" defTabSz="393192">
              <a:spcBef>
                <a:spcPts val="0"/>
              </a:spcBef>
              <a:buSzTx/>
              <a:buFontTx/>
              <a:buNone/>
              <a:defRPr sz="2150">
                <a:solidFill>
                  <a:srgbClr val="444444"/>
                </a:solidFill>
                <a:effectLst>
                  <a:outerShdw dist="15446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Статья 12</a:t>
            </a:r>
          </a:p>
          <a:p>
            <a:pPr marL="0" indent="0" defTabSz="393192">
              <a:spcBef>
                <a:spcPts val="0"/>
              </a:spcBef>
              <a:buSzTx/>
              <a:buFontTx/>
              <a:buNone/>
              <a:defRPr sz="2150">
                <a:latin typeface="Arial"/>
                <a:ea typeface="Arial"/>
                <a:cs typeface="Arial"/>
                <a:sym typeface="Arial"/>
              </a:defRPr>
            </a:pPr>
            <a:r>
              <a:t>      1. Государства-участники обеспечивают ребенку, способному сформулировать свои собственные взгляды, право свободно выражать эти взгляды по всем вопросам, затрагивающим ребенка, причем взглядам ребенка уделяется должное внимание в соответствии с возрастом и зрелостью ребенка. </a:t>
            </a:r>
          </a:p>
          <a:p>
            <a:pPr marL="0" indent="0" defTabSz="393192">
              <a:spcBef>
                <a:spcPts val="0"/>
              </a:spcBef>
              <a:buSzTx/>
              <a:buFontTx/>
              <a:buNone/>
              <a:defRPr sz="2150">
                <a:latin typeface="Arial"/>
                <a:ea typeface="Arial"/>
                <a:cs typeface="Arial"/>
                <a:sym typeface="Arial"/>
              </a:defRPr>
            </a:pPr>
            <a:r>
              <a:t>      2. С этой целью ребенку, в частности, предоставляется возможность быть заслушанным в ходе любого судебного или административного разбирательства, затрагивающего ребенка, либо непосредственно, либо через представителя или соответствующий орган, в порядке, предусмотренном процессуальными нормами национального законодательства.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 на семейную жизнь</a:t>
            </a:r>
          </a:p>
        </p:txBody>
      </p:sp>
      <p:sp>
        <p:nvSpPr>
          <p:cNvPr id="17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Источники: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Статья 16.3 UDHR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Статьи 17 и 23 МПГПП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Статьи 9, 10 и 22 КПР</a:t>
            </a:r>
          </a:p>
          <a:p>
            <a:r>
              <a:t>Право на семейную жизнь в государстве назначения (высылка)</a:t>
            </a:r>
          </a:p>
          <a:p>
            <a:r>
              <a:t>Право на воссоединение семьи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Права на рабочем месте</a:t>
            </a:r>
          </a:p>
        </p:txBody>
      </p:sp>
      <p:sp>
        <p:nvSpPr>
          <p:cNvPr id="176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12330"/>
          </a:xfrm>
          <a:prstGeom prst="rect">
            <a:avLst/>
          </a:prstGeom>
        </p:spPr>
        <p:txBody>
          <a:bodyPr/>
          <a:lstStyle/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defRPr sz="2465"/>
            </a:pPr>
            <a:r>
              <a:t>Запрет на рабство, Prohibitions of подневольное состояние и принудительный труд (Статья 8 МПГПП)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defRPr sz="2465"/>
            </a:pPr>
            <a:r>
              <a:t>Конвенция Международной Организации Труда № 29 О принудительном или обязательном труде (Женева, 28 июня 1930 г.)</a:t>
            </a:r>
          </a:p>
          <a:p>
            <a:pPr marL="631507" lvl="1" indent="-242887" defTabSz="388620">
              <a:lnSpc>
                <a:spcPct val="90000"/>
              </a:lnSpc>
              <a:spcBef>
                <a:spcPts val="500"/>
              </a:spcBef>
              <a:defRPr sz="2125"/>
            </a:pPr>
            <a:r>
              <a:t>Права на рабочем месте (статьи 7 и 8 МПЭСКП):</a:t>
            </a:r>
            <a:endParaRPr sz="2465"/>
          </a:p>
          <a:p>
            <a:pPr marL="631507" lvl="1" indent="-242887" defTabSz="388620">
              <a:lnSpc>
                <a:spcPct val="90000"/>
              </a:lnSpc>
              <a:spcBef>
                <a:spcPts val="500"/>
              </a:spcBef>
              <a:defRPr sz="2125"/>
            </a:pPr>
            <a:r>
              <a:t>Справедливое вознаграждение и достойная жизнь</a:t>
            </a:r>
          </a:p>
          <a:p>
            <a:pPr marL="631507" lvl="1" indent="-242887" defTabSz="388620">
              <a:lnSpc>
                <a:spcPct val="90000"/>
              </a:lnSpc>
              <a:spcBef>
                <a:spcPts val="500"/>
              </a:spcBef>
              <a:defRPr sz="2125"/>
            </a:pPr>
            <a:r>
              <a:t>Безопасные и здоровые условия труда</a:t>
            </a:r>
          </a:p>
          <a:p>
            <a:pPr marL="631507" lvl="1" indent="-242887" defTabSz="388620">
              <a:lnSpc>
                <a:spcPct val="90000"/>
              </a:lnSpc>
              <a:spcBef>
                <a:spcPts val="500"/>
              </a:spcBef>
              <a:defRPr sz="2125"/>
            </a:pPr>
            <a:r>
              <a:t>Равные возможности</a:t>
            </a:r>
          </a:p>
          <a:p>
            <a:pPr marL="631507" lvl="1" indent="-242887" defTabSz="388620">
              <a:lnSpc>
                <a:spcPct val="90000"/>
              </a:lnSpc>
              <a:spcBef>
                <a:spcPts val="500"/>
              </a:spcBef>
              <a:defRPr sz="2125"/>
            </a:pPr>
            <a:r>
              <a:t>Отдых, досуг, рабочее время, праздники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defRPr sz="2465"/>
            </a:pPr>
            <a:r>
              <a:t>Недискриминация по признаку расы (статья 5, МКЛРД)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re 1"/>
          <p:cNvSpPr txBox="1">
            <a:spLocks noGrp="1"/>
          </p:cNvSpPr>
          <p:nvPr>
            <p:ph type="title"/>
          </p:nvPr>
        </p:nvSpPr>
        <p:spPr>
          <a:xfrm>
            <a:off x="270933" y="-97896"/>
            <a:ext cx="8229601" cy="1143001"/>
          </a:xfrm>
          <a:prstGeom prst="rect">
            <a:avLst/>
          </a:prstGeom>
        </p:spPr>
        <p:txBody>
          <a:bodyPr/>
          <a:lstStyle>
            <a:lvl1pPr defTabSz="388620">
              <a:defRPr sz="3740"/>
            </a:lvl1pPr>
          </a:lstStyle>
          <a:p>
            <a:r>
              <a:t>Права на рабочем месте и женщины</a:t>
            </a:r>
          </a:p>
        </p:txBody>
      </p:sp>
      <p:sp>
        <p:nvSpPr>
          <p:cNvPr id="17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304601" y="675249"/>
            <a:ext cx="8534798" cy="5507502"/>
          </a:xfrm>
          <a:prstGeom prst="rect">
            <a:avLst/>
          </a:prstGeom>
        </p:spPr>
        <p:txBody>
          <a:bodyPr/>
          <a:lstStyle/>
          <a:p>
            <a:pPr marL="0" indent="0" defTabSz="425195">
              <a:lnSpc>
                <a:spcPct val="80000"/>
              </a:lnSpc>
              <a:spcBef>
                <a:spcPts val="300"/>
              </a:spcBef>
              <a:buSzTx/>
              <a:buNone/>
              <a:defRPr sz="1674" b="1"/>
            </a:pPr>
            <a:r>
              <a:t>Конвенция о ликвидации всех форм дискриминации в отношении женщин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solidFill>
                  <a:srgbClr val="444444"/>
                </a:solidFill>
                <a:effectLst>
                  <a:outerShdw dist="16703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Статья 11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1. Государства-участники принимают все соответствующие меры для ликвидации дискриминации в отношении женщин в области занятости, с тем, чтобы обеспечить на основе равенства мужчин и женщин равные права, в частности: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а) право на труд как неотъемлемое право всех людей;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b) право на одинаковые возможности при найме на работу, в том числе, применение одинаковых критериев отбора при найме;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с) право на свободный выбор профессии или рода работы, на продвижение по должности и гарантию занятости, а также на пользование всеми льготами и условиями работы, на получение профессиональной подготовки и переподготовки, включая ученичество, профессиональную подготовку повышенного уровня и регулярную переподготовку;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d) право на равное вознаграждение, включая получение льгот, на равные условия в отношении труда равной ценности, а также на равный подход к оценке качества работы;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е) право на социальное обеспечение, в частности, в случае ухода на пенсию, безработицы, болезни, инвалидности, по старости и в других случаях потери трудоспособности, а также право на оплачиваемый отпуск;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1674">
                <a:latin typeface="Arial"/>
                <a:ea typeface="Arial"/>
                <a:cs typeface="Arial"/>
                <a:sym typeface="Arial"/>
              </a:defRPr>
            </a:pPr>
            <a:r>
              <a:t>      f) право на охрану здоровья и безопасные условия труда, в том числе, по сохранению функции продолжения рода.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16052">
              <a:defRPr sz="3549"/>
            </a:pPr>
            <a:r>
              <a:t>Права на рабочем месте и женщины</a:t>
            </a:r>
          </a:p>
          <a:p>
            <a:pPr defTabSz="416052">
              <a:defRPr sz="3549"/>
            </a:pPr>
            <a:r>
              <a:t>(продолжение статьи 11)</a:t>
            </a:r>
          </a:p>
        </p:txBody>
      </p:sp>
      <p:sp>
        <p:nvSpPr>
          <p:cNvPr id="182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48055">
              <a:spcBef>
                <a:spcPts val="0"/>
              </a:spcBef>
              <a:buSzTx/>
              <a:buFontTx/>
              <a:buNone/>
              <a:defRPr sz="1705">
                <a:latin typeface="Arial"/>
                <a:ea typeface="Arial"/>
                <a:cs typeface="Arial"/>
                <a:sym typeface="Arial"/>
              </a:defRPr>
            </a:pPr>
            <a:r>
              <a:t>2. Для предупреждения дискриминации в отношении женщин по причине замужества или материнства и гарантирования им эффективного права на труд государства-участники принимают соответствующие меры для того, чтобы: </a:t>
            </a:r>
          </a:p>
          <a:p>
            <a:pPr marL="0" indent="0" defTabSz="448055">
              <a:spcBef>
                <a:spcPts val="0"/>
              </a:spcBef>
              <a:buSzTx/>
              <a:buFontTx/>
              <a:buNone/>
              <a:defRPr sz="1705">
                <a:latin typeface="Arial"/>
                <a:ea typeface="Arial"/>
                <a:cs typeface="Arial"/>
                <a:sym typeface="Arial"/>
              </a:defRPr>
            </a:pPr>
            <a:r>
              <a:t>      а) запретить, под угрозой применения санкций, увольнение с работы на основании беременности или отпуска по беременности и родам или дискриминацию ввиду семейного положения при увольнении; </a:t>
            </a:r>
          </a:p>
          <a:p>
            <a:pPr marL="0" indent="0" defTabSz="448055">
              <a:spcBef>
                <a:spcPts val="0"/>
              </a:spcBef>
              <a:buSzTx/>
              <a:buFontTx/>
              <a:buNone/>
              <a:defRPr sz="1705">
                <a:latin typeface="Arial"/>
                <a:ea typeface="Arial"/>
                <a:cs typeface="Arial"/>
                <a:sym typeface="Arial"/>
              </a:defRPr>
            </a:pPr>
            <a:r>
              <a:t>      b) ввести оплачиваемые отпуска или отпуска с сопоставимыми социальными пособиями по беременности и родам без утраты прежнего места работы, старшинства или социальных пособий; </a:t>
            </a:r>
          </a:p>
          <a:p>
            <a:pPr marL="0" indent="0" defTabSz="448055">
              <a:spcBef>
                <a:spcPts val="0"/>
              </a:spcBef>
              <a:buSzTx/>
              <a:buFontTx/>
              <a:buNone/>
              <a:defRPr sz="1705">
                <a:latin typeface="Arial"/>
                <a:ea typeface="Arial"/>
                <a:cs typeface="Arial"/>
                <a:sym typeface="Arial"/>
              </a:defRPr>
            </a:pPr>
            <a:r>
              <a:t>      с) поощрять предоставление необходимых дополнительных социальных услуг, с тем, чтобы позволить родителям совмещать выполнение семейных обязанностей с трудовой деятельностью и участием в общественной жизни, в частности, посредством создания и расширения сети учреждений по уходу за детьми; </a:t>
            </a:r>
          </a:p>
          <a:p>
            <a:pPr marL="0" indent="0" defTabSz="448055">
              <a:spcBef>
                <a:spcPts val="0"/>
              </a:spcBef>
              <a:buSzTx/>
              <a:buFontTx/>
              <a:buNone/>
              <a:defRPr sz="1705">
                <a:latin typeface="Arial"/>
                <a:ea typeface="Arial"/>
                <a:cs typeface="Arial"/>
                <a:sym typeface="Arial"/>
              </a:defRPr>
            </a:pPr>
            <a:r>
              <a:t>      d) обеспечить женщинам особую защиту в период беременности на тех видах работ, вредность которых для их здоровья доказана. 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Детский труд</a:t>
            </a:r>
          </a:p>
        </p:txBody>
      </p:sp>
      <p:sp>
        <p:nvSpPr>
          <p:cNvPr id="185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11479">
              <a:lnSpc>
                <a:spcPct val="80000"/>
              </a:lnSpc>
              <a:spcBef>
                <a:spcPts val="400"/>
              </a:spcBef>
              <a:buSzTx/>
              <a:buNone/>
              <a:defRPr sz="1979" u="sng"/>
            </a:pPr>
            <a:r>
              <a:t>Конвенция о минимальном возрасте 1973 года</a:t>
            </a:r>
          </a:p>
          <a:p>
            <a:pPr marL="0" indent="0" defTabSz="411479">
              <a:lnSpc>
                <a:spcPct val="80000"/>
              </a:lnSpc>
              <a:spcBef>
                <a:spcPts val="400"/>
              </a:spcBef>
              <a:buSzTx/>
              <a:buNone/>
              <a:defRPr sz="1979"/>
            </a:pPr>
            <a:endParaRPr/>
          </a:p>
          <a:p>
            <a:pPr marL="0" indent="0" defTabSz="411479">
              <a:lnSpc>
                <a:spcPct val="80000"/>
              </a:lnSpc>
              <a:spcBef>
                <a:spcPts val="400"/>
              </a:spcBef>
              <a:buSzTx/>
              <a:buNone/>
              <a:defRPr sz="1979"/>
            </a:pPr>
            <a:r>
              <a:t>Статья 1. Каждый Член Организации, для которого настоящая Конвенция находится в силе, обязуется осуществлять национальную политику, имеющую целью обеспечить эффективное упразднение детского труда и постепенное повышение минимального возраста для приема на работу до уровня, соответствующего наиболее полному физическому и умственному развитию подростков.</a:t>
            </a:r>
          </a:p>
          <a:p>
            <a:pPr marL="0" indent="0" defTabSz="411479">
              <a:lnSpc>
                <a:spcPct val="80000"/>
              </a:lnSpc>
              <a:spcBef>
                <a:spcPts val="400"/>
              </a:spcBef>
              <a:buSzTx/>
              <a:buNone/>
              <a:defRPr sz="1979"/>
            </a:pPr>
            <a:r>
              <a:t>Статья 2.3. Минимальный возраст, определяемый на основе пункта 1 настоящей статьи, не должен быть ниже возраста окончания обязательного школьного образования и, во всяком случае, не должен быть ниже пятнадцати лет.</a:t>
            </a:r>
          </a:p>
          <a:p>
            <a:pPr marL="0" indent="0" defTabSz="411479">
              <a:lnSpc>
                <a:spcPct val="80000"/>
              </a:lnSpc>
              <a:spcBef>
                <a:spcPts val="400"/>
              </a:spcBef>
              <a:buSzTx/>
              <a:buNone/>
              <a:defRPr sz="1979"/>
            </a:pPr>
            <a:r>
              <a:t>Статья 3.1. Минимальный возраст для приема на любой вид работы по найму или другой работы, которая по своему характеру или в силу обстоятельств, в которых она осуществляется, может нанести ущерб здоровью, безопасности или нравственности подростка, не должен быть ниже восемнадцати лет.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Детский труд</a:t>
            </a:r>
          </a:p>
        </p:txBody>
      </p:sp>
      <p:sp>
        <p:nvSpPr>
          <p:cNvPr id="18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233416"/>
            <a:ext cx="8229601" cy="4391168"/>
          </a:xfrm>
          <a:prstGeom prst="rect">
            <a:avLst/>
          </a:prstGeom>
        </p:spPr>
        <p:txBody>
          <a:bodyPr/>
          <a:lstStyle/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 u="sng"/>
            </a:pPr>
            <a:r>
              <a:t>Конвенция 1999 года о наихудших формах детского труда (№ 182)</a:t>
            </a:r>
            <a:endParaRPr sz="5303"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rPr b="1"/>
              <a:t>Статья 1.</a:t>
            </a:r>
            <a:r>
              <a:t> Каждое государство-член, ратифицирующее настоящую Конвенцию, немедленно принимает эффективные меры, обеспечивающие в срочном порядке запрещение и искоренение наихудших форм детского труда.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endParaRPr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rPr b="1"/>
              <a:t>Статья 2.</a:t>
            </a:r>
            <a:r>
              <a:t> Для целей настоящей Конвенции термин «</a:t>
            </a:r>
            <a:r>
              <a:rPr b="1"/>
              <a:t>ребенок</a:t>
            </a:r>
            <a:r>
              <a:t>» применяется ко всем лицам в возрасте до 18 лет.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 b="1"/>
            </a:pPr>
            <a:endParaRPr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rPr b="1"/>
              <a:t>Статья 3.</a:t>
            </a:r>
            <a:r>
              <a:t> Для целей настоящей Конвенции термин «</a:t>
            </a:r>
            <a:r>
              <a:rPr b="1"/>
              <a:t>наихудшие формы детского труда</a:t>
            </a:r>
            <a:r>
              <a:t>» включает: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endParaRPr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t>а) все формы рабства или практику, сходную с рабством, как, например, продажа детей и торговля ими, долговая кабала и крепостная зависимость, а также принудительный или обязательный труд, в том числе принудительную или обязательную вербовку детей для использования их в вооруженных конфликтах;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endParaRPr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t>b) использование, вербовку или предложение ребенка для занятия проституцией, для производства порнографической продукции или для порнографических представлений;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endParaRPr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t>с) использование, вербовку или предложение ребенка для занятия противоправной деятельностью, в частности для производства и продажи наркотиков, как они определены в соответствующих международных договорах;</a:t>
            </a:r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endParaRPr/>
          </a:p>
          <a:p>
            <a:pPr marL="0" indent="0" defTabSz="356615">
              <a:lnSpc>
                <a:spcPct val="80000"/>
              </a:lnSpc>
              <a:spcBef>
                <a:spcPts val="300"/>
              </a:spcBef>
              <a:buSzTx/>
              <a:buNone/>
              <a:defRPr sz="1325"/>
            </a:pPr>
            <a:r>
              <a:t>d) работу, которая по своему характеру или условиям, в которых она выполняется, может нанести вред здоровью, безопасности или нравственности детей.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Резюмируя</a:t>
            </a:r>
          </a:p>
        </p:txBody>
      </p:sp>
      <p:sp>
        <p:nvSpPr>
          <p:cNvPr id="19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08609" indent="-308609" defTabSz="411479">
              <a:lnSpc>
                <a:spcPct val="90000"/>
              </a:lnSpc>
              <a:spcBef>
                <a:spcPts val="600"/>
              </a:spcBef>
              <a:defRPr sz="2880"/>
            </a:pPr>
            <a:r>
              <a:t>У ЭСК нет прав второго сорта: более формальное, чем существенное различие с ГП правами</a:t>
            </a:r>
          </a:p>
          <a:p>
            <a:pPr marL="308609" indent="-308609" defTabSz="411479">
              <a:lnSpc>
                <a:spcPct val="90000"/>
              </a:lnSpc>
              <a:spcBef>
                <a:spcPts val="600"/>
              </a:spcBef>
              <a:defRPr sz="2880"/>
            </a:pPr>
            <a:r>
              <a:t>Недискриминация обычно применяется к негражданам</a:t>
            </a:r>
          </a:p>
          <a:p>
            <a:pPr marL="308609" indent="-308609" defTabSz="411479">
              <a:lnSpc>
                <a:spcPct val="90000"/>
              </a:lnSpc>
              <a:spcBef>
                <a:spcPts val="600"/>
              </a:spcBef>
              <a:defRPr sz="2880"/>
            </a:pPr>
            <a:r>
              <a:t>Большая часть соответствия ЭСК может быть заявлена в суде</a:t>
            </a:r>
          </a:p>
          <a:p>
            <a:pPr marL="308609" indent="-308609" defTabSz="411479">
              <a:lnSpc>
                <a:spcPct val="90000"/>
              </a:lnSpc>
              <a:spcBef>
                <a:spcPts val="600"/>
              </a:spcBef>
              <a:defRPr sz="2880"/>
            </a:pPr>
            <a:r>
              <a:t>Права ЭСК являются основополагающими для уважения человеческого достоинства и права на жизнь. Переплетение прав ЭСК и ГП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16052">
              <a:defRPr sz="3549"/>
            </a:pPr>
            <a:r>
              <a:t>ЭСК права: какие обязательства?</a:t>
            </a:r>
            <a:br/>
            <a:r>
              <a:t>Категории (1)</a:t>
            </a:r>
          </a:p>
        </p:txBody>
      </p:sp>
      <p:sp>
        <p:nvSpPr>
          <p:cNvPr id="11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Обязательство уважать</a:t>
            </a:r>
          </a:p>
          <a:p>
            <a:pPr>
              <a:buSzTx/>
              <a:buNone/>
            </a:pPr>
            <a:r>
              <a:t>	</a:t>
            </a:r>
            <a:r>
              <a:rPr sz="1900" i="1"/>
              <a:t>Государство необоснованно не вмешивается в осуществление определенного права</a:t>
            </a:r>
            <a:endParaRPr sz="2000" i="1"/>
          </a:p>
          <a:p>
            <a:r>
              <a:t>Обязательство защищать</a:t>
            </a:r>
          </a:p>
          <a:p>
            <a:pPr>
              <a:buSzTx/>
              <a:buNone/>
            </a:pPr>
            <a:r>
              <a:t>	</a:t>
            </a:r>
            <a:r>
              <a:rPr sz="2000" i="1"/>
              <a:t>Государство должно предотвращать незаконное вмешательство третьих сторон</a:t>
            </a:r>
            <a:endParaRPr sz="2000"/>
          </a:p>
          <a:p>
            <a:r>
              <a:t>Обязательство исполнять</a:t>
            </a:r>
          </a:p>
          <a:p>
            <a:pPr>
              <a:buSzTx/>
              <a:buNone/>
            </a:pPr>
            <a:r>
              <a:t>	</a:t>
            </a:r>
            <a:r>
              <a:rPr sz="2000" i="1"/>
              <a:t>Государство должно способствовать, обеспечивать и поддерживать доступ к ЭСК правам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8911">
              <a:defRPr sz="4224"/>
            </a:lvl1pPr>
          </a:lstStyle>
          <a:p>
            <a:r>
              <a:t>Что должно делать государство?</a:t>
            </a:r>
          </a:p>
        </p:txBody>
      </p:sp>
      <p:sp>
        <p:nvSpPr>
          <p:cNvPr id="12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2325" indent="-322325" defTabSz="429768">
              <a:defRPr sz="3008"/>
            </a:pPr>
            <a:r>
              <a:t>Обязательство “принять в максимальных пределах имеющихся ресурсов меры”  (Статья 2.1 МПЭСКП)</a:t>
            </a:r>
          </a:p>
          <a:p>
            <a:pPr marL="322325" indent="-322325" defTabSz="429768">
              <a:defRPr sz="3008"/>
            </a:pPr>
            <a:r>
              <a:t>Безотложный эффект и прогрессивная реализация</a:t>
            </a:r>
          </a:p>
          <a:p>
            <a:pPr marL="322325" indent="-322325" defTabSz="429768">
              <a:defRPr sz="3008"/>
            </a:pPr>
            <a:r>
              <a:t>Минимальные необходимые уровни ЭСК прав</a:t>
            </a:r>
          </a:p>
          <a:p>
            <a:pPr marL="322325" indent="-322325" defTabSz="429768">
              <a:defRPr sz="3008"/>
            </a:pPr>
            <a:r>
              <a:t>Запрет применение регрессивных мер</a:t>
            </a:r>
          </a:p>
          <a:p>
            <a:pPr marL="322325" indent="-322325" defTabSz="429768">
              <a:defRPr sz="3008"/>
            </a:pPr>
            <a:r>
              <a:t>Недискриминация (смотрите дальше)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Недискриминация</a:t>
            </a:r>
          </a:p>
        </p:txBody>
      </p:sp>
      <p:sp>
        <p:nvSpPr>
          <p:cNvPr id="12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470779"/>
            <a:ext cx="8229600" cy="4438074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lnSpc>
                <a:spcPct val="90000"/>
              </a:lnSpc>
              <a:defRPr sz="3040"/>
            </a:pPr>
            <a:r>
              <a:t>Безотлагательный эффект</a:t>
            </a:r>
          </a:p>
          <a:p>
            <a:pPr marL="325754" indent="-325754" defTabSz="434340">
              <a:lnSpc>
                <a:spcPct val="90000"/>
              </a:lnSpc>
              <a:defRPr sz="3040"/>
            </a:pPr>
            <a:r>
              <a:t>Дискриминация на основании статуса: беженец, нелегальный</a:t>
            </a:r>
            <a:r>
              <a:rPr>
                <a:solidFill>
                  <a:schemeClr val="accent6"/>
                </a:solidFill>
              </a:rPr>
              <a:t> </a:t>
            </a:r>
            <a:r>
              <a:t>мигрант, просители убежища</a:t>
            </a:r>
          </a:p>
          <a:p>
            <a:pPr marL="325754" indent="-325754" defTabSz="434340">
              <a:lnSpc>
                <a:spcPct val="90000"/>
              </a:lnSpc>
              <a:defRPr sz="3040"/>
            </a:pPr>
            <a:r>
              <a:t>Дискриминация на основании гражданства</a:t>
            </a:r>
          </a:p>
          <a:p>
            <a:pPr marL="325754" indent="-325754" defTabSz="434340">
              <a:lnSpc>
                <a:spcPct val="90000"/>
              </a:lnSpc>
              <a:defRPr sz="3040"/>
            </a:pPr>
            <a:r>
              <a:t>Статья 2.2. МПЭСКП</a:t>
            </a:r>
          </a:p>
          <a:p>
            <a:pPr marL="325754" indent="-325754" defTabSz="434340">
              <a:lnSpc>
                <a:spcPct val="90000"/>
              </a:lnSpc>
              <a:defRPr sz="3040"/>
            </a:pPr>
            <a:r>
              <a:t>КПР</a:t>
            </a:r>
          </a:p>
          <a:p>
            <a:pPr marL="325754" indent="-325754" defTabSz="434340">
              <a:lnSpc>
                <a:spcPct val="90000"/>
              </a:lnSpc>
              <a:defRPr sz="3040"/>
            </a:pPr>
            <a:r>
              <a:t>Минималистический подход: Европейская комиссия по социальным правам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Дискриминация по существу</a:t>
            </a:r>
          </a:p>
        </p:txBody>
      </p:sp>
      <p:sp>
        <p:nvSpPr>
          <p:cNvPr id="12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88897"/>
          </a:xfrm>
          <a:prstGeom prst="rect">
            <a:avLst/>
          </a:prstGeom>
        </p:spPr>
        <p:txBody>
          <a:bodyPr/>
          <a:lstStyle/>
          <a:p>
            <a:pPr marL="312039" indent="-312039" defTabSz="416052">
              <a:lnSpc>
                <a:spcPct val="80000"/>
              </a:lnSpc>
              <a:spcBef>
                <a:spcPts val="400"/>
              </a:spcBef>
              <a:defRPr sz="1820"/>
            </a:pPr>
            <a:r>
              <a:t>ОК 20: Устранение дискриминации на практике требует уделения достаточного внимания группам людей, которые страдают от исторических или постоянных предрассудков, вместо простого сравнения формального обращения с людьми в аналогичных ситуациях. Поэтому государства-участники должны немедленно принять необходимые меры для предотвращения, уменьшения и устранения условий и установок, которые вызывают или увековечивают существенную или фактическую дискриминацию.</a:t>
            </a:r>
          </a:p>
          <a:p>
            <a:pPr marL="312039" indent="-312039" defTabSz="416052">
              <a:lnSpc>
                <a:spcPct val="80000"/>
              </a:lnSpc>
              <a:spcBef>
                <a:spcPts val="400"/>
              </a:spcBef>
              <a:defRPr sz="1820"/>
            </a:pPr>
            <a:r>
              <a:t>GC20: В целях ликвидации существенной дискриминации государства-участники могут, а в некоторых случаях обязаны принимать специальные меры по смягчению или пресечению условий, которые увековечивают дискриминацию. Такие меры являются законными в той мере, в которой они представляют собой разумные, объективные и пропорциональные средства для устранения дискриминации де-факто, и прекращаются, когда по существу достигается устойчивое равенство. Однако такие исключительные меры могут, в исключительных случаях, носить постоянный характер, такие как услуги переводчиков для языковых меньшинств и разумное приспособление лиц с нарушениями чувств к доступу к медицинским учреждениям.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Правовые меры и суды</a:t>
            </a:r>
          </a:p>
        </p:txBody>
      </p:sp>
      <p:sp>
        <p:nvSpPr>
          <p:cNvPr id="13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264891"/>
          </a:xfrm>
          <a:prstGeom prst="rect">
            <a:avLst/>
          </a:prstGeom>
        </p:spPr>
        <p:txBody>
          <a:bodyPr/>
          <a:lstStyle/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defRPr sz="2403"/>
            </a:pPr>
            <a:r>
              <a:t>Судебная защита прав ЭСК: больше реальности, чем утопии</a:t>
            </a:r>
          </a:p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defRPr sz="2403"/>
            </a:pPr>
            <a:r>
              <a:t>Частично или полностью подлежит судебному решению?</a:t>
            </a:r>
          </a:p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defRPr sz="2403"/>
            </a:pPr>
            <a:r>
              <a:t>Суды или административные органы?</a:t>
            </a:r>
          </a:p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defRPr sz="2403"/>
            </a:pPr>
            <a:r>
              <a:t>Средства правовой защиты и возмещение ущерба в различных судах: административном, гражданском (услуги частных лиц) и уголовном</a:t>
            </a:r>
          </a:p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defRPr sz="2403"/>
            </a:pPr>
            <a:r>
              <a:t>Возмещение: реституция, компенсация, сатисфакция, неповторение, прекращение и реабилитация</a:t>
            </a:r>
          </a:p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defRPr sz="2403"/>
            </a:pPr>
            <a:r>
              <a:t>Что несомненно подлежит судебной ответственности</a:t>
            </a:r>
          </a:p>
          <a:p>
            <a:pPr marL="305180" indent="-305180" defTabSz="406908">
              <a:lnSpc>
                <a:spcPct val="80000"/>
              </a:lnSpc>
              <a:spcBef>
                <a:spcPts val="500"/>
              </a:spcBef>
              <a:buSzTx/>
              <a:buNone/>
              <a:defRPr sz="2403"/>
            </a:pPr>
            <a:r>
              <a:t>	</a:t>
            </a:r>
            <a:r>
              <a:rPr sz="1513"/>
              <a:t>Недискриминация, минимальные основы, регрессивные меры, немедленные обязательства, достигнутые успехи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Примеры по судам</a:t>
            </a:r>
          </a:p>
        </p:txBody>
      </p:sp>
      <p:sp>
        <p:nvSpPr>
          <p:cNvPr id="13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В деле Comisión Municipal de la Vivienda c. Saavedraи др. Верховный суд Буэнос-Айреса постановил, что автоматические выселения представляют собой несоблюдение права на надлежащее жилье. Суд особо подчеркнул CESCR Общие комментарии. </a:t>
            </a:r>
          </a:p>
          <a:p>
            <a:pPr marL="332613" indent="-332613" defTabSz="443484">
              <a:lnSpc>
                <a:spcPct val="80000"/>
              </a:lnSpc>
              <a:spcBef>
                <a:spcPts val="600"/>
              </a:spcBef>
              <a:defRPr sz="2813"/>
            </a:pPr>
            <a:r>
              <a:t>В деле SERAC и CESR против Нигерии Африканская комиссия по правам человека и народов определила обязанность уважать и постановила, что правительство не соблюдает права на здоровье и здоровую окружающую среду, когда оно разрушает деревни и дома.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Примеры по судам</a:t>
            </a:r>
          </a:p>
        </p:txBody>
      </p:sp>
      <p:sp>
        <p:nvSpPr>
          <p:cNvPr id="13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08609" indent="-308609" defTabSz="411479">
              <a:lnSpc>
                <a:spcPct val="90000"/>
              </a:lnSpc>
              <a:spcBef>
                <a:spcPts val="600"/>
              </a:spcBef>
              <a:defRPr sz="2880"/>
            </a:pPr>
            <a:r>
              <a:t>Обязательство защищать</a:t>
            </a:r>
          </a:p>
          <a:p>
            <a:pPr marL="668654" lvl="1" indent="-257175" defTabSz="411479">
              <a:lnSpc>
                <a:spcPct val="90000"/>
              </a:lnSpc>
              <a:spcBef>
                <a:spcPts val="600"/>
              </a:spcBef>
              <a:defRPr sz="2520"/>
            </a:pPr>
            <a:r>
              <a:t>В деле Ituango Massacres v. Colombia Межамериканский суд по правам человека постановил, что правительство не смогло защитить права своих граждан на жизнь, имущество, проживание и другие, когда оно не смогло предотвратить массовые убийства.</a:t>
            </a:r>
          </a:p>
          <a:p>
            <a:pPr marL="668654" lvl="1" indent="-257175" defTabSz="411479">
              <a:lnSpc>
                <a:spcPct val="90000"/>
              </a:lnSpc>
              <a:spcBef>
                <a:spcPts val="600"/>
              </a:spcBef>
              <a:defRPr sz="2520"/>
            </a:pPr>
            <a:r>
              <a:t>В деле Etcheverry v. Omint Верховный суд Аргентины вмешался, чтобы защитить право на здоровье человека, чья медицинская страховая компания прекратила свое покрытие, когда у него был положительный результат теста на ВИЧ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8EB4E3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1502</Words>
  <Application>Microsoft Office PowerPoint</Application>
  <PresentationFormat>Экран (4:3)</PresentationFormat>
  <Paragraphs>178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Office Theme</vt:lpstr>
      <vt:lpstr>Миграция и социальные, экономические и культурные права</vt:lpstr>
      <vt:lpstr>ЭСК и ГП права</vt:lpstr>
      <vt:lpstr>ЭСК права: какие обязательства? Категории (1)</vt:lpstr>
      <vt:lpstr>Что должно делать государство?</vt:lpstr>
      <vt:lpstr>Недискриминация</vt:lpstr>
      <vt:lpstr>Дискриминация по существу</vt:lpstr>
      <vt:lpstr>Правовые меры и суды</vt:lpstr>
      <vt:lpstr>Примеры по судам</vt:lpstr>
      <vt:lpstr>Примеры по судам</vt:lpstr>
      <vt:lpstr>Примеры по судам</vt:lpstr>
      <vt:lpstr>Право на достаточный жизненный уровень</vt:lpstr>
      <vt:lpstr>Право на воду </vt:lpstr>
      <vt:lpstr>Право на еду</vt:lpstr>
      <vt:lpstr>Право на надлежащее жилище</vt:lpstr>
      <vt:lpstr>Право на наивысший достижимый уровень здоровья</vt:lpstr>
      <vt:lpstr>Право на образование</vt:lpstr>
      <vt:lpstr>Права ребенка</vt:lpstr>
      <vt:lpstr>Права ребенка</vt:lpstr>
      <vt:lpstr>Наилучшие интересы</vt:lpstr>
      <vt:lpstr>Право быть услышанным</vt:lpstr>
      <vt:lpstr>Право на семейную жизнь</vt:lpstr>
      <vt:lpstr>Права на рабочем месте</vt:lpstr>
      <vt:lpstr>Права на рабочем месте и женщины</vt:lpstr>
      <vt:lpstr>Права на рабочем месте и женщины (продолжение статьи 11)</vt:lpstr>
      <vt:lpstr>Детский труд</vt:lpstr>
      <vt:lpstr>Детский труд</vt:lpstr>
      <vt:lpstr>Резюмируя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Миграция и социальные, экономические и культурные права</dc:title>
  <cp:lastModifiedBy>Dina</cp:lastModifiedBy>
  <cp:revision>1</cp:revision>
  <dcterms:modified xsi:type="dcterms:W3CDTF">2019-10-08T06:24:36Z</dcterms:modified>
</cp:coreProperties>
</file>