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1" r:id="rId3"/>
    <p:sldId id="282" r:id="rId4"/>
    <p:sldId id="285" r:id="rId5"/>
    <p:sldId id="292" r:id="rId6"/>
    <p:sldId id="284" r:id="rId7"/>
    <p:sldId id="291" r:id="rId8"/>
    <p:sldId id="286" r:id="rId9"/>
    <p:sldId id="287" r:id="rId10"/>
    <p:sldId id="288" r:id="rId11"/>
    <p:sldId id="289" r:id="rId12"/>
    <p:sldId id="290" r:id="rId13"/>
    <p:sldId id="283" r:id="rId14"/>
    <p:sldId id="262" r:id="rId15"/>
    <p:sldId id="264" r:id="rId16"/>
    <p:sldId id="266" r:id="rId17"/>
    <p:sldId id="267" r:id="rId18"/>
    <p:sldId id="268" r:id="rId19"/>
    <p:sldId id="293" r:id="rId20"/>
    <p:sldId id="279" r:id="rId21"/>
    <p:sldId id="25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2"/>
    <p:restoredTop sz="94663"/>
  </p:normalViewPr>
  <p:slideViewPr>
    <p:cSldViewPr snapToGrid="0" snapToObjects="1">
      <p:cViewPr>
        <p:scale>
          <a:sx n="80" d="100"/>
          <a:sy n="80" d="100"/>
        </p:scale>
        <p:origin x="-85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CC0695-B14B-1245-8BD9-460FF2B09C7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268387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CC0695-B14B-1245-8BD9-460FF2B09C7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247592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CC0695-B14B-1245-8BD9-460FF2B09C7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200192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CC0695-B14B-1245-8BD9-460FF2B09C7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59359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CC0695-B14B-1245-8BD9-460FF2B09C7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371744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CC0695-B14B-1245-8BD9-460FF2B09C7A}"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101227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CC0695-B14B-1245-8BD9-460FF2B09C7A}"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1509379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CC0695-B14B-1245-8BD9-460FF2B09C7A}"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926492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C0695-B14B-1245-8BD9-460FF2B09C7A}"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110385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CC0695-B14B-1245-8BD9-460FF2B09C7A}"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195581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CC0695-B14B-1245-8BD9-460FF2B09C7A}"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6BDD0-3C48-2743-B048-95C10DC75711}" type="slidenum">
              <a:rPr lang="en-US" smtClean="0"/>
              <a:t>‹#›</a:t>
            </a:fld>
            <a:endParaRPr lang="en-US"/>
          </a:p>
        </p:txBody>
      </p:sp>
    </p:spTree>
    <p:extLst>
      <p:ext uri="{BB962C8B-B14F-4D97-AF65-F5344CB8AC3E}">
        <p14:creationId xmlns:p14="http://schemas.microsoft.com/office/powerpoint/2010/main" val="2618330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C0695-B14B-1245-8BD9-460FF2B09C7A}" type="datetimeFigureOut">
              <a:rPr lang="en-US" smtClean="0"/>
              <a:t>12/14/2021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6BDD0-3C48-2743-B048-95C10DC75711}" type="slidenum">
              <a:rPr lang="en-US" smtClean="0"/>
              <a:t>‹#›</a:t>
            </a:fld>
            <a:endParaRPr lang="en-US"/>
          </a:p>
        </p:txBody>
      </p:sp>
    </p:spTree>
    <p:extLst>
      <p:ext uri="{BB962C8B-B14F-4D97-AF65-F5344CB8AC3E}">
        <p14:creationId xmlns:p14="http://schemas.microsoft.com/office/powerpoint/2010/main" val="1374803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binternet.ohchr.org/_layouts/15/treatybodyexternal/Download.aspx?symbolno=E/C.12/KAZ/CO/2&amp;Lang=en" TargetMode="External"/><Relationship Id="rId2" Type="http://schemas.openxmlformats.org/officeDocument/2006/relationships/hyperlink" Target="https://www.un.org/sites/un2.un.org/files/wmr_2020.pdf" TargetMode="External"/><Relationship Id="rId1" Type="http://schemas.openxmlformats.org/officeDocument/2006/relationships/slideLayout" Target="../slideLayouts/slideLayout2.xml"/><Relationship Id="rId5" Type="http://schemas.openxmlformats.org/officeDocument/2006/relationships/hyperlink" Target="https://www.fidh.org/IMG/pdf/kyrgyz_migrant_workers_in_kazakhstan.pdf" TargetMode="External"/><Relationship Id="rId4" Type="http://schemas.openxmlformats.org/officeDocument/2006/relationships/hyperlink" Target="https://www.fidh.org/IMG/pdf/note_kazakhstan_681a_6_sept_2016_uk_web.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refworld.org/pdfid/4538838e10.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icj.org/wp-content/uploads/2018/11/Universal-Right-to-a-Remedy-Publications-Reports-Practitioners-Guides-2018-ENG.pdf"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ohchr.org/EN/ProfessionalInterest/Pages/RemedyAndReparation.asp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hyperlink" Target="https://www.icj.org/wp-content/uploads/2009/07/Courts-legal-enforcement-ESCR-Human-Rights-Rule-of-Law-series-2009-eng.pdf" TargetMode="External"/><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hyperlink" Target="https://www.icj.org/wp-content/uploads/2020/04/South-Africa-Non-Citizens-Right-to-Work-Advocacy-Analysis-Brief-2020-ENG-.pdf" TargetMode="External"/><Relationship Id="rId5" Type="http://schemas.openxmlformats.org/officeDocument/2006/relationships/hyperlink" Target="https://www.icj.org/wp-content/uploads/2019/08/South-Africa-Guide-ESCR-Publications-Thematic-Report-2019-ENG.pdf" TargetMode="External"/><Relationship Id="rId4" Type="http://schemas.openxmlformats.org/officeDocument/2006/relationships/image" Target="../media/image8.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icj.org" TargetMode="External"/><Relationship Id="rId2" Type="http://schemas.openxmlformats.org/officeDocument/2006/relationships/hyperlink" Target="mailto:timothy.hodgson@icj.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escr-net.org/resources/general-comment-no-22-2016-right-sexual-and-reproductive-health" TargetMode="External"/><Relationship Id="rId13" Type="http://schemas.openxmlformats.org/officeDocument/2006/relationships/hyperlink" Target="https://www.refworld.org/pdfid/4538838d11.pdf" TargetMode="External"/><Relationship Id="rId18" Type="http://schemas.openxmlformats.org/officeDocument/2006/relationships/hyperlink" Target="https://www.refworld.org/docid/5550a0b14.html" TargetMode="External"/><Relationship Id="rId3" Type="http://schemas.openxmlformats.org/officeDocument/2006/relationships/hyperlink" Target="https://www.refworld.org/pdfid/4538838c22.pdf" TargetMode="External"/><Relationship Id="rId7" Type="http://schemas.openxmlformats.org/officeDocument/2006/relationships/hyperlink" Target="https://www.refworld.org/docid/4538838d0.html" TargetMode="External"/><Relationship Id="rId12" Type="http://schemas.openxmlformats.org/officeDocument/2006/relationships/hyperlink" Target="https://undocs.org/en/A/HRC/43/43" TargetMode="External"/><Relationship Id="rId17" Type="http://schemas.openxmlformats.org/officeDocument/2006/relationships/hyperlink" Target="https://www.refworld.org/docid/4415453b4.html" TargetMode="External"/><Relationship Id="rId2" Type="http://schemas.openxmlformats.org/officeDocument/2006/relationships/hyperlink" Target="https://www.refworld.org/docid/4538838c0.html" TargetMode="External"/><Relationship Id="rId16" Type="http://schemas.openxmlformats.org/officeDocument/2006/relationships/hyperlink" Target="https://srpoverty.org/wp-content/uploads/2018/08/basic-income-report-2017.pdf" TargetMode="External"/><Relationship Id="rId1" Type="http://schemas.openxmlformats.org/officeDocument/2006/relationships/slideLayout" Target="../slideLayouts/slideLayout2.xml"/><Relationship Id="rId6" Type="http://schemas.openxmlformats.org/officeDocument/2006/relationships/hyperlink" Target="https://undocs.org/A/HRC/43/44" TargetMode="External"/><Relationship Id="rId11" Type="http://schemas.openxmlformats.org/officeDocument/2006/relationships/hyperlink" Target="https://www.refworld.org/docid/47a70799d.html" TargetMode="External"/><Relationship Id="rId5" Type="http://schemas.openxmlformats.org/officeDocument/2006/relationships/hyperlink" Target="http://www.fao.org/3/a-y7937e.pdf" TargetMode="External"/><Relationship Id="rId15" Type="http://schemas.openxmlformats.org/officeDocument/2006/relationships/hyperlink" Target="https://www.refworld.org/docid/47b17b5b39c.html" TargetMode="External"/><Relationship Id="rId10" Type="http://schemas.openxmlformats.org/officeDocument/2006/relationships/hyperlink" Target="https://www.refworld.org/pdfid/47a7079a1.pdf" TargetMode="External"/><Relationship Id="rId19" Type="http://schemas.openxmlformats.org/officeDocument/2006/relationships/hyperlink" Target="https://www.ohchr.org/EN/Issues/Migration/SRMigrants/Pages/SRMigrantsIndex.aspx" TargetMode="External"/><Relationship Id="rId4" Type="http://schemas.openxmlformats.org/officeDocument/2006/relationships/hyperlink" Target="https://www.refworld.org/pdfid/4538838c11.pdf" TargetMode="External"/><Relationship Id="rId9" Type="http://schemas.openxmlformats.org/officeDocument/2006/relationships/hyperlink" Target="https://www.ohchr.org/EN/Issues/Health/Pages/AnnualReports.aspx" TargetMode="External"/><Relationship Id="rId14" Type="http://schemas.openxmlformats.org/officeDocument/2006/relationships/hyperlink" Target="https://www.ohchr.org/EN/Issues/WaterAndSanitation/SRWater/Pages/Handbook.aspx"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refworld.org/docid/4a60961f2.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refworld.org/docid/4672bc122.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 y="412668"/>
            <a:ext cx="8656320" cy="1579673"/>
          </a:xfrm>
        </p:spPr>
        <p:txBody>
          <a:bodyPr>
            <a:normAutofit fontScale="90000"/>
          </a:bodyPr>
          <a:lstStyle/>
          <a:p>
            <a:r>
              <a:rPr lang="ru-RU" dirty="0" err="1"/>
              <a:t>Халықаралық</a:t>
            </a:r>
            <a:r>
              <a:rPr lang="ru-RU" dirty="0"/>
              <a:t> </a:t>
            </a:r>
            <a:r>
              <a:rPr lang="ru-RU" dirty="0" err="1"/>
              <a:t>құқықтағы</a:t>
            </a:r>
            <a:r>
              <a:rPr lang="ru-RU" dirty="0"/>
              <a:t> </a:t>
            </a:r>
            <a:r>
              <a:rPr lang="ru-RU" dirty="0" err="1"/>
              <a:t>экономикалық</a:t>
            </a:r>
            <a:r>
              <a:rPr lang="ru-RU" dirty="0"/>
              <a:t>, </a:t>
            </a:r>
            <a:r>
              <a:rPr lang="ru-RU" dirty="0" err="1"/>
              <a:t>әлеуметтік</a:t>
            </a:r>
            <a:r>
              <a:rPr lang="ru-RU" dirty="0"/>
              <a:t> </a:t>
            </a:r>
            <a:r>
              <a:rPr lang="ru-RU" dirty="0" err="1"/>
              <a:t>және</a:t>
            </a:r>
            <a:r>
              <a:rPr lang="ru-RU" dirty="0"/>
              <a:t> </a:t>
            </a:r>
            <a:r>
              <a:rPr lang="ru-RU" dirty="0" err="1"/>
              <a:t>мәдени</a:t>
            </a:r>
            <a:r>
              <a:rPr lang="ru-RU" dirty="0"/>
              <a:t> </a:t>
            </a:r>
            <a:r>
              <a:rPr lang="ru-RU" dirty="0" err="1" smtClean="0"/>
              <a:t>құқықтар</a:t>
            </a:r>
            <a:r>
              <a:rPr lang="en-US" dirty="0" smtClean="0"/>
              <a:t>:</a:t>
            </a:r>
            <a:r>
              <a:rPr lang="en-US" dirty="0"/>
              <a:t/>
            </a:r>
            <a:br>
              <a:rPr lang="en-US" dirty="0"/>
            </a:br>
            <a:r>
              <a:rPr lang="en-US" sz="2700" i="1" dirty="0">
                <a:solidFill>
                  <a:schemeClr val="tx1">
                    <a:tint val="75000"/>
                  </a:schemeClr>
                </a:solidFill>
                <a:latin typeface="+mn-lt"/>
                <a:ea typeface="+mn-ea"/>
                <a:cs typeface="+mn-cs"/>
              </a:rPr>
              <a:t>ESCR </a:t>
            </a:r>
            <a:r>
              <a:rPr lang="ru-RU" sz="2700" i="1" dirty="0" err="1">
                <a:solidFill>
                  <a:schemeClr val="tx1">
                    <a:tint val="75000"/>
                  </a:schemeClr>
                </a:solidFill>
                <a:latin typeface="+mn-lt"/>
                <a:ea typeface="+mn-ea"/>
                <a:cs typeface="+mn-cs"/>
              </a:rPr>
              <a:t>азаматтығы</a:t>
            </a:r>
            <a:r>
              <a:rPr lang="ru-RU" sz="2700" i="1" dirty="0">
                <a:solidFill>
                  <a:schemeClr val="tx1">
                    <a:tint val="75000"/>
                  </a:schemeClr>
                </a:solidFill>
                <a:latin typeface="+mn-lt"/>
                <a:ea typeface="+mn-ea"/>
                <a:cs typeface="+mn-cs"/>
              </a:rPr>
              <a:t> </a:t>
            </a:r>
            <a:r>
              <a:rPr lang="ru-RU" sz="2700" i="1" dirty="0" err="1">
                <a:solidFill>
                  <a:schemeClr val="tx1">
                    <a:tint val="75000"/>
                  </a:schemeClr>
                </a:solidFill>
                <a:latin typeface="+mn-lt"/>
                <a:ea typeface="+mn-ea"/>
                <a:cs typeface="+mn-cs"/>
              </a:rPr>
              <a:t>жоқ</a:t>
            </a:r>
            <a:r>
              <a:rPr lang="ru-RU" sz="2700" i="1" dirty="0">
                <a:solidFill>
                  <a:schemeClr val="tx1">
                    <a:tint val="75000"/>
                  </a:schemeClr>
                </a:solidFill>
                <a:latin typeface="+mn-lt"/>
                <a:ea typeface="+mn-ea"/>
                <a:cs typeface="+mn-cs"/>
              </a:rPr>
              <a:t> </a:t>
            </a:r>
            <a:r>
              <a:rPr lang="ru-RU" sz="2700" i="1" dirty="0" err="1">
                <a:solidFill>
                  <a:schemeClr val="tx1">
                    <a:tint val="75000"/>
                  </a:schemeClr>
                </a:solidFill>
                <a:latin typeface="+mn-lt"/>
                <a:ea typeface="+mn-ea"/>
                <a:cs typeface="+mn-cs"/>
              </a:rPr>
              <a:t>адамдар</a:t>
            </a:r>
            <a:endParaRPr lang="en-US" sz="2700" i="1" dirty="0">
              <a:solidFill>
                <a:schemeClr val="tx1">
                  <a:tint val="75000"/>
                </a:schemeClr>
              </a:solidFill>
              <a:latin typeface="+mn-lt"/>
              <a:ea typeface="+mn-ea"/>
              <a:cs typeface="+mn-cs"/>
            </a:endParaRPr>
          </a:p>
        </p:txBody>
      </p:sp>
      <p:sp>
        <p:nvSpPr>
          <p:cNvPr id="3" name="Subtitle 2"/>
          <p:cNvSpPr>
            <a:spLocks noGrp="1"/>
          </p:cNvSpPr>
          <p:nvPr>
            <p:ph type="subTitle" idx="1"/>
          </p:nvPr>
        </p:nvSpPr>
        <p:spPr>
          <a:xfrm>
            <a:off x="1469285" y="2280746"/>
            <a:ext cx="6400800" cy="2218879"/>
          </a:xfrm>
        </p:spPr>
        <p:txBody>
          <a:bodyPr>
            <a:normAutofit fontScale="92500"/>
          </a:bodyPr>
          <a:lstStyle/>
          <a:p>
            <a:r>
              <a:rPr lang="en-US" dirty="0">
                <a:solidFill>
                  <a:srgbClr val="008000"/>
                </a:solidFill>
              </a:rPr>
              <a:t>Timothy Fish Hodgson</a:t>
            </a:r>
          </a:p>
          <a:p>
            <a:r>
              <a:rPr lang="en-US" dirty="0">
                <a:solidFill>
                  <a:srgbClr val="15C4FF"/>
                </a:solidFill>
              </a:rPr>
              <a:t>ICJ </a:t>
            </a:r>
            <a:r>
              <a:rPr lang="kk-KZ" dirty="0" smtClean="0">
                <a:solidFill>
                  <a:srgbClr val="15C4FF"/>
                </a:solidFill>
              </a:rPr>
              <a:t>Құқық кеңесшісі</a:t>
            </a:r>
            <a:r>
              <a:rPr lang="en-US" dirty="0" smtClean="0">
                <a:solidFill>
                  <a:srgbClr val="15C4FF"/>
                </a:solidFill>
              </a:rPr>
              <a:t>: </a:t>
            </a:r>
            <a:r>
              <a:rPr lang="ru-RU" dirty="0" err="1"/>
              <a:t>экономикалық</a:t>
            </a:r>
            <a:r>
              <a:rPr lang="ru-RU" dirty="0"/>
              <a:t>, </a:t>
            </a:r>
            <a:r>
              <a:rPr lang="ru-RU" dirty="0" err="1"/>
              <a:t>әлеуметтік</a:t>
            </a:r>
            <a:r>
              <a:rPr lang="ru-RU" dirty="0"/>
              <a:t> </a:t>
            </a:r>
            <a:r>
              <a:rPr lang="ru-RU" dirty="0" err="1"/>
              <a:t>және</a:t>
            </a:r>
            <a:r>
              <a:rPr lang="ru-RU" dirty="0"/>
              <a:t> </a:t>
            </a:r>
            <a:r>
              <a:rPr lang="ru-RU" dirty="0" err="1"/>
              <a:t>мәдени</a:t>
            </a:r>
            <a:r>
              <a:rPr lang="ru-RU" dirty="0"/>
              <a:t> </a:t>
            </a:r>
            <a:r>
              <a:rPr lang="ru-RU" dirty="0" err="1"/>
              <a:t>құқықтар</a:t>
            </a:r>
            <a:endParaRPr lang="en-US" dirty="0">
              <a:solidFill>
                <a:srgbClr val="15C4FF"/>
              </a:solidFill>
            </a:endParaRPr>
          </a:p>
          <a:p>
            <a:r>
              <a:rPr lang="kk-KZ" dirty="0" smtClean="0">
                <a:solidFill>
                  <a:srgbClr val="0000FF"/>
                </a:solidFill>
              </a:rPr>
              <a:t>Тамыз</a:t>
            </a:r>
            <a:r>
              <a:rPr lang="en-US" dirty="0" smtClean="0">
                <a:solidFill>
                  <a:srgbClr val="0000FF"/>
                </a:solidFill>
              </a:rPr>
              <a:t> </a:t>
            </a:r>
            <a:r>
              <a:rPr lang="en-US" dirty="0">
                <a:solidFill>
                  <a:srgbClr val="0000FF"/>
                </a:solidFill>
              </a:rPr>
              <a:t>2020</a:t>
            </a:r>
          </a:p>
        </p:txBody>
      </p:sp>
      <p:pic>
        <p:nvPicPr>
          <p:cNvPr id="5" name="Picture 4"/>
          <p:cNvPicPr>
            <a:picLocks noChangeAspect="1"/>
          </p:cNvPicPr>
          <p:nvPr/>
        </p:nvPicPr>
        <p:blipFill>
          <a:blip r:embed="rId2"/>
          <a:stretch>
            <a:fillRect/>
          </a:stretch>
        </p:blipFill>
        <p:spPr>
          <a:xfrm>
            <a:off x="4714704" y="4788846"/>
            <a:ext cx="2475624" cy="1616360"/>
          </a:xfrm>
          <a:prstGeom prst="rect">
            <a:avLst/>
          </a:prstGeom>
        </p:spPr>
      </p:pic>
      <p:pic>
        <p:nvPicPr>
          <p:cNvPr id="6" name="Picture 5">
            <a:extLst>
              <a:ext uri="{FF2B5EF4-FFF2-40B4-BE49-F238E27FC236}">
                <a16:creationId xmlns="" xmlns:a16="http://schemas.microsoft.com/office/drawing/2014/main" id="{578A919E-861B-0B42-84A4-204A9E11A1F6}"/>
              </a:ext>
            </a:extLst>
          </p:cNvPr>
          <p:cNvPicPr>
            <a:picLocks noChangeAspect="1"/>
          </p:cNvPicPr>
          <p:nvPr/>
        </p:nvPicPr>
        <p:blipFill>
          <a:blip r:embed="rId3"/>
          <a:stretch>
            <a:fillRect/>
          </a:stretch>
        </p:blipFill>
        <p:spPr>
          <a:xfrm>
            <a:off x="2256069" y="4788030"/>
            <a:ext cx="2458635" cy="1657302"/>
          </a:xfrm>
          <a:prstGeom prst="rect">
            <a:avLst/>
          </a:prstGeom>
        </p:spPr>
      </p:pic>
    </p:spTree>
    <p:extLst>
      <p:ext uri="{BB962C8B-B14F-4D97-AF65-F5344CB8AC3E}">
        <p14:creationId xmlns:p14="http://schemas.microsoft.com/office/powerpoint/2010/main" val="2974238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022CC2-F0FD-624A-8987-C200D4AD04EB}"/>
              </a:ext>
            </a:extLst>
          </p:cNvPr>
          <p:cNvSpPr>
            <a:spLocks noGrp="1"/>
          </p:cNvSpPr>
          <p:nvPr>
            <p:ph type="title"/>
          </p:nvPr>
        </p:nvSpPr>
        <p:spPr>
          <a:xfrm>
            <a:off x="457200" y="141514"/>
            <a:ext cx="8229600" cy="707572"/>
          </a:xfrm>
          <a:ln w="50800">
            <a:solidFill>
              <a:srgbClr val="FF0000"/>
            </a:solidFill>
          </a:ln>
        </p:spPr>
        <p:txBody>
          <a:bodyPr>
            <a:normAutofit fontScale="90000"/>
          </a:bodyPr>
          <a:lstStyle/>
          <a:p>
            <a:r>
              <a:rPr lang="en-US" dirty="0"/>
              <a:t>Examples 1: Work</a:t>
            </a:r>
          </a:p>
        </p:txBody>
      </p:sp>
      <p:sp>
        <p:nvSpPr>
          <p:cNvPr id="3" name="Content Placeholder 2">
            <a:extLst>
              <a:ext uri="{FF2B5EF4-FFF2-40B4-BE49-F238E27FC236}">
                <a16:creationId xmlns="" xmlns:a16="http://schemas.microsoft.com/office/drawing/2014/main" id="{A6A34DD9-1614-5E45-B42E-B7EB37ADC70F}"/>
              </a:ext>
            </a:extLst>
          </p:cNvPr>
          <p:cNvSpPr>
            <a:spLocks noGrp="1"/>
          </p:cNvSpPr>
          <p:nvPr>
            <p:ph idx="1"/>
          </p:nvPr>
        </p:nvSpPr>
        <p:spPr>
          <a:xfrm>
            <a:off x="457200" y="990600"/>
            <a:ext cx="8229600" cy="6161315"/>
          </a:xfrm>
        </p:spPr>
        <p:txBody>
          <a:bodyPr>
            <a:normAutofit fontScale="70000" lnSpcReduction="20000"/>
          </a:bodyPr>
          <a:lstStyle/>
          <a:p>
            <a:r>
              <a:rPr lang="en-US" dirty="0"/>
              <a:t>Article 24: </a:t>
            </a:r>
          </a:p>
          <a:p>
            <a:pPr marL="914400" lvl="1" indent="-514350">
              <a:buAutoNum type="arabicParenBoth"/>
            </a:pPr>
            <a:r>
              <a:rPr lang="en-US" dirty="0"/>
              <a:t>Everyone shall have the right to freedom of labor, and the free choice of occupation and profession. Involuntary labor shall be permitted only on sentence of court or in the conditions of state of emergency or martial law. </a:t>
            </a:r>
          </a:p>
          <a:p>
            <a:pPr marL="914400" lvl="1" indent="-514350">
              <a:buAutoNum type="arabicParenBoth"/>
            </a:pPr>
            <a:r>
              <a:rPr lang="en-US" dirty="0"/>
              <a:t>Everyone shall have the right to safe and hygienic working conditions, to just remuneration for labor without discrimination, as well as to social protection against unemployment.</a:t>
            </a:r>
          </a:p>
          <a:p>
            <a:pPr marL="914400" lvl="1" indent="-514350">
              <a:buAutoNum type="arabicParenBoth"/>
            </a:pPr>
            <a:r>
              <a:rPr lang="en-US" dirty="0"/>
              <a:t>The right to individual and collective labor disputes with the use of methods for resolving them, stipulated by law including the right to strike, shall be recognized. </a:t>
            </a:r>
          </a:p>
          <a:p>
            <a:pPr marL="914400" lvl="1" indent="-514350">
              <a:buAutoNum type="arabicParenBoth"/>
            </a:pPr>
            <a:r>
              <a:rPr lang="en-US" dirty="0"/>
              <a:t>Everyone shall have the right to rest. Working labor agreements stipulating the length of working time, days-off and holidays, and paid annual leave shall be guaranteed by law.”</a:t>
            </a:r>
          </a:p>
          <a:p>
            <a:r>
              <a:rPr lang="en-US" dirty="0"/>
              <a:t>Note: Nothing in Article 24 restricts any work or </a:t>
            </a:r>
            <a:r>
              <a:rPr lang="en-US" dirty="0" err="1"/>
              <a:t>labour</a:t>
            </a:r>
            <a:r>
              <a:rPr lang="en-US" dirty="0"/>
              <a:t> related rights to “citizens”. Clearly apply to everyone. </a:t>
            </a:r>
            <a:r>
              <a:rPr lang="en-US" b="1" dirty="0">
                <a:solidFill>
                  <a:srgbClr val="FF0000"/>
                </a:solidFill>
              </a:rPr>
              <a:t>There is no conflict with IHRL. </a:t>
            </a:r>
          </a:p>
          <a:p>
            <a:r>
              <a:rPr lang="en-US" b="1" dirty="0">
                <a:solidFill>
                  <a:srgbClr val="0070C0"/>
                </a:solidFill>
              </a:rPr>
              <a:t>Questions:</a:t>
            </a:r>
          </a:p>
          <a:p>
            <a:pPr lvl="1"/>
            <a:r>
              <a:rPr lang="en-US" dirty="0">
                <a:solidFill>
                  <a:srgbClr val="00B050"/>
                </a:solidFill>
              </a:rPr>
              <a:t>How is the conflict resolved in Kazakhstan law?</a:t>
            </a:r>
          </a:p>
          <a:p>
            <a:pPr lvl="1"/>
            <a:r>
              <a:rPr lang="en-US" dirty="0">
                <a:solidFill>
                  <a:srgbClr val="00B050"/>
                </a:solidFill>
              </a:rPr>
              <a:t>How is the conflict resolved in IHRL?</a:t>
            </a:r>
          </a:p>
          <a:p>
            <a:pPr lvl="1"/>
            <a:r>
              <a:rPr lang="en-US" dirty="0">
                <a:solidFill>
                  <a:srgbClr val="00B050"/>
                </a:solidFill>
              </a:rPr>
              <a:t>Who resolves the conflict?</a:t>
            </a:r>
          </a:p>
        </p:txBody>
      </p:sp>
    </p:spTree>
    <p:extLst>
      <p:ext uri="{BB962C8B-B14F-4D97-AF65-F5344CB8AC3E}">
        <p14:creationId xmlns:p14="http://schemas.microsoft.com/office/powerpoint/2010/main" val="137337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896D2F-4423-FD4C-BC32-3E11EF9EF175}"/>
              </a:ext>
            </a:extLst>
          </p:cNvPr>
          <p:cNvSpPr>
            <a:spLocks noGrp="1"/>
          </p:cNvSpPr>
          <p:nvPr>
            <p:ph type="title"/>
          </p:nvPr>
        </p:nvSpPr>
        <p:spPr>
          <a:xfrm>
            <a:off x="457200" y="133124"/>
            <a:ext cx="8229600" cy="759505"/>
          </a:xfrm>
          <a:ln w="50800">
            <a:solidFill>
              <a:srgbClr val="FF0000"/>
            </a:solidFill>
          </a:ln>
        </p:spPr>
        <p:txBody>
          <a:bodyPr>
            <a:normAutofit fontScale="90000"/>
          </a:bodyPr>
          <a:lstStyle/>
          <a:p>
            <a:r>
              <a:rPr lang="en-US" dirty="0"/>
              <a:t>Examples 2: Housing</a:t>
            </a:r>
          </a:p>
        </p:txBody>
      </p:sp>
      <p:sp>
        <p:nvSpPr>
          <p:cNvPr id="3" name="Content Placeholder 2">
            <a:extLst>
              <a:ext uri="{FF2B5EF4-FFF2-40B4-BE49-F238E27FC236}">
                <a16:creationId xmlns="" xmlns:a16="http://schemas.microsoft.com/office/drawing/2014/main" id="{32B71A8E-8FBF-EF43-A9AB-E95E65717B71}"/>
              </a:ext>
            </a:extLst>
          </p:cNvPr>
          <p:cNvSpPr>
            <a:spLocks noGrp="1"/>
          </p:cNvSpPr>
          <p:nvPr>
            <p:ph idx="1"/>
          </p:nvPr>
        </p:nvSpPr>
        <p:spPr>
          <a:xfrm>
            <a:off x="457200" y="1251857"/>
            <a:ext cx="8229600" cy="5323114"/>
          </a:xfrm>
        </p:spPr>
        <p:txBody>
          <a:bodyPr>
            <a:normAutofit fontScale="70000" lnSpcReduction="20000"/>
          </a:bodyPr>
          <a:lstStyle/>
          <a:p>
            <a:r>
              <a:rPr lang="en-US" dirty="0"/>
              <a:t>Article 25:</a:t>
            </a:r>
          </a:p>
          <a:p>
            <a:pPr marL="914400" lvl="1" indent="-514350">
              <a:buAutoNum type="arabicParenBoth"/>
            </a:pPr>
            <a:r>
              <a:rPr lang="en-US" dirty="0"/>
              <a:t>Housing shall be inviolable. Deprivation of housing shall not be permitted unless otherwise stipulated by court decision. Penetration into housing, its inspection and search shall be permitted only in cases and according to the procedure stipulated by law. </a:t>
            </a:r>
          </a:p>
          <a:p>
            <a:pPr marL="914400" lvl="1" indent="-514350">
              <a:buAutoNum type="arabicParenBoth"/>
            </a:pPr>
            <a:r>
              <a:rPr lang="en-US" dirty="0"/>
              <a:t>Conditions shall be created in the Republic of Kazakhstan to provide citizens with housing. Citizens in need of housing shall be categorized in manner to be prescribed by law and provided with housing at an affordable price from the state housing funds in accordance with the norms stipulated by law.</a:t>
            </a:r>
          </a:p>
          <a:p>
            <a:r>
              <a:rPr lang="en-US" dirty="0"/>
              <a:t>Note: While “negative” protection of existing housing is not restricted to “citizens”, “positive” provision of housing is limited to Citizens. </a:t>
            </a:r>
            <a:r>
              <a:rPr lang="en-US" b="1" dirty="0">
                <a:solidFill>
                  <a:srgbClr val="FF0000"/>
                </a:solidFill>
              </a:rPr>
              <a:t>This creates a potential conflict with IHRL.</a:t>
            </a:r>
          </a:p>
          <a:p>
            <a:r>
              <a:rPr lang="en-US" b="1" dirty="0">
                <a:solidFill>
                  <a:srgbClr val="0070C0"/>
                </a:solidFill>
              </a:rPr>
              <a:t>Questions:</a:t>
            </a:r>
          </a:p>
          <a:p>
            <a:pPr lvl="1"/>
            <a:r>
              <a:rPr lang="en-US" dirty="0">
                <a:solidFill>
                  <a:srgbClr val="00B050"/>
                </a:solidFill>
              </a:rPr>
              <a:t>How is the conflict resolved in Kazakhstan law?</a:t>
            </a:r>
          </a:p>
          <a:p>
            <a:pPr lvl="1"/>
            <a:r>
              <a:rPr lang="en-US" dirty="0">
                <a:solidFill>
                  <a:srgbClr val="00B050"/>
                </a:solidFill>
              </a:rPr>
              <a:t>How is the conflict resolved in IHRL?</a:t>
            </a:r>
          </a:p>
          <a:p>
            <a:pPr lvl="1"/>
            <a:r>
              <a:rPr lang="en-US" dirty="0">
                <a:solidFill>
                  <a:srgbClr val="00B050"/>
                </a:solidFill>
              </a:rPr>
              <a:t>Who resolves the conflict?</a:t>
            </a:r>
          </a:p>
          <a:p>
            <a:pPr marL="0" indent="0">
              <a:buNone/>
            </a:pPr>
            <a:endParaRPr lang="en-US" dirty="0">
              <a:solidFill>
                <a:srgbClr val="FF0000"/>
              </a:solidFill>
            </a:endParaRPr>
          </a:p>
        </p:txBody>
      </p:sp>
    </p:spTree>
    <p:extLst>
      <p:ext uri="{BB962C8B-B14F-4D97-AF65-F5344CB8AC3E}">
        <p14:creationId xmlns:p14="http://schemas.microsoft.com/office/powerpoint/2010/main" val="728669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8B2CC-58BD-944F-9680-41796853DAFA}"/>
              </a:ext>
            </a:extLst>
          </p:cNvPr>
          <p:cNvSpPr>
            <a:spLocks noGrp="1"/>
          </p:cNvSpPr>
          <p:nvPr>
            <p:ph type="title"/>
          </p:nvPr>
        </p:nvSpPr>
        <p:spPr>
          <a:ln w="50800">
            <a:solidFill>
              <a:srgbClr val="FF0000"/>
            </a:solidFill>
          </a:ln>
        </p:spPr>
        <p:txBody>
          <a:bodyPr/>
          <a:lstStyle/>
          <a:p>
            <a:r>
              <a:rPr lang="en-US" dirty="0"/>
              <a:t>Examples 3: Healthcare</a:t>
            </a:r>
          </a:p>
        </p:txBody>
      </p:sp>
      <p:sp>
        <p:nvSpPr>
          <p:cNvPr id="3" name="Content Placeholder 2">
            <a:extLst>
              <a:ext uri="{FF2B5EF4-FFF2-40B4-BE49-F238E27FC236}">
                <a16:creationId xmlns="" xmlns:a16="http://schemas.microsoft.com/office/drawing/2014/main" id="{D8CDE5A9-EF9C-9D41-A60F-057C32CF603B}"/>
              </a:ext>
            </a:extLst>
          </p:cNvPr>
          <p:cNvSpPr>
            <a:spLocks noGrp="1"/>
          </p:cNvSpPr>
          <p:nvPr>
            <p:ph idx="1"/>
          </p:nvPr>
        </p:nvSpPr>
        <p:spPr>
          <a:xfrm>
            <a:off x="457200" y="1600200"/>
            <a:ext cx="8229600" cy="4844143"/>
          </a:xfrm>
        </p:spPr>
        <p:txBody>
          <a:bodyPr>
            <a:normAutofit fontScale="77500" lnSpcReduction="20000"/>
          </a:bodyPr>
          <a:lstStyle/>
          <a:p>
            <a:r>
              <a:rPr lang="en-US" dirty="0"/>
              <a:t>Article 29:</a:t>
            </a:r>
          </a:p>
          <a:p>
            <a:pPr marL="914400" lvl="1" indent="-514350">
              <a:buAutoNum type="arabicParenBoth"/>
            </a:pPr>
            <a:r>
              <a:rPr lang="en-US" dirty="0"/>
              <a:t>Citizens of the Republic of Kazakhstan shall have the right to protection of health. </a:t>
            </a:r>
          </a:p>
          <a:p>
            <a:pPr marL="914400" lvl="1" indent="-514350">
              <a:buAutoNum type="arabicParenBoth"/>
            </a:pPr>
            <a:r>
              <a:rPr lang="en-US" dirty="0"/>
              <a:t>Citizens of the Republic shall be entitled to free, guaranteed, extensive medical assistance established by law.</a:t>
            </a:r>
          </a:p>
          <a:p>
            <a:pPr marL="914400" lvl="1" indent="-514350">
              <a:buAutoNum type="arabicParenBoth"/>
            </a:pPr>
            <a:r>
              <a:rPr lang="en-US" dirty="0"/>
              <a:t>Paid medical treatment shall be provided by state and private medical institutions as well as by persons engaged in private medical practice on the terms and according to the procedures stipulated by law.</a:t>
            </a:r>
          </a:p>
          <a:p>
            <a:r>
              <a:rPr lang="en-US" dirty="0"/>
              <a:t>Note: subsection (1) and (2) are restricted to citizens. </a:t>
            </a:r>
            <a:r>
              <a:rPr lang="en-US" b="1" dirty="0">
                <a:solidFill>
                  <a:srgbClr val="FF0000"/>
                </a:solidFill>
              </a:rPr>
              <a:t>This creates a potential conflict with IHRL.</a:t>
            </a:r>
          </a:p>
          <a:p>
            <a:r>
              <a:rPr lang="en-US" b="1" dirty="0">
                <a:solidFill>
                  <a:srgbClr val="0070C0"/>
                </a:solidFill>
              </a:rPr>
              <a:t>Questions:</a:t>
            </a:r>
          </a:p>
          <a:p>
            <a:pPr lvl="1"/>
            <a:r>
              <a:rPr lang="en-US" dirty="0">
                <a:solidFill>
                  <a:srgbClr val="00B050"/>
                </a:solidFill>
              </a:rPr>
              <a:t>How is the conflict resolved in Kazakhstan law?</a:t>
            </a:r>
          </a:p>
          <a:p>
            <a:pPr lvl="1"/>
            <a:r>
              <a:rPr lang="en-US" dirty="0">
                <a:solidFill>
                  <a:srgbClr val="00B050"/>
                </a:solidFill>
              </a:rPr>
              <a:t>How is the conflict resolved in IHRL?</a:t>
            </a:r>
          </a:p>
          <a:p>
            <a:pPr lvl="1"/>
            <a:r>
              <a:rPr lang="en-US" dirty="0">
                <a:solidFill>
                  <a:srgbClr val="00B050"/>
                </a:solidFill>
              </a:rPr>
              <a:t>Who resolves the conflict?</a:t>
            </a:r>
          </a:p>
        </p:txBody>
      </p:sp>
    </p:spTree>
    <p:extLst>
      <p:ext uri="{BB962C8B-B14F-4D97-AF65-F5344CB8AC3E}">
        <p14:creationId xmlns:p14="http://schemas.microsoft.com/office/powerpoint/2010/main" val="3845533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4146C2B-9F8E-CA4D-86F6-92E4530F889D}"/>
              </a:ext>
            </a:extLst>
          </p:cNvPr>
          <p:cNvSpPr>
            <a:spLocks noGrp="1"/>
          </p:cNvSpPr>
          <p:nvPr>
            <p:ph idx="1"/>
          </p:nvPr>
        </p:nvSpPr>
        <p:spPr>
          <a:xfrm>
            <a:off x="293914" y="783771"/>
            <a:ext cx="8556172" cy="6193972"/>
          </a:xfrm>
        </p:spPr>
        <p:txBody>
          <a:bodyPr>
            <a:normAutofit fontScale="77500" lnSpcReduction="20000"/>
          </a:bodyPr>
          <a:lstStyle/>
          <a:p>
            <a:pPr algn="just"/>
            <a:r>
              <a:rPr lang="en-US" dirty="0"/>
              <a:t>The </a:t>
            </a:r>
            <a:r>
              <a:rPr lang="en-US" dirty="0">
                <a:hlinkClick r:id="rId2"/>
              </a:rPr>
              <a:t>UN estimates </a:t>
            </a:r>
            <a:r>
              <a:rPr lang="en-US" dirty="0"/>
              <a:t>that in 2019 Kazakhstan had a  “foreign-born” population of  3.7 million people of which  2.4 million were born in Russia. This comprises of skilled workers and “increasingly … low-skilled migrant workers from Kyrgyzstan, Tajikistan and Uzbekistan”. </a:t>
            </a:r>
          </a:p>
          <a:p>
            <a:pPr algn="just"/>
            <a:r>
              <a:rPr lang="en-US" dirty="0"/>
              <a:t>CESCR’s </a:t>
            </a:r>
            <a:r>
              <a:rPr lang="en-US" dirty="0">
                <a:hlinkClick r:id="rId3"/>
              </a:rPr>
              <a:t>Concluding Observations</a:t>
            </a:r>
            <a:r>
              <a:rPr lang="en-US" dirty="0"/>
              <a:t>:</a:t>
            </a:r>
          </a:p>
          <a:p>
            <a:pPr lvl="1" algn="just"/>
            <a:r>
              <a:rPr lang="en-US" dirty="0"/>
              <a:t>30: insufficient legal protections to ensure that all migrant workers enjoy the same conditions as other workers with regard to contracts, remuneration, maintaining passports and limitation of working hours.</a:t>
            </a:r>
          </a:p>
          <a:p>
            <a:pPr lvl="1" algn="just"/>
            <a:r>
              <a:rPr lang="en-US" dirty="0"/>
              <a:t>34: social security system does not cover all relevant population groups, in particular workers in the informal economy, self-employed workers, non-nationals and irregular migrant workers.</a:t>
            </a:r>
          </a:p>
          <a:p>
            <a:pPr lvl="1" algn="just"/>
            <a:r>
              <a:rPr lang="en-US" dirty="0"/>
              <a:t>43: insufficient social housing provided to disadvantaged and marginalized individuals and families, such as migrant workers .</a:t>
            </a:r>
          </a:p>
          <a:p>
            <a:pPr lvl="1" algn="just"/>
            <a:r>
              <a:rPr lang="en-US" dirty="0"/>
              <a:t>48(e): Many children of unregistered migrants do not have access to education or schoolbooks because of problems during registration or because legal identity documents are missing </a:t>
            </a:r>
          </a:p>
          <a:p>
            <a:pPr algn="just"/>
            <a:r>
              <a:rPr lang="en-US" dirty="0"/>
              <a:t>See generally, reports of FIDH (</a:t>
            </a:r>
            <a:r>
              <a:rPr lang="en-US" dirty="0">
                <a:hlinkClick r:id="rId4"/>
              </a:rPr>
              <a:t>2016 </a:t>
            </a:r>
            <a:r>
              <a:rPr lang="en-US" dirty="0"/>
              <a:t>and </a:t>
            </a:r>
            <a:r>
              <a:rPr lang="en-US" dirty="0">
                <a:hlinkClick r:id="rId5"/>
              </a:rPr>
              <a:t>2018</a:t>
            </a:r>
            <a:r>
              <a:rPr lang="en-US" dirty="0"/>
              <a:t>) on violations of migrant workers rights in Kazakhstan.</a:t>
            </a:r>
          </a:p>
          <a:p>
            <a:pPr lvl="1" algn="just"/>
            <a:endParaRPr lang="en-US" dirty="0"/>
          </a:p>
          <a:p>
            <a:pPr algn="just"/>
            <a:endParaRPr lang="en-US" dirty="0"/>
          </a:p>
        </p:txBody>
      </p:sp>
      <p:sp>
        <p:nvSpPr>
          <p:cNvPr id="4" name="Title 1">
            <a:extLst>
              <a:ext uri="{FF2B5EF4-FFF2-40B4-BE49-F238E27FC236}">
                <a16:creationId xmlns="" xmlns:a16="http://schemas.microsoft.com/office/drawing/2014/main" id="{2A8D21F6-F6D6-2545-A7C9-FB82684D3DC9}"/>
              </a:ext>
            </a:extLst>
          </p:cNvPr>
          <p:cNvSpPr txBox="1">
            <a:spLocks/>
          </p:cNvSpPr>
          <p:nvPr/>
        </p:nvSpPr>
        <p:spPr>
          <a:xfrm>
            <a:off x="209550" y="0"/>
            <a:ext cx="8724900" cy="604120"/>
          </a:xfrm>
          <a:prstGeom prst="rect">
            <a:avLst/>
          </a:prstGeom>
          <a:solidFill>
            <a:srgbClr val="12A9DE"/>
          </a:solidFill>
          <a:ln w="38100">
            <a:solidFill>
              <a:srgbClr val="008000"/>
            </a:solidFill>
          </a:ln>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Non-citizens in Kazakhstan</a:t>
            </a:r>
          </a:p>
        </p:txBody>
      </p:sp>
    </p:spTree>
    <p:extLst>
      <p:ext uri="{BB962C8B-B14F-4D97-AF65-F5344CB8AC3E}">
        <p14:creationId xmlns:p14="http://schemas.microsoft.com/office/powerpoint/2010/main" val="2574345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9838"/>
            <a:ext cx="9028384" cy="6194419"/>
          </a:xfrm>
        </p:spPr>
        <p:txBody>
          <a:bodyPr>
            <a:normAutofit fontScale="77500" lnSpcReduction="20000"/>
          </a:bodyPr>
          <a:lstStyle/>
          <a:p>
            <a:pPr algn="just"/>
            <a:r>
              <a:rPr lang="en-GB" dirty="0"/>
              <a:t>Ideally States should incorporate into their Constitutions as far as possible the rights in ICESCR.</a:t>
            </a:r>
          </a:p>
          <a:p>
            <a:pPr algn="just"/>
            <a:r>
              <a:rPr lang="en-GB" dirty="0"/>
              <a:t>Some states, have chosen to protect additional ESCR not in ESCR. Modern examples include recognition of the right to electricity, environmental rights and the right to access to the internet.</a:t>
            </a:r>
          </a:p>
          <a:p>
            <a:pPr algn="just"/>
            <a:r>
              <a:rPr lang="en-GB" dirty="0"/>
              <a:t>The CESCR Committee will ask states to report on all ESCR including those developed through its jurisprudence (</a:t>
            </a:r>
            <a:r>
              <a:rPr lang="en-GB" dirty="0" err="1"/>
              <a:t>Eg.</a:t>
            </a:r>
            <a:r>
              <a:rPr lang="en-GB" dirty="0"/>
              <a:t> through General Comments, Statements. Concluding Observations)</a:t>
            </a:r>
          </a:p>
          <a:p>
            <a:pPr algn="just"/>
            <a:r>
              <a:rPr lang="en-GB" b="1" dirty="0">
                <a:effectLst>
                  <a:glow rad="101600">
                    <a:srgbClr val="FFFF00">
                      <a:alpha val="75000"/>
                    </a:srgbClr>
                  </a:glow>
                </a:effectLst>
              </a:rPr>
              <a:t>The CESCR Committee will ask whether judicial decisions refer to ESCR and if not, why not</a:t>
            </a:r>
            <a:r>
              <a:rPr lang="en-GB" dirty="0"/>
              <a:t>?</a:t>
            </a:r>
          </a:p>
          <a:p>
            <a:pPr algn="just"/>
            <a:r>
              <a:rPr lang="en-GB" dirty="0"/>
              <a:t>States concerned about whether their law conforms with ICESCR should </a:t>
            </a:r>
            <a:r>
              <a:rPr lang="en-GB" b="1" dirty="0">
                <a:effectLst>
                  <a:glow rad="101600">
                    <a:srgbClr val="FFFF00">
                      <a:alpha val="75000"/>
                    </a:srgbClr>
                  </a:glow>
                </a:effectLst>
              </a:rPr>
              <a:t>undertake comprehensive review of their Constitutions, laws and policies to ensure consistency </a:t>
            </a:r>
            <a:r>
              <a:rPr lang="en-GB" dirty="0"/>
              <a:t>with ICESCR rights. </a:t>
            </a:r>
          </a:p>
          <a:p>
            <a:pPr algn="just"/>
            <a:r>
              <a:rPr lang="en-GB" dirty="0"/>
              <a:t>Domestication requires that all branches of state and all government entities conform to ESCR obligations to </a:t>
            </a:r>
            <a:r>
              <a:rPr lang="en-US" b="1" dirty="0">
                <a:solidFill>
                  <a:srgbClr val="FF0000"/>
                </a:solidFill>
              </a:rPr>
              <a:t>Respect</a:t>
            </a:r>
            <a:r>
              <a:rPr lang="en-US" dirty="0"/>
              <a:t>, </a:t>
            </a:r>
            <a:r>
              <a:rPr lang="en-US" b="1" dirty="0">
                <a:solidFill>
                  <a:srgbClr val="008000"/>
                </a:solidFill>
              </a:rPr>
              <a:t>Protect</a:t>
            </a:r>
            <a:r>
              <a:rPr lang="en-US" dirty="0"/>
              <a:t> and </a:t>
            </a:r>
            <a:r>
              <a:rPr lang="en-US" b="1" dirty="0">
                <a:solidFill>
                  <a:srgbClr val="0000FF"/>
                </a:solidFill>
              </a:rPr>
              <a:t>Fulfill </a:t>
            </a:r>
            <a:r>
              <a:rPr lang="en-US" dirty="0"/>
              <a:t>ESCR.</a:t>
            </a:r>
          </a:p>
          <a:p>
            <a:pPr algn="just"/>
            <a:r>
              <a:rPr lang="en-US" dirty="0"/>
              <a:t>This includes all judicial officers: judges, magistrates etc. </a:t>
            </a:r>
            <a:endParaRPr lang="en-GB" dirty="0"/>
          </a:p>
          <a:p>
            <a:endParaRPr lang="en-US" dirty="0"/>
          </a:p>
        </p:txBody>
      </p:sp>
      <p:sp>
        <p:nvSpPr>
          <p:cNvPr id="4" name="Title 1">
            <a:extLst>
              <a:ext uri="{FF2B5EF4-FFF2-40B4-BE49-F238E27FC236}">
                <a16:creationId xmlns="" xmlns:a16="http://schemas.microsoft.com/office/drawing/2014/main" id="{4A213635-F424-324E-A7F5-452E75B58B75}"/>
              </a:ext>
            </a:extLst>
          </p:cNvPr>
          <p:cNvSpPr txBox="1">
            <a:spLocks/>
          </p:cNvSpPr>
          <p:nvPr/>
        </p:nvSpPr>
        <p:spPr>
          <a:xfrm>
            <a:off x="209550" y="11575"/>
            <a:ext cx="8724900" cy="604120"/>
          </a:xfrm>
          <a:prstGeom prst="rect">
            <a:avLst/>
          </a:prstGeom>
          <a:solidFill>
            <a:srgbClr val="12A9DE"/>
          </a:solidFill>
          <a:ln w="38100">
            <a:solidFill>
              <a:srgbClr val="008000"/>
            </a:solidFill>
          </a:ln>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Domestication of ICESCR</a:t>
            </a:r>
          </a:p>
        </p:txBody>
      </p:sp>
    </p:spTree>
    <p:extLst>
      <p:ext uri="{BB962C8B-B14F-4D97-AF65-F5344CB8AC3E}">
        <p14:creationId xmlns:p14="http://schemas.microsoft.com/office/powerpoint/2010/main" val="1777108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874984"/>
              </p:ext>
            </p:extLst>
          </p:nvPr>
        </p:nvGraphicFramePr>
        <p:xfrm>
          <a:off x="215902" y="732815"/>
          <a:ext cx="8724900" cy="5941897"/>
        </p:xfrm>
        <a:graphic>
          <a:graphicData uri="http://schemas.openxmlformats.org/drawingml/2006/table">
            <a:tbl>
              <a:tblPr firstRow="1" bandRow="1">
                <a:tableStyleId>{5C22544A-7EE6-4342-B048-85BDC9FD1C3A}</a:tableStyleId>
              </a:tblPr>
              <a:tblGrid>
                <a:gridCol w="2845349">
                  <a:extLst>
                    <a:ext uri="{9D8B030D-6E8A-4147-A177-3AD203B41FA5}">
                      <a16:colId xmlns="" xmlns:a16="http://schemas.microsoft.com/office/drawing/2014/main" val="20000"/>
                    </a:ext>
                  </a:extLst>
                </a:gridCol>
                <a:gridCol w="3167147">
                  <a:extLst>
                    <a:ext uri="{9D8B030D-6E8A-4147-A177-3AD203B41FA5}">
                      <a16:colId xmlns="" xmlns:a16="http://schemas.microsoft.com/office/drawing/2014/main" val="20001"/>
                    </a:ext>
                  </a:extLst>
                </a:gridCol>
                <a:gridCol w="2712404">
                  <a:extLst>
                    <a:ext uri="{9D8B030D-6E8A-4147-A177-3AD203B41FA5}">
                      <a16:colId xmlns="" xmlns:a16="http://schemas.microsoft.com/office/drawing/2014/main" val="20002"/>
                    </a:ext>
                  </a:extLst>
                </a:gridCol>
              </a:tblGrid>
              <a:tr h="617254">
                <a:tc>
                  <a:txBody>
                    <a:bodyPr/>
                    <a:lstStyle/>
                    <a:p>
                      <a:r>
                        <a:rPr lang="en-US" dirty="0">
                          <a:solidFill>
                            <a:schemeClr val="bg1"/>
                          </a:solidFill>
                        </a:rPr>
                        <a:t>Legislature</a:t>
                      </a:r>
                    </a:p>
                  </a:txBody>
                  <a:tcPr/>
                </a:tc>
                <a:tc>
                  <a:txBody>
                    <a:bodyPr/>
                    <a:lstStyle/>
                    <a:p>
                      <a:r>
                        <a:rPr lang="en-US" b="1" dirty="0">
                          <a:solidFill>
                            <a:schemeClr val="bg1"/>
                          </a:solidFill>
                        </a:rPr>
                        <a:t>Judiciary</a:t>
                      </a:r>
                    </a:p>
                  </a:txBody>
                  <a:tcPr/>
                </a:tc>
                <a:tc>
                  <a:txBody>
                    <a:bodyPr/>
                    <a:lstStyle/>
                    <a:p>
                      <a:r>
                        <a:rPr lang="en-US" dirty="0">
                          <a:solidFill>
                            <a:schemeClr val="bg1"/>
                          </a:solidFill>
                        </a:rPr>
                        <a:t>Executive</a:t>
                      </a:r>
                    </a:p>
                  </a:txBody>
                  <a:tcPr/>
                </a:tc>
                <a:extLst>
                  <a:ext uri="{0D108BD9-81ED-4DB2-BD59-A6C34878D82A}">
                    <a16:rowId xmlns="" xmlns:a16="http://schemas.microsoft.com/office/drawing/2014/main" val="10000"/>
                  </a:ext>
                </a:extLst>
              </a:tr>
              <a:tr h="784388">
                <a:tc>
                  <a:txBody>
                    <a:bodyPr/>
                    <a:lstStyle/>
                    <a:p>
                      <a:r>
                        <a:rPr lang="en-US" dirty="0"/>
                        <a:t>Enact legislation on specific ESCR</a:t>
                      </a:r>
                    </a:p>
                  </a:txBody>
                  <a:tcPr/>
                </a:tc>
                <a:tc>
                  <a:txBody>
                    <a:bodyPr/>
                    <a:lstStyle/>
                    <a:p>
                      <a:r>
                        <a:rPr lang="en-US" b="1" dirty="0">
                          <a:effectLst>
                            <a:glow rad="101600">
                              <a:srgbClr val="FFFF00">
                                <a:alpha val="75000"/>
                              </a:srgbClr>
                            </a:glow>
                          </a:effectLst>
                        </a:rPr>
                        <a:t>Decide whether laws comply with Covenant ESCR</a:t>
                      </a:r>
                    </a:p>
                  </a:txBody>
                  <a:tcPr/>
                </a:tc>
                <a:tc>
                  <a:txBody>
                    <a:bodyPr/>
                    <a:lstStyle/>
                    <a:p>
                      <a:r>
                        <a:rPr lang="en-US" dirty="0"/>
                        <a:t>Policy creation</a:t>
                      </a:r>
                      <a:r>
                        <a:rPr lang="en-US" baseline="0" dirty="0"/>
                        <a:t> on specific ESCR.</a:t>
                      </a:r>
                      <a:endParaRPr lang="en-US" dirty="0"/>
                    </a:p>
                  </a:txBody>
                  <a:tcPr/>
                </a:tc>
                <a:extLst>
                  <a:ext uri="{0D108BD9-81ED-4DB2-BD59-A6C34878D82A}">
                    <a16:rowId xmlns="" xmlns:a16="http://schemas.microsoft.com/office/drawing/2014/main" val="10001"/>
                  </a:ext>
                </a:extLst>
              </a:tr>
              <a:tr h="965401">
                <a:tc>
                  <a:txBody>
                    <a:bodyPr/>
                    <a:lstStyle/>
                    <a:p>
                      <a:r>
                        <a:rPr lang="en-US" dirty="0"/>
                        <a:t>Ratification and</a:t>
                      </a:r>
                      <a:r>
                        <a:rPr lang="en-US" baseline="0" dirty="0"/>
                        <a:t> Domestication of Treaties protecting ESCR</a:t>
                      </a:r>
                      <a:endParaRPr lang="en-US" dirty="0"/>
                    </a:p>
                  </a:txBody>
                  <a:tcPr/>
                </a:tc>
                <a:tc>
                  <a:txBody>
                    <a:bodyPr/>
                    <a:lstStyle/>
                    <a:p>
                      <a:r>
                        <a:rPr lang="en-US" b="1" dirty="0">
                          <a:effectLst>
                            <a:glow rad="101600">
                              <a:srgbClr val="FFFF00"/>
                            </a:glow>
                          </a:effectLst>
                        </a:rPr>
                        <a:t>Decide whether policies </a:t>
                      </a:r>
                      <a:r>
                        <a:rPr lang="en-US" sz="1800" b="1" kern="1200" dirty="0">
                          <a:solidFill>
                            <a:schemeClr val="dk1"/>
                          </a:solidFill>
                          <a:effectLst>
                            <a:glow rad="101600">
                              <a:srgbClr val="FFFF00">
                                <a:alpha val="75000"/>
                              </a:srgbClr>
                            </a:glow>
                          </a:effectLst>
                          <a:latin typeface="+mn-lt"/>
                          <a:ea typeface="+mn-ea"/>
                          <a:cs typeface="+mn-cs"/>
                        </a:rPr>
                        <a:t>comply</a:t>
                      </a:r>
                      <a:r>
                        <a:rPr lang="en-US" b="1" dirty="0">
                          <a:effectLst>
                            <a:glow rad="101600">
                              <a:srgbClr val="FFFF00"/>
                            </a:glow>
                          </a:effectLst>
                        </a:rPr>
                        <a:t> with </a:t>
                      </a:r>
                      <a:r>
                        <a:rPr lang="en-US" sz="1800" b="1" kern="1200" dirty="0">
                          <a:solidFill>
                            <a:schemeClr val="dk1"/>
                          </a:solidFill>
                          <a:effectLst>
                            <a:glow rad="101600">
                              <a:srgbClr val="FFFF00">
                                <a:alpha val="75000"/>
                              </a:srgbClr>
                            </a:glow>
                          </a:effectLst>
                          <a:latin typeface="+mn-lt"/>
                          <a:ea typeface="+mn-ea"/>
                          <a:cs typeface="+mn-cs"/>
                        </a:rPr>
                        <a:t>Covenant ESCR</a:t>
                      </a:r>
                    </a:p>
                  </a:txBody>
                  <a:tcPr/>
                </a:tc>
                <a:tc>
                  <a:txBody>
                    <a:bodyPr/>
                    <a:lstStyle/>
                    <a:p>
                      <a:r>
                        <a:rPr lang="en-US" dirty="0"/>
                        <a:t>Sign/</a:t>
                      </a:r>
                      <a:r>
                        <a:rPr lang="en-US" baseline="0" dirty="0"/>
                        <a:t> im</a:t>
                      </a:r>
                      <a:r>
                        <a:rPr lang="en-US" dirty="0"/>
                        <a:t>plement treaties,</a:t>
                      </a:r>
                      <a:r>
                        <a:rPr lang="en-US" baseline="0" dirty="0"/>
                        <a:t> im</a:t>
                      </a:r>
                      <a:r>
                        <a:rPr lang="en-US" dirty="0"/>
                        <a:t>plementing laws on specific ESCR.</a:t>
                      </a:r>
                    </a:p>
                  </a:txBody>
                  <a:tcPr/>
                </a:tc>
                <a:extLst>
                  <a:ext uri="{0D108BD9-81ED-4DB2-BD59-A6C34878D82A}">
                    <a16:rowId xmlns="" xmlns:a16="http://schemas.microsoft.com/office/drawing/2014/main" val="10002"/>
                  </a:ext>
                </a:extLst>
              </a:tr>
              <a:tr h="965401">
                <a:tc>
                  <a:txBody>
                    <a:bodyPr/>
                    <a:lstStyle/>
                    <a:p>
                      <a:r>
                        <a:rPr lang="en-US" dirty="0"/>
                        <a:t>Drafting and Amending</a:t>
                      </a:r>
                      <a:r>
                        <a:rPr lang="en-US" baseline="0" dirty="0"/>
                        <a:t> Constitution to include ESCR</a:t>
                      </a:r>
                      <a:endParaRPr lang="en-US" dirty="0"/>
                    </a:p>
                  </a:txBody>
                  <a:tcPr/>
                </a:tc>
                <a:tc>
                  <a:txBody>
                    <a:bodyPr/>
                    <a:lstStyle/>
                    <a:p>
                      <a:r>
                        <a:rPr lang="en-US" b="1" dirty="0">
                          <a:effectLst>
                            <a:glow rad="101600">
                              <a:srgbClr val="FFFF00"/>
                            </a:glow>
                          </a:effectLst>
                        </a:rPr>
                        <a:t>Deciding whether Constitution complies with Covenant ESCR</a:t>
                      </a:r>
                    </a:p>
                  </a:txBody>
                  <a:tcPr/>
                </a:tc>
                <a:tc>
                  <a:txBody>
                    <a:bodyPr/>
                    <a:lstStyle/>
                    <a:p>
                      <a:r>
                        <a:rPr lang="en-US" dirty="0"/>
                        <a:t>Lead constitutional processes and debates on ESCR.</a:t>
                      </a:r>
                    </a:p>
                  </a:txBody>
                  <a:tcPr/>
                </a:tc>
                <a:extLst>
                  <a:ext uri="{0D108BD9-81ED-4DB2-BD59-A6C34878D82A}">
                    <a16:rowId xmlns="" xmlns:a16="http://schemas.microsoft.com/office/drawing/2014/main" val="10003"/>
                  </a:ext>
                </a:extLst>
              </a:tr>
              <a:tr h="1411141">
                <a:tc>
                  <a:txBody>
                    <a:bodyPr/>
                    <a:lstStyle/>
                    <a:p>
                      <a:r>
                        <a:rPr lang="en-US" dirty="0"/>
                        <a:t>Holding Executive</a:t>
                      </a:r>
                      <a:r>
                        <a:rPr lang="en-US" baseline="0" dirty="0"/>
                        <a:t> to Account for ESCR obligations</a:t>
                      </a:r>
                      <a:endParaRPr lang="en-US" dirty="0"/>
                    </a:p>
                  </a:txBody>
                  <a:tcPr/>
                </a:tc>
                <a:tc>
                  <a:txBody>
                    <a:bodyPr/>
                    <a:lstStyle/>
                    <a:p>
                      <a:r>
                        <a:rPr lang="en-US" b="1" dirty="0">
                          <a:effectLst>
                            <a:glow rad="101600">
                              <a:srgbClr val="15C4FF"/>
                            </a:glow>
                          </a:effectLst>
                        </a:rPr>
                        <a:t>Deciding whether laws</a:t>
                      </a:r>
                      <a:r>
                        <a:rPr lang="en-US" b="1" baseline="0" dirty="0">
                          <a:effectLst>
                            <a:glow rad="101600">
                              <a:srgbClr val="15C4FF"/>
                            </a:glow>
                          </a:effectLst>
                        </a:rPr>
                        <a:t> and </a:t>
                      </a:r>
                      <a:r>
                        <a:rPr lang="en-US" b="1" dirty="0">
                          <a:effectLst>
                            <a:glow rad="101600">
                              <a:srgbClr val="15C4FF"/>
                            </a:glow>
                          </a:effectLst>
                        </a:rPr>
                        <a:t> policies are implemented in line with Covenant</a:t>
                      </a:r>
                      <a:r>
                        <a:rPr lang="en-US" b="1" baseline="0" dirty="0">
                          <a:effectLst>
                            <a:glow rad="101600">
                              <a:srgbClr val="15C4FF"/>
                            </a:glow>
                          </a:effectLst>
                        </a:rPr>
                        <a:t> &amp; providing effective remedies for ESCR violations.</a:t>
                      </a:r>
                    </a:p>
                  </a:txBody>
                  <a:tcPr/>
                </a:tc>
                <a:tc>
                  <a:txBody>
                    <a:bodyPr/>
                    <a:lstStyle/>
                    <a:p>
                      <a:r>
                        <a:rPr lang="en-US" dirty="0"/>
                        <a:t>Act</a:t>
                      </a:r>
                      <a:r>
                        <a:rPr lang="en-US" baseline="0" dirty="0"/>
                        <a:t> in line with the Covenant on ESCR.</a:t>
                      </a:r>
                      <a:endParaRPr lang="en-US" dirty="0"/>
                    </a:p>
                  </a:txBody>
                  <a:tcPr/>
                </a:tc>
                <a:extLst>
                  <a:ext uri="{0D108BD9-81ED-4DB2-BD59-A6C34878D82A}">
                    <a16:rowId xmlns="" xmlns:a16="http://schemas.microsoft.com/office/drawing/2014/main" val="10004"/>
                  </a:ext>
                </a:extLst>
              </a:tr>
              <a:tr h="1146413">
                <a:tc>
                  <a:txBody>
                    <a:bodyPr/>
                    <a:lstStyle/>
                    <a:p>
                      <a:r>
                        <a:rPr lang="en-US" dirty="0"/>
                        <a:t>Approving</a:t>
                      </a:r>
                      <a:r>
                        <a:rPr lang="en-US" baseline="0" dirty="0"/>
                        <a:t> Budgets for ESCR</a:t>
                      </a:r>
                      <a:endParaRPr lang="en-US" dirty="0"/>
                    </a:p>
                  </a:txBody>
                  <a:tcPr/>
                </a:tc>
                <a:tc>
                  <a:txBody>
                    <a:bodyPr/>
                    <a:lstStyle/>
                    <a:p>
                      <a:r>
                        <a:rPr lang="en-US" b="1" dirty="0">
                          <a:effectLst>
                            <a:glow rad="101600">
                              <a:srgbClr val="FFFF00"/>
                            </a:glow>
                          </a:effectLst>
                        </a:rPr>
                        <a:t>Deciding whether budgets</a:t>
                      </a:r>
                      <a:r>
                        <a:rPr lang="en-US" b="1" baseline="0" dirty="0">
                          <a:effectLst>
                            <a:glow rad="101600">
                              <a:srgbClr val="FFFF00"/>
                            </a:glow>
                          </a:effectLst>
                        </a:rPr>
                        <a:t> com</a:t>
                      </a:r>
                      <a:r>
                        <a:rPr lang="en-US" b="1" dirty="0">
                          <a:effectLst>
                            <a:glow rad="101600">
                              <a:srgbClr val="FFFF00"/>
                            </a:glow>
                          </a:effectLst>
                        </a:rPr>
                        <a:t>ply with Covenant</a:t>
                      </a:r>
                      <a:r>
                        <a:rPr lang="en-US" b="1" baseline="0" dirty="0">
                          <a:effectLst>
                            <a:glow rad="101600">
                              <a:srgbClr val="FFFF00"/>
                            </a:glow>
                          </a:effectLst>
                        </a:rPr>
                        <a:t> ESCR.</a:t>
                      </a:r>
                      <a:endParaRPr lang="en-US" b="1" dirty="0">
                        <a:effectLst>
                          <a:glow rad="101600">
                            <a:srgbClr val="FFFF00"/>
                          </a:glow>
                        </a:effectLst>
                      </a:endParaRPr>
                    </a:p>
                  </a:txBody>
                  <a:tcPr/>
                </a:tc>
                <a:tc>
                  <a:txBody>
                    <a:bodyPr/>
                    <a:lstStyle/>
                    <a:p>
                      <a:r>
                        <a:rPr lang="en-US" dirty="0"/>
                        <a:t>Develop budgets</a:t>
                      </a:r>
                      <a:r>
                        <a:rPr lang="en-US" baseline="0" dirty="0"/>
                        <a:t> that allow for Covenant ESCR obligations to be fulfilled.</a:t>
                      </a:r>
                      <a:endParaRPr lang="en-US" dirty="0"/>
                    </a:p>
                  </a:txBody>
                  <a:tcPr/>
                </a:tc>
                <a:extLst>
                  <a:ext uri="{0D108BD9-81ED-4DB2-BD59-A6C34878D82A}">
                    <a16:rowId xmlns="" xmlns:a16="http://schemas.microsoft.com/office/drawing/2014/main" val="10005"/>
                  </a:ext>
                </a:extLst>
              </a:tr>
            </a:tbl>
          </a:graphicData>
        </a:graphic>
      </p:graphicFrame>
      <p:sp>
        <p:nvSpPr>
          <p:cNvPr id="7" name="Title 1"/>
          <p:cNvSpPr txBox="1">
            <a:spLocks/>
          </p:cNvSpPr>
          <p:nvPr/>
        </p:nvSpPr>
        <p:spPr>
          <a:xfrm>
            <a:off x="215902" y="49318"/>
            <a:ext cx="8724900" cy="604120"/>
          </a:xfrm>
          <a:prstGeom prst="rect">
            <a:avLst/>
          </a:prstGeom>
          <a:solidFill>
            <a:srgbClr val="12A9DE"/>
          </a:solidFill>
          <a:ln w="38100">
            <a:solidFill>
              <a:srgbClr val="008000"/>
            </a:solidFill>
          </a:ln>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Steps required by different Branches of government</a:t>
            </a:r>
          </a:p>
        </p:txBody>
      </p:sp>
    </p:spTree>
    <p:extLst>
      <p:ext uri="{BB962C8B-B14F-4D97-AF65-F5344CB8AC3E}">
        <p14:creationId xmlns:p14="http://schemas.microsoft.com/office/powerpoint/2010/main" val="2043307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73814"/>
            <a:ext cx="8784771" cy="6204858"/>
          </a:xfrm>
        </p:spPr>
        <p:txBody>
          <a:bodyPr>
            <a:normAutofit fontScale="77500" lnSpcReduction="20000"/>
          </a:bodyPr>
          <a:lstStyle/>
          <a:p>
            <a:pPr algn="just"/>
            <a:r>
              <a:rPr lang="en-US" dirty="0"/>
              <a:t>For the judiciary to play the role contemplated by ICESCR </a:t>
            </a:r>
            <a:r>
              <a:rPr lang="en-US" b="1" dirty="0">
                <a:effectLst>
                  <a:glow rad="101600">
                    <a:srgbClr val="FFFF00">
                      <a:alpha val="75000"/>
                    </a:srgbClr>
                  </a:glow>
                </a:effectLst>
              </a:rPr>
              <a:t>it must be independent. This requires, functional, institutional and financial independence. </a:t>
            </a:r>
            <a:r>
              <a:rPr lang="en-US" dirty="0"/>
              <a:t>International law sets out detailed standards for the independence of the judiciary. </a:t>
            </a:r>
          </a:p>
          <a:p>
            <a:pPr marL="0" indent="0" algn="just">
              <a:buNone/>
            </a:pPr>
            <a:r>
              <a:rPr lang="en-US" b="1" dirty="0">
                <a:effectLst>
                  <a:glow rad="101600">
                    <a:srgbClr val="FFFF00">
                      <a:alpha val="75000"/>
                    </a:srgbClr>
                  </a:glow>
                </a:effectLst>
              </a:rPr>
              <a:t>“</a:t>
            </a:r>
            <a:r>
              <a:rPr lang="en-GB" b="1" dirty="0">
                <a:effectLst>
                  <a:glow rad="101600">
                    <a:srgbClr val="FFFF00">
                      <a:alpha val="75000"/>
                    </a:srgbClr>
                  </a:glow>
                </a:effectLst>
              </a:rPr>
              <a:t>An independent Judiciary is indispensable to the effective implementation of economic, social and cultural rights. </a:t>
            </a:r>
            <a:r>
              <a:rPr lang="en-GB" dirty="0"/>
              <a:t>Whilst the judiciary is not the only means of securing the realisation of such rights, the existence of an independent judiciary is an essential requirement for the effective involvement of jurists in the enforcement, by law, of such rights, given that they are </a:t>
            </a:r>
            <a:r>
              <a:rPr lang="en-GB" b="1" dirty="0">
                <a:effectLst>
                  <a:glow rad="101600">
                    <a:srgbClr val="FFFF00">
                      <a:alpha val="75000"/>
                    </a:srgbClr>
                  </a:glow>
                </a:effectLst>
              </a:rPr>
              <a:t>often sensitive, controversial and such as to require the balancing of competing and conflicting interests and values.”</a:t>
            </a:r>
          </a:p>
          <a:p>
            <a:pPr algn="just"/>
            <a:r>
              <a:rPr lang="en-GB" dirty="0"/>
              <a:t>Report of the Special Rapporteur on extreme poverty and human rights, UN Doc A/67/278 (2012), </a:t>
            </a:r>
            <a:r>
              <a:rPr lang="en-GB" dirty="0" err="1"/>
              <a:t>para</a:t>
            </a:r>
            <a:r>
              <a:rPr lang="en-GB" dirty="0"/>
              <a:t> 11.</a:t>
            </a:r>
            <a:endParaRPr lang="en-GB" b="1" dirty="0">
              <a:effectLst>
                <a:glow rad="101600">
                  <a:srgbClr val="FFFF00">
                    <a:alpha val="75000"/>
                  </a:srgbClr>
                </a:glow>
              </a:effectLst>
            </a:endParaRPr>
          </a:p>
          <a:p>
            <a:pPr marL="0" indent="0" algn="just">
              <a:buNone/>
            </a:pPr>
            <a:r>
              <a:rPr lang="en-GB" b="1" dirty="0">
                <a:effectLst>
                  <a:glow rad="101600">
                    <a:srgbClr val="FFFF00">
                      <a:alpha val="75000"/>
                    </a:srgbClr>
                  </a:glow>
                </a:effectLst>
              </a:rPr>
              <a:t>Bottom line: </a:t>
            </a:r>
          </a:p>
          <a:p>
            <a:pPr marL="0" indent="0" algn="just">
              <a:buNone/>
            </a:pPr>
            <a:r>
              <a:rPr lang="en-GB" dirty="0"/>
              <a:t>Though litigation may be of “last resort” the judiciary must have a role to play in realizing ESCR and </a:t>
            </a:r>
            <a:r>
              <a:rPr lang="en-GB" b="1" dirty="0">
                <a:effectLst>
                  <a:glow rad="101600">
                    <a:srgbClr val="FFFF00">
                      <a:alpha val="75000"/>
                    </a:srgbClr>
                  </a:glow>
                </a:effectLst>
              </a:rPr>
              <a:t>it cannot do so unless judges are aware of ICESCR, ESCR obligations and are fully independent.</a:t>
            </a:r>
            <a:r>
              <a:rPr lang="en-GB" dirty="0"/>
              <a:t>  (See </a:t>
            </a:r>
            <a:r>
              <a:rPr lang="en-GB" dirty="0">
                <a:hlinkClick r:id="rId2"/>
              </a:rPr>
              <a:t>General Comment 3</a:t>
            </a:r>
            <a:r>
              <a:rPr lang="en-GB" dirty="0"/>
              <a:t>).</a:t>
            </a:r>
            <a:endParaRPr lang="en-US" dirty="0"/>
          </a:p>
        </p:txBody>
      </p:sp>
      <p:sp>
        <p:nvSpPr>
          <p:cNvPr id="4" name="Title 1">
            <a:extLst>
              <a:ext uri="{FF2B5EF4-FFF2-40B4-BE49-F238E27FC236}">
                <a16:creationId xmlns="" xmlns:a16="http://schemas.microsoft.com/office/drawing/2014/main" id="{4E6E3B8E-F5B4-584B-9BFE-D96936DB3C50}"/>
              </a:ext>
            </a:extLst>
          </p:cNvPr>
          <p:cNvSpPr txBox="1">
            <a:spLocks/>
          </p:cNvSpPr>
          <p:nvPr/>
        </p:nvSpPr>
        <p:spPr>
          <a:xfrm>
            <a:off x="209550" y="69694"/>
            <a:ext cx="8724900" cy="604120"/>
          </a:xfrm>
          <a:prstGeom prst="rect">
            <a:avLst/>
          </a:prstGeom>
          <a:solidFill>
            <a:srgbClr val="12A9DE"/>
          </a:solidFill>
          <a:ln w="38100">
            <a:solidFill>
              <a:srgbClr val="008000"/>
            </a:solidFill>
          </a:ln>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Independence of the Judiciary</a:t>
            </a:r>
          </a:p>
        </p:txBody>
      </p:sp>
    </p:spTree>
    <p:extLst>
      <p:ext uri="{BB962C8B-B14F-4D97-AF65-F5344CB8AC3E}">
        <p14:creationId xmlns:p14="http://schemas.microsoft.com/office/powerpoint/2010/main" val="321384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340" y="813831"/>
            <a:ext cx="8842306" cy="6512256"/>
          </a:xfrm>
        </p:spPr>
        <p:txBody>
          <a:bodyPr>
            <a:normAutofit fontScale="70000" lnSpcReduction="20000"/>
          </a:bodyPr>
          <a:lstStyle/>
          <a:p>
            <a:r>
              <a:rPr lang="en-US" b="1" dirty="0"/>
              <a:t>Definition of Justiciability</a:t>
            </a:r>
          </a:p>
          <a:p>
            <a:pPr marL="0" indent="0" algn="just">
              <a:buNone/>
            </a:pPr>
            <a:r>
              <a:rPr lang="en-US" dirty="0"/>
              <a:t>“The term ‘</a:t>
            </a:r>
            <a:r>
              <a:rPr lang="en-US" dirty="0" err="1"/>
              <a:t>justiciability</a:t>
            </a:r>
            <a:r>
              <a:rPr lang="en-US" dirty="0"/>
              <a:t>” means that people who claim to be victims of violations of these rights are able to file a complaint before an independent and impartial body, to request adequate remedies if a violation has been found to have occurred or to be likely to occur, and to have any remedy enforced.”</a:t>
            </a:r>
          </a:p>
          <a:p>
            <a:pPr algn="just"/>
            <a:r>
              <a:rPr lang="en-US" dirty="0"/>
              <a:t>ESCR are considered justiciable by the UN Committee on Economic, Social and Cultural Rights and more generally in IHRL.</a:t>
            </a:r>
          </a:p>
          <a:p>
            <a:pPr algn="just"/>
            <a:r>
              <a:rPr lang="en-US" b="1" dirty="0">
                <a:solidFill>
                  <a:srgbClr val="008000"/>
                </a:solidFill>
              </a:rPr>
              <a:t>International </a:t>
            </a:r>
            <a:r>
              <a:rPr lang="en-US" b="1" dirty="0" err="1">
                <a:solidFill>
                  <a:srgbClr val="008000"/>
                </a:solidFill>
              </a:rPr>
              <a:t>Justiciability</a:t>
            </a:r>
            <a:r>
              <a:rPr lang="en-US" b="1" dirty="0">
                <a:solidFill>
                  <a:srgbClr val="008000"/>
                </a:solidFill>
              </a:rPr>
              <a:t> </a:t>
            </a:r>
            <a:r>
              <a:rPr lang="en-US" dirty="0"/>
              <a:t>(UN and regional mechanisms and </a:t>
            </a:r>
            <a:r>
              <a:rPr lang="en-US" b="1" dirty="0">
                <a:solidFill>
                  <a:srgbClr val="0000FF"/>
                </a:solidFill>
              </a:rPr>
              <a:t>Domestic </a:t>
            </a:r>
            <a:r>
              <a:rPr lang="en-US" b="1" dirty="0" err="1">
                <a:solidFill>
                  <a:srgbClr val="0000FF"/>
                </a:solidFill>
              </a:rPr>
              <a:t>Justiciability</a:t>
            </a:r>
            <a:r>
              <a:rPr lang="en-US" b="1" dirty="0">
                <a:solidFill>
                  <a:srgbClr val="0000FF"/>
                </a:solidFill>
              </a:rPr>
              <a:t> </a:t>
            </a:r>
            <a:r>
              <a:rPr lang="en-US" dirty="0"/>
              <a:t>(domestic courts) are both necessary for the full protection of ESCR.</a:t>
            </a:r>
          </a:p>
          <a:p>
            <a:pPr algn="just"/>
            <a:r>
              <a:rPr lang="en-US" b="1" dirty="0">
                <a:effectLst>
                  <a:glow rad="101600">
                    <a:srgbClr val="FFFF00">
                      <a:alpha val="75000"/>
                    </a:srgbClr>
                  </a:glow>
                </a:effectLst>
              </a:rPr>
              <a:t>Every Right must have a Remedy </a:t>
            </a:r>
            <a:r>
              <a:rPr lang="en-US" dirty="0"/>
              <a:t>and Judicial Remedies provide the final and authoritative protection for ESCR. </a:t>
            </a:r>
            <a:r>
              <a:rPr lang="en-US" b="1" dirty="0">
                <a:effectLst>
                  <a:glow rad="101600">
                    <a:srgbClr val="FFFF00">
                      <a:alpha val="75000"/>
                    </a:srgbClr>
                  </a:glow>
                </a:effectLst>
              </a:rPr>
              <a:t>Court’s must interpret and apply international </a:t>
            </a:r>
            <a:r>
              <a:rPr lang="en-US" b="1" u="sng" dirty="0">
                <a:effectLst>
                  <a:glow rad="101600">
                    <a:srgbClr val="FFFF00">
                      <a:alpha val="75000"/>
                    </a:srgbClr>
                  </a:glow>
                </a:effectLst>
              </a:rPr>
              <a:t>AND</a:t>
            </a:r>
            <a:r>
              <a:rPr lang="en-US" b="1" dirty="0">
                <a:effectLst>
                  <a:glow rad="101600">
                    <a:srgbClr val="FFFF00">
                      <a:alpha val="75000"/>
                    </a:srgbClr>
                  </a:glow>
                </a:effectLst>
              </a:rPr>
              <a:t> </a:t>
            </a:r>
            <a:r>
              <a:rPr lang="en-US" sz="3100" b="1" dirty="0">
                <a:effectLst>
                  <a:glow rad="101600">
                    <a:srgbClr val="FFFF00">
                      <a:alpha val="75000"/>
                    </a:srgbClr>
                  </a:glow>
                </a:effectLst>
              </a:rPr>
              <a:t>domestic law </a:t>
            </a:r>
            <a:r>
              <a:rPr lang="en-US" dirty="0" err="1"/>
              <a:t>favouring</a:t>
            </a:r>
            <a:r>
              <a:rPr lang="en-US" dirty="0"/>
              <a:t> interpretations of domestic law consistent with international law (See General Comment 9 and Vienna Convention on Law of Treaties Art 31).  </a:t>
            </a:r>
          </a:p>
          <a:p>
            <a:pPr algn="just"/>
            <a:r>
              <a:rPr lang="en-US" dirty="0"/>
              <a:t>In its Concluding Observations to Kazakhstan CESCR noted that Kazakhstan must: “</a:t>
            </a:r>
            <a:r>
              <a:rPr lang="en-US" b="1" dirty="0">
                <a:effectLst>
                  <a:glow rad="101600">
                    <a:srgbClr val="FFFF00">
                      <a:alpha val="75000"/>
                    </a:srgbClr>
                  </a:glow>
                </a:effectLst>
              </a:rPr>
              <a:t>ensure the full domestic applicability of the Covenant</a:t>
            </a:r>
            <a:r>
              <a:rPr lang="en-US" dirty="0"/>
              <a:t>. To that end, it encourages the State party to </a:t>
            </a:r>
            <a:r>
              <a:rPr lang="en-US" b="1" dirty="0">
                <a:effectLst>
                  <a:glow rad="101600">
                    <a:srgbClr val="FFFF00">
                      <a:alpha val="75000"/>
                    </a:srgbClr>
                  </a:glow>
                </a:effectLst>
              </a:rPr>
              <a:t>enhance training for judges, lawyers and public officials</a:t>
            </a:r>
            <a:r>
              <a:rPr lang="en-US" dirty="0"/>
              <a:t> on the provisions of the Covenant and their justiciability.”</a:t>
            </a:r>
          </a:p>
        </p:txBody>
      </p:sp>
      <p:sp>
        <p:nvSpPr>
          <p:cNvPr id="4" name="Title 1">
            <a:extLst>
              <a:ext uri="{FF2B5EF4-FFF2-40B4-BE49-F238E27FC236}">
                <a16:creationId xmlns="" xmlns:a16="http://schemas.microsoft.com/office/drawing/2014/main" id="{2FE6953D-2FEA-984A-AAFF-5D07598C44EB}"/>
              </a:ext>
            </a:extLst>
          </p:cNvPr>
          <p:cNvSpPr txBox="1">
            <a:spLocks/>
          </p:cNvSpPr>
          <p:nvPr/>
        </p:nvSpPr>
        <p:spPr>
          <a:xfrm>
            <a:off x="209550" y="0"/>
            <a:ext cx="8724900" cy="604120"/>
          </a:xfrm>
          <a:prstGeom prst="rect">
            <a:avLst/>
          </a:prstGeom>
          <a:solidFill>
            <a:srgbClr val="12A9DE"/>
          </a:solidFill>
          <a:ln w="38100">
            <a:solidFill>
              <a:srgbClr val="008000"/>
            </a:solidFill>
          </a:ln>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Justiciability of ESCR</a:t>
            </a:r>
          </a:p>
        </p:txBody>
      </p:sp>
    </p:spTree>
    <p:extLst>
      <p:ext uri="{BB962C8B-B14F-4D97-AF65-F5344CB8AC3E}">
        <p14:creationId xmlns:p14="http://schemas.microsoft.com/office/powerpoint/2010/main" val="425639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75195" r="-75195"/>
          <a:stretch>
            <a:fillRect/>
          </a:stretch>
        </p:blipFill>
        <p:spPr>
          <a:xfrm>
            <a:off x="-2199338" y="427078"/>
            <a:ext cx="8600948" cy="4730190"/>
          </a:xfrm>
        </p:spPr>
      </p:pic>
      <p:sp>
        <p:nvSpPr>
          <p:cNvPr id="5" name="TextBox 4"/>
          <p:cNvSpPr txBox="1"/>
          <p:nvPr/>
        </p:nvSpPr>
        <p:spPr>
          <a:xfrm>
            <a:off x="336927" y="5494175"/>
            <a:ext cx="3356309" cy="923330"/>
          </a:xfrm>
          <a:prstGeom prst="rect">
            <a:avLst/>
          </a:prstGeom>
          <a:noFill/>
        </p:spPr>
        <p:txBody>
          <a:bodyPr wrap="square" rtlCol="0">
            <a:spAutoFit/>
          </a:bodyPr>
          <a:lstStyle/>
          <a:p>
            <a:pPr algn="ctr"/>
            <a:r>
              <a:rPr lang="en-US" b="1" dirty="0"/>
              <a:t>The ICJ Practitioner’s Guide on Remedies is available online and was updated in 2018: </a:t>
            </a:r>
            <a:r>
              <a:rPr lang="en-US" dirty="0">
                <a:hlinkClick r:id="rId3"/>
              </a:rPr>
              <a:t>Link</a:t>
            </a:r>
            <a:r>
              <a:rPr lang="en-US" dirty="0"/>
              <a:t>.</a:t>
            </a:r>
            <a:endParaRPr lang="en-US" b="1" dirty="0"/>
          </a:p>
        </p:txBody>
      </p:sp>
      <p:sp>
        <p:nvSpPr>
          <p:cNvPr id="2" name="TextBox 1"/>
          <p:cNvSpPr txBox="1"/>
          <p:nvPr/>
        </p:nvSpPr>
        <p:spPr>
          <a:xfrm>
            <a:off x="4196680" y="0"/>
            <a:ext cx="4679851" cy="1323439"/>
          </a:xfrm>
          <a:prstGeom prst="rect">
            <a:avLst/>
          </a:prstGeom>
          <a:noFill/>
        </p:spPr>
        <p:txBody>
          <a:bodyPr wrap="square" rtlCol="0">
            <a:spAutoFit/>
          </a:bodyPr>
          <a:lstStyle/>
          <a:p>
            <a:r>
              <a:rPr lang="en-US" sz="2000" b="1" dirty="0"/>
              <a:t>UN Basic Principles and Guidelines on the Right to a Remedy and Reparation </a:t>
            </a:r>
            <a:r>
              <a:rPr lang="en-US" sz="2000" dirty="0"/>
              <a:t>Resolution 60/147, 2005 </a:t>
            </a:r>
            <a:r>
              <a:rPr lang="en-US" sz="2000" dirty="0">
                <a:hlinkClick r:id="rId4"/>
              </a:rPr>
              <a:t>Link</a:t>
            </a:r>
            <a:r>
              <a:rPr lang="en-US" sz="2000" dirty="0"/>
              <a:t>, Article 3 requires states to: </a:t>
            </a:r>
          </a:p>
        </p:txBody>
      </p:sp>
      <p:sp>
        <p:nvSpPr>
          <p:cNvPr id="3" name="TextBox 2"/>
          <p:cNvSpPr txBox="1"/>
          <p:nvPr/>
        </p:nvSpPr>
        <p:spPr>
          <a:xfrm>
            <a:off x="4196680" y="1454315"/>
            <a:ext cx="4679851" cy="5016758"/>
          </a:xfrm>
          <a:prstGeom prst="rect">
            <a:avLst/>
          </a:prstGeom>
          <a:noFill/>
        </p:spPr>
        <p:txBody>
          <a:bodyPr wrap="square" rtlCol="0">
            <a:spAutoFit/>
          </a:bodyPr>
          <a:lstStyle/>
          <a:p>
            <a:pPr algn="just"/>
            <a:r>
              <a:rPr lang="en-US" sz="2000" dirty="0"/>
              <a:t>“(a) Take appropriate legislative and administrative and other </a:t>
            </a:r>
            <a:r>
              <a:rPr lang="en-US" sz="2000" b="1" dirty="0">
                <a:effectLst>
                  <a:glow rad="101600">
                    <a:srgbClr val="FFFF00">
                      <a:alpha val="75000"/>
                    </a:srgbClr>
                  </a:glow>
                </a:effectLst>
              </a:rPr>
              <a:t>appropriate measures to prevent violations</a:t>
            </a:r>
            <a:r>
              <a:rPr lang="en-US" sz="2000" dirty="0">
                <a:effectLst>
                  <a:glow rad="101600">
                    <a:srgbClr val="FFFF00">
                      <a:alpha val="75000"/>
                    </a:srgbClr>
                  </a:glow>
                </a:effectLst>
              </a:rPr>
              <a:t>;</a:t>
            </a:r>
          </a:p>
          <a:p>
            <a:pPr algn="just"/>
            <a:r>
              <a:rPr lang="en-US" sz="2000" dirty="0"/>
              <a:t>(b) </a:t>
            </a:r>
            <a:r>
              <a:rPr lang="en-US" sz="2000" b="1" dirty="0">
                <a:effectLst>
                  <a:glow rad="101600">
                    <a:srgbClr val="FFFF00">
                      <a:alpha val="75000"/>
                    </a:srgbClr>
                  </a:glow>
                </a:effectLst>
              </a:rPr>
              <a:t>Investigate violations effectively, promptly, thoroughly and impartially </a:t>
            </a:r>
            <a:r>
              <a:rPr lang="en-US" sz="2000" dirty="0"/>
              <a:t>and, where appropriate, </a:t>
            </a:r>
            <a:r>
              <a:rPr lang="en-US" sz="2000" b="1" dirty="0">
                <a:effectLst>
                  <a:glow rad="101600">
                    <a:srgbClr val="FFFF00">
                      <a:alpha val="75000"/>
                    </a:srgbClr>
                  </a:glow>
                </a:effectLst>
              </a:rPr>
              <a:t>take action </a:t>
            </a:r>
            <a:r>
              <a:rPr lang="en-US" sz="2000" dirty="0"/>
              <a:t>against those allegedly responsible in accordance with domestic and international law;</a:t>
            </a:r>
          </a:p>
          <a:p>
            <a:pPr algn="just"/>
            <a:r>
              <a:rPr lang="en-US" sz="2000" dirty="0"/>
              <a:t>(c) Provide those who claim to be victims of a human rights or humanitarian law violation with </a:t>
            </a:r>
            <a:r>
              <a:rPr lang="en-US" sz="2000" b="1" dirty="0">
                <a:effectLst>
                  <a:glow rad="101600">
                    <a:srgbClr val="FFFF00">
                      <a:alpha val="75000"/>
                    </a:srgbClr>
                  </a:glow>
                </a:effectLst>
              </a:rPr>
              <a:t>equal and effective access to justice,</a:t>
            </a:r>
            <a:r>
              <a:rPr lang="en-US" sz="2000" dirty="0"/>
              <a:t> as described below, irrespective of who may ultimately be the bearer of responsibility for the violation; and</a:t>
            </a:r>
          </a:p>
          <a:p>
            <a:pPr algn="just"/>
            <a:r>
              <a:rPr lang="en-US" sz="2000" dirty="0"/>
              <a:t>(d) </a:t>
            </a:r>
            <a:r>
              <a:rPr lang="en-US" sz="2000" b="1" dirty="0">
                <a:effectLst>
                  <a:glow rad="101600">
                    <a:srgbClr val="FFFF00">
                      <a:alpha val="75000"/>
                    </a:srgbClr>
                  </a:glow>
                </a:effectLst>
              </a:rPr>
              <a:t>Provide effective remedies to victims, including reparation</a:t>
            </a:r>
            <a:r>
              <a:rPr lang="en-US" sz="2000" dirty="0"/>
              <a:t>…”</a:t>
            </a:r>
          </a:p>
        </p:txBody>
      </p:sp>
    </p:spTree>
    <p:extLst>
      <p:ext uri="{BB962C8B-B14F-4D97-AF65-F5344CB8AC3E}">
        <p14:creationId xmlns:p14="http://schemas.microsoft.com/office/powerpoint/2010/main" val="1775398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505EA3-D2D0-F143-9F78-ACD62D8EE2ED}"/>
              </a:ext>
            </a:extLst>
          </p:cNvPr>
          <p:cNvSpPr>
            <a:spLocks noGrp="1"/>
          </p:cNvSpPr>
          <p:nvPr>
            <p:ph type="title"/>
          </p:nvPr>
        </p:nvSpPr>
        <p:spPr>
          <a:xfrm>
            <a:off x="457200" y="89580"/>
            <a:ext cx="8229600" cy="781276"/>
          </a:xfrm>
          <a:ln w="50800">
            <a:solidFill>
              <a:srgbClr val="FF0000"/>
            </a:solidFill>
          </a:ln>
        </p:spPr>
        <p:txBody>
          <a:bodyPr>
            <a:normAutofit fontScale="90000"/>
          </a:bodyPr>
          <a:lstStyle/>
          <a:p>
            <a:r>
              <a:rPr lang="en-US" dirty="0"/>
              <a:t>Examples of Justiciability in Practice</a:t>
            </a:r>
          </a:p>
        </p:txBody>
      </p:sp>
      <p:sp>
        <p:nvSpPr>
          <p:cNvPr id="3" name="Content Placeholder 2">
            <a:extLst>
              <a:ext uri="{FF2B5EF4-FFF2-40B4-BE49-F238E27FC236}">
                <a16:creationId xmlns="" xmlns:a16="http://schemas.microsoft.com/office/drawing/2014/main" id="{0BA847C0-1568-2D49-B17B-495AE378192A}"/>
              </a:ext>
            </a:extLst>
          </p:cNvPr>
          <p:cNvSpPr>
            <a:spLocks noGrp="1"/>
          </p:cNvSpPr>
          <p:nvPr>
            <p:ph idx="1"/>
          </p:nvPr>
        </p:nvSpPr>
        <p:spPr>
          <a:xfrm>
            <a:off x="457200" y="870856"/>
            <a:ext cx="8229600" cy="5255307"/>
          </a:xfrm>
        </p:spPr>
        <p:txBody>
          <a:bodyPr/>
          <a:lstStyle/>
          <a:p>
            <a:r>
              <a:rPr lang="en-US" dirty="0"/>
              <a:t>See PG 6 and PG 8 linked in slide 1.</a:t>
            </a:r>
          </a:p>
        </p:txBody>
      </p:sp>
      <p:pic>
        <p:nvPicPr>
          <p:cNvPr id="6" name="Picture 5">
            <a:extLst>
              <a:ext uri="{FF2B5EF4-FFF2-40B4-BE49-F238E27FC236}">
                <a16:creationId xmlns="" xmlns:a16="http://schemas.microsoft.com/office/drawing/2014/main" id="{F954A339-40DE-7040-9D05-7032A434C76A}"/>
              </a:ext>
            </a:extLst>
          </p:cNvPr>
          <p:cNvPicPr>
            <a:picLocks noChangeAspect="1"/>
          </p:cNvPicPr>
          <p:nvPr/>
        </p:nvPicPr>
        <p:blipFill>
          <a:blip r:embed="rId2"/>
          <a:stretch>
            <a:fillRect/>
          </a:stretch>
        </p:blipFill>
        <p:spPr>
          <a:xfrm>
            <a:off x="805543" y="1408150"/>
            <a:ext cx="3494314" cy="4851136"/>
          </a:xfrm>
          <a:prstGeom prst="rect">
            <a:avLst/>
          </a:prstGeom>
        </p:spPr>
      </p:pic>
      <p:pic>
        <p:nvPicPr>
          <p:cNvPr id="7" name="Picture 6">
            <a:extLst>
              <a:ext uri="{FF2B5EF4-FFF2-40B4-BE49-F238E27FC236}">
                <a16:creationId xmlns="" xmlns:a16="http://schemas.microsoft.com/office/drawing/2014/main" id="{99B192CA-2486-824C-9093-35A88D31542D}"/>
              </a:ext>
            </a:extLst>
          </p:cNvPr>
          <p:cNvPicPr>
            <a:picLocks noChangeAspect="1"/>
          </p:cNvPicPr>
          <p:nvPr/>
        </p:nvPicPr>
        <p:blipFill>
          <a:blip r:embed="rId3"/>
          <a:stretch>
            <a:fillRect/>
          </a:stretch>
        </p:blipFill>
        <p:spPr>
          <a:xfrm>
            <a:off x="4720335" y="1408150"/>
            <a:ext cx="2666999" cy="2107936"/>
          </a:xfrm>
          <a:prstGeom prst="rect">
            <a:avLst/>
          </a:prstGeom>
        </p:spPr>
      </p:pic>
      <p:pic>
        <p:nvPicPr>
          <p:cNvPr id="8" name="Picture 7">
            <a:extLst>
              <a:ext uri="{FF2B5EF4-FFF2-40B4-BE49-F238E27FC236}">
                <a16:creationId xmlns="" xmlns:a16="http://schemas.microsoft.com/office/drawing/2014/main" id="{EEB21D34-6A52-6440-AD97-D5B5139E1143}"/>
              </a:ext>
            </a:extLst>
          </p:cNvPr>
          <p:cNvPicPr>
            <a:picLocks noChangeAspect="1"/>
          </p:cNvPicPr>
          <p:nvPr/>
        </p:nvPicPr>
        <p:blipFill>
          <a:blip r:embed="rId4"/>
          <a:stretch>
            <a:fillRect/>
          </a:stretch>
        </p:blipFill>
        <p:spPr>
          <a:xfrm>
            <a:off x="4720334" y="3838311"/>
            <a:ext cx="2667000" cy="2354414"/>
          </a:xfrm>
          <a:prstGeom prst="rect">
            <a:avLst/>
          </a:prstGeom>
        </p:spPr>
      </p:pic>
      <p:sp>
        <p:nvSpPr>
          <p:cNvPr id="9" name="TextBox 8">
            <a:extLst>
              <a:ext uri="{FF2B5EF4-FFF2-40B4-BE49-F238E27FC236}">
                <a16:creationId xmlns="" xmlns:a16="http://schemas.microsoft.com/office/drawing/2014/main" id="{A75C99D3-3043-E74E-A22B-8DCAA82BE0A8}"/>
              </a:ext>
            </a:extLst>
          </p:cNvPr>
          <p:cNvSpPr txBox="1"/>
          <p:nvPr/>
        </p:nvSpPr>
        <p:spPr>
          <a:xfrm>
            <a:off x="457200" y="6368143"/>
            <a:ext cx="4114800" cy="369332"/>
          </a:xfrm>
          <a:prstGeom prst="rect">
            <a:avLst/>
          </a:prstGeom>
          <a:noFill/>
        </p:spPr>
        <p:txBody>
          <a:bodyPr wrap="square" rtlCol="0">
            <a:spAutoFit/>
          </a:bodyPr>
          <a:lstStyle/>
          <a:p>
            <a:r>
              <a:rPr lang="en-US" dirty="0"/>
              <a:t>Justiciability in SA (2019): Available </a:t>
            </a:r>
            <a:r>
              <a:rPr lang="en-US" dirty="0">
                <a:hlinkClick r:id="rId5"/>
              </a:rPr>
              <a:t>here</a:t>
            </a:r>
            <a:r>
              <a:rPr lang="en-US" dirty="0"/>
              <a:t>.</a:t>
            </a:r>
          </a:p>
        </p:txBody>
      </p:sp>
      <p:sp>
        <p:nvSpPr>
          <p:cNvPr id="10" name="TextBox 9">
            <a:extLst>
              <a:ext uri="{FF2B5EF4-FFF2-40B4-BE49-F238E27FC236}">
                <a16:creationId xmlns="" xmlns:a16="http://schemas.microsoft.com/office/drawing/2014/main" id="{70EEE685-7E32-1D42-8AC5-F53D3FF608D8}"/>
              </a:ext>
            </a:extLst>
          </p:cNvPr>
          <p:cNvSpPr txBox="1"/>
          <p:nvPr/>
        </p:nvSpPr>
        <p:spPr>
          <a:xfrm>
            <a:off x="7387334" y="1408150"/>
            <a:ext cx="1571610" cy="1200329"/>
          </a:xfrm>
          <a:prstGeom prst="rect">
            <a:avLst/>
          </a:prstGeom>
          <a:noFill/>
        </p:spPr>
        <p:txBody>
          <a:bodyPr wrap="square" rtlCol="0">
            <a:spAutoFit/>
          </a:bodyPr>
          <a:lstStyle/>
          <a:p>
            <a:r>
              <a:rPr lang="en-US" dirty="0"/>
              <a:t>Non-citizens right to work in SA (2020):</a:t>
            </a:r>
          </a:p>
          <a:p>
            <a:r>
              <a:rPr lang="en-US" dirty="0"/>
              <a:t>Available </a:t>
            </a:r>
            <a:r>
              <a:rPr lang="en-US" dirty="0">
                <a:hlinkClick r:id="rId6"/>
              </a:rPr>
              <a:t>here</a:t>
            </a:r>
            <a:r>
              <a:rPr lang="en-US" dirty="0"/>
              <a:t>.</a:t>
            </a:r>
          </a:p>
        </p:txBody>
      </p:sp>
      <p:sp>
        <p:nvSpPr>
          <p:cNvPr id="11" name="TextBox 10">
            <a:extLst>
              <a:ext uri="{FF2B5EF4-FFF2-40B4-BE49-F238E27FC236}">
                <a16:creationId xmlns="" xmlns:a16="http://schemas.microsoft.com/office/drawing/2014/main" id="{E23DFB29-06BC-984C-9655-BB022FE943A3}"/>
              </a:ext>
            </a:extLst>
          </p:cNvPr>
          <p:cNvSpPr txBox="1"/>
          <p:nvPr/>
        </p:nvSpPr>
        <p:spPr>
          <a:xfrm>
            <a:off x="7460986" y="4062714"/>
            <a:ext cx="1574157" cy="1477328"/>
          </a:xfrm>
          <a:prstGeom prst="rect">
            <a:avLst/>
          </a:prstGeom>
          <a:noFill/>
        </p:spPr>
        <p:txBody>
          <a:bodyPr wrap="square" rtlCol="0">
            <a:spAutoFit/>
          </a:bodyPr>
          <a:lstStyle/>
          <a:p>
            <a:r>
              <a:rPr lang="en-US" dirty="0"/>
              <a:t>Justiciability of ESCR in domestic courts (2009):</a:t>
            </a:r>
          </a:p>
          <a:p>
            <a:r>
              <a:rPr lang="en-US" dirty="0"/>
              <a:t>Available </a:t>
            </a:r>
            <a:r>
              <a:rPr lang="en-US" dirty="0">
                <a:hlinkClick r:id="rId7"/>
              </a:rPr>
              <a:t>here</a:t>
            </a:r>
            <a:r>
              <a:rPr lang="en-US" dirty="0"/>
              <a:t>.</a:t>
            </a:r>
          </a:p>
        </p:txBody>
      </p:sp>
    </p:spTree>
    <p:extLst>
      <p:ext uri="{BB962C8B-B14F-4D97-AF65-F5344CB8AC3E}">
        <p14:creationId xmlns:p14="http://schemas.microsoft.com/office/powerpoint/2010/main" val="309461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78811" r="-78811"/>
          <a:stretch>
            <a:fillRect/>
          </a:stretch>
        </p:blipFill>
        <p:spPr>
          <a:xfrm>
            <a:off x="-2417924" y="819046"/>
            <a:ext cx="9233736" cy="5265136"/>
          </a:xfrm>
        </p:spPr>
      </p:pic>
      <p:sp>
        <p:nvSpPr>
          <p:cNvPr id="7" name="TextBox 6"/>
          <p:cNvSpPr txBox="1"/>
          <p:nvPr/>
        </p:nvSpPr>
        <p:spPr>
          <a:xfrm>
            <a:off x="408351" y="6129411"/>
            <a:ext cx="3880620" cy="646331"/>
          </a:xfrm>
          <a:prstGeom prst="rect">
            <a:avLst/>
          </a:prstGeom>
          <a:noFill/>
        </p:spPr>
        <p:txBody>
          <a:bodyPr wrap="square" rtlCol="0">
            <a:spAutoFit/>
          </a:bodyPr>
          <a:lstStyle/>
          <a:p>
            <a:pPr algn="ctr"/>
            <a:r>
              <a:rPr lang="kk-KZ" b="1" dirty="0" smtClean="0">
                <a:effectLst>
                  <a:glow rad="101600">
                    <a:srgbClr val="FFFF00">
                      <a:alpha val="75000"/>
                    </a:srgbClr>
                  </a:glow>
                </a:effectLst>
              </a:rPr>
              <a:t>Ағылшын тілінде</a:t>
            </a:r>
            <a:r>
              <a:rPr lang="en-US" b="1" dirty="0" smtClean="0">
                <a:effectLst>
                  <a:glow rad="101600">
                    <a:srgbClr val="FFFF00">
                      <a:alpha val="75000"/>
                    </a:srgbClr>
                  </a:glow>
                </a:effectLst>
              </a:rPr>
              <a:t>!</a:t>
            </a:r>
            <a:endParaRPr lang="en-US" b="1" dirty="0">
              <a:effectLst>
                <a:glow rad="101600">
                  <a:srgbClr val="FFFF00">
                    <a:alpha val="75000"/>
                  </a:srgbClr>
                </a:glow>
              </a:effectLst>
            </a:endParaRPr>
          </a:p>
          <a:p>
            <a:pPr algn="ctr"/>
            <a:r>
              <a:rPr lang="kk-KZ" dirty="0" smtClean="0">
                <a:effectLst/>
              </a:rPr>
              <a:t>Сілтеме</a:t>
            </a:r>
            <a:endParaRPr lang="en-US" dirty="0">
              <a:effectLst/>
            </a:endParaRPr>
          </a:p>
        </p:txBody>
      </p:sp>
      <p:sp>
        <p:nvSpPr>
          <p:cNvPr id="8" name="TextBox 7"/>
          <p:cNvSpPr txBox="1"/>
          <p:nvPr/>
        </p:nvSpPr>
        <p:spPr>
          <a:xfrm>
            <a:off x="5149349" y="6129411"/>
            <a:ext cx="3839212" cy="923330"/>
          </a:xfrm>
          <a:prstGeom prst="rect">
            <a:avLst/>
          </a:prstGeom>
          <a:noFill/>
        </p:spPr>
        <p:txBody>
          <a:bodyPr wrap="square" rtlCol="0">
            <a:spAutoFit/>
          </a:bodyPr>
          <a:lstStyle/>
          <a:p>
            <a:pPr algn="ctr"/>
            <a:r>
              <a:rPr lang="kk-KZ" b="1" dirty="0">
                <a:effectLst>
                  <a:glow rad="101600">
                    <a:srgbClr val="FFFF00">
                      <a:alpha val="75000"/>
                    </a:srgbClr>
                  </a:glow>
                </a:effectLst>
              </a:rPr>
              <a:t>Ағылшын </a:t>
            </a:r>
            <a:r>
              <a:rPr lang="kk-KZ" b="1" dirty="0" smtClean="0">
                <a:effectLst>
                  <a:glow rad="101600">
                    <a:srgbClr val="FFFF00">
                      <a:alpha val="75000"/>
                    </a:srgbClr>
                  </a:glow>
                </a:effectLst>
              </a:rPr>
              <a:t>және орыс тілдерінде</a:t>
            </a:r>
            <a:r>
              <a:rPr lang="en-US" b="1" dirty="0" smtClean="0">
                <a:effectLst>
                  <a:glow rad="101600">
                    <a:srgbClr val="FFFF00">
                      <a:alpha val="75000"/>
                    </a:srgbClr>
                  </a:glow>
                </a:effectLst>
              </a:rPr>
              <a:t>!</a:t>
            </a:r>
            <a:endParaRPr lang="en-US" b="1" dirty="0">
              <a:effectLst>
                <a:glow rad="101600">
                  <a:srgbClr val="FFFF00">
                    <a:alpha val="75000"/>
                  </a:srgbClr>
                </a:glow>
              </a:effectLst>
            </a:endParaRPr>
          </a:p>
          <a:p>
            <a:pPr algn="ctr"/>
            <a:r>
              <a:rPr lang="kk-KZ" dirty="0" smtClean="0"/>
              <a:t>Сілтеме </a:t>
            </a:r>
            <a:r>
              <a:rPr lang="en-US" dirty="0">
                <a:effectLst/>
              </a:rPr>
              <a:t/>
            </a:r>
            <a:br>
              <a:rPr lang="en-US" dirty="0">
                <a:effectLst/>
              </a:rPr>
            </a:br>
            <a:endParaRPr lang="en-US" dirty="0">
              <a:effectLst/>
            </a:endParaRPr>
          </a:p>
        </p:txBody>
      </p:sp>
      <p:sp>
        <p:nvSpPr>
          <p:cNvPr id="9" name="Title 1"/>
          <p:cNvSpPr txBox="1">
            <a:spLocks/>
          </p:cNvSpPr>
          <p:nvPr/>
        </p:nvSpPr>
        <p:spPr>
          <a:xfrm>
            <a:off x="0" y="-5261"/>
            <a:ext cx="9144000" cy="762364"/>
          </a:xfrm>
          <a:prstGeom prst="rect">
            <a:avLst/>
          </a:prstGeom>
          <a:noFill/>
          <a:ln w="50800">
            <a:solidFill>
              <a:srgbClr val="FF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kk-KZ" sz="4000" dirty="0" smtClean="0"/>
              <a:t>ЭӘМҚ</a:t>
            </a:r>
            <a:r>
              <a:rPr lang="en-US" sz="4000" dirty="0" smtClean="0"/>
              <a:t> </a:t>
            </a:r>
            <a:r>
              <a:rPr lang="kk-KZ" sz="4000" dirty="0" smtClean="0"/>
              <a:t>бойынша </a:t>
            </a:r>
            <a:r>
              <a:rPr lang="en-US" sz="4000" dirty="0" smtClean="0"/>
              <a:t>ICJ</a:t>
            </a:r>
            <a:r>
              <a:rPr lang="kk-KZ" sz="4000" dirty="0" smtClean="0"/>
              <a:t> нұсқаулықтары</a:t>
            </a:r>
            <a:endParaRPr lang="en-US" sz="4000" dirty="0"/>
          </a:p>
        </p:txBody>
      </p:sp>
      <p:pic>
        <p:nvPicPr>
          <p:cNvPr id="3" name="Picture 2">
            <a:extLst>
              <a:ext uri="{FF2B5EF4-FFF2-40B4-BE49-F238E27FC236}">
                <a16:creationId xmlns="" xmlns:a16="http://schemas.microsoft.com/office/drawing/2014/main" id="{7FF4431C-5408-C947-B6BC-65A480B1643A}"/>
              </a:ext>
            </a:extLst>
          </p:cNvPr>
          <p:cNvPicPr>
            <a:picLocks noChangeAspect="1"/>
          </p:cNvPicPr>
          <p:nvPr/>
        </p:nvPicPr>
        <p:blipFill>
          <a:blip r:embed="rId3"/>
          <a:stretch>
            <a:fillRect/>
          </a:stretch>
        </p:blipFill>
        <p:spPr>
          <a:xfrm>
            <a:off x="5290457" y="819046"/>
            <a:ext cx="3698104" cy="5203194"/>
          </a:xfrm>
          <a:prstGeom prst="rect">
            <a:avLst/>
          </a:prstGeom>
        </p:spPr>
      </p:pic>
    </p:spTree>
    <p:extLst>
      <p:ext uri="{BB962C8B-B14F-4D97-AF65-F5344CB8AC3E}">
        <p14:creationId xmlns:p14="http://schemas.microsoft.com/office/powerpoint/2010/main" val="1458285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134938"/>
            <a:ext cx="8229600" cy="512762"/>
          </a:xfrm>
          <a:ln w="38100" cmpd="sng">
            <a:solidFill>
              <a:srgbClr val="FF0000"/>
            </a:solidFill>
          </a:ln>
        </p:spPr>
        <p:txBody>
          <a:bodyPr>
            <a:normAutofit fontScale="90000"/>
          </a:bodyPr>
          <a:lstStyle/>
          <a:p>
            <a:r>
              <a:rPr lang="en-US" dirty="0"/>
              <a:t>Nelson Mandela on ESCR</a:t>
            </a:r>
          </a:p>
        </p:txBody>
      </p:sp>
      <p:sp>
        <p:nvSpPr>
          <p:cNvPr id="3" name="Content Placeholder 2"/>
          <p:cNvSpPr>
            <a:spLocks noGrp="1"/>
          </p:cNvSpPr>
          <p:nvPr>
            <p:ph idx="1"/>
          </p:nvPr>
        </p:nvSpPr>
        <p:spPr>
          <a:xfrm>
            <a:off x="165100" y="863600"/>
            <a:ext cx="5270500" cy="5994400"/>
          </a:xfrm>
        </p:spPr>
        <p:txBody>
          <a:bodyPr>
            <a:normAutofit fontScale="92500" lnSpcReduction="20000"/>
          </a:bodyPr>
          <a:lstStyle/>
          <a:p>
            <a:pPr marL="0" indent="0" algn="just">
              <a:buNone/>
            </a:pPr>
            <a:r>
              <a:rPr lang="en-US" dirty="0"/>
              <a:t>“</a:t>
            </a:r>
            <a:r>
              <a:rPr lang="en-US" b="1" u="sng" dirty="0"/>
              <a:t>we do not want freedom without	bread nor do we want bread without freedom</a:t>
            </a:r>
            <a:r>
              <a:rPr lang="en-US" dirty="0"/>
              <a:t>… A simple vote without food, shelter and health care is to use [civil and political rights] as a smokescreen to obscure the deep underlying forces	which dehumanize people. </a:t>
            </a:r>
            <a:r>
              <a:rPr lang="en-US" b="1" u="sng" dirty="0"/>
              <a:t>It is to create an appearance of equality  and	 justice,	 while by implication socio-economic inequality is entrenched.”</a:t>
            </a:r>
            <a:r>
              <a:rPr lang="en-US" dirty="0"/>
              <a:t>	</a:t>
            </a:r>
          </a:p>
          <a:p>
            <a:pPr marL="0" indent="0" algn="just">
              <a:buNone/>
            </a:pPr>
            <a:r>
              <a:rPr lang="en-US" dirty="0"/>
              <a:t>(Arguing for ESCR in SA’s Constitution in 1991)</a:t>
            </a:r>
          </a:p>
        </p:txBody>
      </p:sp>
      <p:pic>
        <p:nvPicPr>
          <p:cNvPr id="4" name="Picture 3"/>
          <p:cNvPicPr>
            <a:picLocks noChangeAspect="1"/>
          </p:cNvPicPr>
          <p:nvPr/>
        </p:nvPicPr>
        <p:blipFill>
          <a:blip r:embed="rId2"/>
          <a:stretch>
            <a:fillRect/>
          </a:stretch>
        </p:blipFill>
        <p:spPr>
          <a:xfrm>
            <a:off x="5613400" y="863600"/>
            <a:ext cx="3530600" cy="4660900"/>
          </a:xfrm>
          <a:prstGeom prst="rect">
            <a:avLst/>
          </a:prstGeom>
        </p:spPr>
      </p:pic>
    </p:spTree>
    <p:extLst>
      <p:ext uri="{BB962C8B-B14F-4D97-AF65-F5344CB8AC3E}">
        <p14:creationId xmlns:p14="http://schemas.microsoft.com/office/powerpoint/2010/main" val="3534723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55"/>
            <a:ext cx="8229600" cy="1143000"/>
          </a:xfrm>
        </p:spPr>
        <p:txBody>
          <a:bodyPr>
            <a:normAutofit/>
          </a:bodyPr>
          <a:lstStyle/>
          <a:p>
            <a:r>
              <a:rPr lang="en-US" dirty="0"/>
              <a:t>Thank You!</a:t>
            </a:r>
          </a:p>
        </p:txBody>
      </p:sp>
      <p:sp>
        <p:nvSpPr>
          <p:cNvPr id="4" name="Content Placeholder 2"/>
          <p:cNvSpPr>
            <a:spLocks noGrp="1"/>
          </p:cNvSpPr>
          <p:nvPr>
            <p:ph idx="1"/>
          </p:nvPr>
        </p:nvSpPr>
        <p:spPr>
          <a:xfrm>
            <a:off x="457200" y="1312334"/>
            <a:ext cx="8229600" cy="5154084"/>
          </a:xfrm>
        </p:spPr>
        <p:txBody>
          <a:bodyPr>
            <a:normAutofit fontScale="92500" lnSpcReduction="10000"/>
          </a:bodyPr>
          <a:lstStyle/>
          <a:p>
            <a:pPr marL="0" indent="0" algn="ctr">
              <a:buNone/>
            </a:pPr>
            <a:r>
              <a:rPr lang="en-US" dirty="0"/>
              <a:t>For more information and/or suggestions contact:</a:t>
            </a:r>
          </a:p>
          <a:p>
            <a:pPr marL="0" indent="0">
              <a:buNone/>
            </a:pPr>
            <a:endParaRPr lang="en-US" dirty="0"/>
          </a:p>
          <a:p>
            <a:pPr marL="0" indent="0" algn="ctr">
              <a:buNone/>
            </a:pPr>
            <a:r>
              <a:rPr lang="en-US" b="1" dirty="0"/>
              <a:t>Tim Fish Hodgson</a:t>
            </a:r>
          </a:p>
          <a:p>
            <a:pPr marL="0" indent="0" algn="ctr">
              <a:buNone/>
            </a:pPr>
            <a:r>
              <a:rPr lang="en-US" dirty="0">
                <a:solidFill>
                  <a:srgbClr val="FF0000"/>
                </a:solidFill>
              </a:rPr>
              <a:t>+27 82 871 9905</a:t>
            </a:r>
          </a:p>
          <a:p>
            <a:pPr marL="0" indent="0" algn="ctr">
              <a:buNone/>
            </a:pPr>
            <a:r>
              <a:rPr lang="en-US" dirty="0">
                <a:hlinkClick r:id="rId2"/>
              </a:rPr>
              <a:t>timothy.hodgson@icj.org</a:t>
            </a:r>
            <a:endParaRPr lang="en-US" dirty="0"/>
          </a:p>
          <a:p>
            <a:pPr marL="0" indent="0" algn="ctr">
              <a:buNone/>
            </a:pPr>
            <a:r>
              <a:rPr lang="en-US" dirty="0">
                <a:solidFill>
                  <a:schemeClr val="bg1">
                    <a:lumMod val="50000"/>
                  </a:schemeClr>
                </a:solidFill>
              </a:rPr>
              <a:t>Twitter: </a:t>
            </a:r>
            <a:r>
              <a:rPr lang="en-US" dirty="0"/>
              <a:t>@TimFish42</a:t>
            </a:r>
          </a:p>
          <a:p>
            <a:pPr marL="0" indent="0" algn="ctr">
              <a:buNone/>
            </a:pPr>
            <a:r>
              <a:rPr lang="en-US" b="1" dirty="0"/>
              <a:t>International Commission of Jurists: </a:t>
            </a:r>
          </a:p>
          <a:p>
            <a:pPr marL="0" indent="0" algn="ctr">
              <a:buNone/>
            </a:pPr>
            <a:r>
              <a:rPr lang="en-US" dirty="0">
                <a:solidFill>
                  <a:srgbClr val="7F7F7F"/>
                </a:solidFill>
              </a:rPr>
              <a:t>Twitter:	 </a:t>
            </a:r>
            <a:r>
              <a:rPr lang="en-US" dirty="0">
                <a:solidFill>
                  <a:srgbClr val="0000FF"/>
                </a:solidFill>
              </a:rPr>
              <a:t>Africa Regional Programme:</a:t>
            </a:r>
            <a:r>
              <a:rPr lang="en-US" dirty="0"/>
              <a:t> @icjarp</a:t>
            </a:r>
          </a:p>
          <a:p>
            <a:pPr marL="0" indent="0" algn="ctr">
              <a:buNone/>
            </a:pPr>
            <a:r>
              <a:rPr lang="en-US" dirty="0">
                <a:solidFill>
                  <a:srgbClr val="0000FF"/>
                </a:solidFill>
              </a:rPr>
              <a:t>		 International Office: </a:t>
            </a:r>
            <a:r>
              <a:rPr lang="en-US" dirty="0"/>
              <a:t>@icj.org.</a:t>
            </a:r>
          </a:p>
          <a:p>
            <a:pPr marL="0" indent="0" algn="ctr">
              <a:buNone/>
            </a:pPr>
            <a:r>
              <a:rPr lang="en-US" dirty="0">
                <a:solidFill>
                  <a:schemeClr val="bg1">
                    <a:lumMod val="50000"/>
                  </a:schemeClr>
                </a:solidFill>
              </a:rPr>
              <a:t>Website:</a:t>
            </a:r>
            <a:r>
              <a:rPr lang="en-US" dirty="0"/>
              <a:t> </a:t>
            </a:r>
            <a:r>
              <a:rPr lang="en-US" dirty="0">
                <a:hlinkClick r:id="rId3"/>
              </a:rPr>
              <a:t>www.icj.org</a:t>
            </a:r>
            <a:endParaRPr lang="en-US" dirty="0"/>
          </a:p>
        </p:txBody>
      </p:sp>
    </p:spTree>
    <p:extLst>
      <p:ext uri="{BB962C8B-B14F-4D97-AF65-F5344CB8AC3E}">
        <p14:creationId xmlns:p14="http://schemas.microsoft.com/office/powerpoint/2010/main" val="1442329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1E04AB-7312-B548-8E63-CDB1A57B8825}"/>
              </a:ext>
            </a:extLst>
          </p:cNvPr>
          <p:cNvSpPr>
            <a:spLocks noGrp="1"/>
          </p:cNvSpPr>
          <p:nvPr>
            <p:ph type="title"/>
          </p:nvPr>
        </p:nvSpPr>
        <p:spPr>
          <a:xfrm>
            <a:off x="0" y="0"/>
            <a:ext cx="9144001" cy="740229"/>
          </a:xfrm>
          <a:solidFill>
            <a:srgbClr val="00B0F0"/>
          </a:solidFill>
          <a:ln w="50800">
            <a:solidFill>
              <a:srgbClr val="00B050"/>
            </a:solidFill>
          </a:ln>
        </p:spPr>
        <p:txBody>
          <a:bodyPr>
            <a:normAutofit/>
          </a:bodyPr>
          <a:lstStyle/>
          <a:p>
            <a:r>
              <a:rPr lang="kk-KZ" sz="4000" dirty="0" smtClean="0"/>
              <a:t>ЭӘМҚ-ды халықаралық құқықтық қорғау</a:t>
            </a:r>
            <a:endParaRPr lang="en-US" sz="4000" dirty="0"/>
          </a:p>
        </p:txBody>
      </p:sp>
      <p:sp>
        <p:nvSpPr>
          <p:cNvPr id="3" name="Content Placeholder 2">
            <a:extLst>
              <a:ext uri="{FF2B5EF4-FFF2-40B4-BE49-F238E27FC236}">
                <a16:creationId xmlns="" xmlns:a16="http://schemas.microsoft.com/office/drawing/2014/main" id="{CFFFD8EA-D356-9D41-8C20-6AB8796F84C7}"/>
              </a:ext>
            </a:extLst>
          </p:cNvPr>
          <p:cNvSpPr>
            <a:spLocks noGrp="1"/>
          </p:cNvSpPr>
          <p:nvPr>
            <p:ph idx="1"/>
          </p:nvPr>
        </p:nvSpPr>
        <p:spPr>
          <a:xfrm>
            <a:off x="155121" y="990600"/>
            <a:ext cx="8833757" cy="5654040"/>
          </a:xfrm>
        </p:spPr>
        <p:txBody>
          <a:bodyPr>
            <a:normAutofit lnSpcReduction="10000"/>
          </a:bodyPr>
          <a:lstStyle/>
          <a:p>
            <a:r>
              <a:rPr lang="ru-RU" sz="1400" dirty="0"/>
              <a:t>Адам </a:t>
            </a:r>
            <a:r>
              <a:rPr lang="ru-RU" sz="1400" dirty="0" err="1"/>
              <a:t>құқықтарының</a:t>
            </a:r>
            <a:r>
              <a:rPr lang="ru-RU" sz="1400" dirty="0"/>
              <a:t> </a:t>
            </a:r>
            <a:r>
              <a:rPr lang="ru-RU" sz="1400" dirty="0" err="1"/>
              <a:t>жалпыға</a:t>
            </a:r>
            <a:r>
              <a:rPr lang="ru-RU" sz="1400" dirty="0"/>
              <a:t> </a:t>
            </a:r>
            <a:r>
              <a:rPr lang="ru-RU" sz="1400" dirty="0" err="1"/>
              <a:t>бірдей</a:t>
            </a:r>
            <a:r>
              <a:rPr lang="ru-RU" sz="1400" dirty="0"/>
              <a:t> </a:t>
            </a:r>
            <a:r>
              <a:rPr lang="ru-RU" sz="1400" dirty="0" err="1"/>
              <a:t>декларациясы</a:t>
            </a:r>
            <a:r>
              <a:rPr lang="ru-RU" sz="1400" dirty="0"/>
              <a:t> (1948) </a:t>
            </a:r>
            <a:r>
              <a:rPr lang="ru-RU" sz="1400" dirty="0" err="1"/>
              <a:t>қатысушы</a:t>
            </a:r>
            <a:r>
              <a:rPr lang="ru-RU" sz="1400" dirty="0"/>
              <a:t> </a:t>
            </a:r>
            <a:r>
              <a:rPr lang="ru-RU" sz="1400" dirty="0" err="1"/>
              <a:t>мемлекеттерді</a:t>
            </a:r>
            <a:r>
              <a:rPr lang="ru-RU" sz="1400" dirty="0"/>
              <a:t> </a:t>
            </a:r>
            <a:r>
              <a:rPr lang="ru-RU" sz="1400" dirty="0" err="1"/>
              <a:t>барлық</a:t>
            </a:r>
            <a:r>
              <a:rPr lang="ru-RU" sz="1400" dirty="0"/>
              <a:t> </a:t>
            </a:r>
            <a:r>
              <a:rPr lang="ru-RU" sz="1400" dirty="0" err="1"/>
              <a:t>адамдардың</a:t>
            </a:r>
            <a:r>
              <a:rPr lang="ru-RU" sz="1400" dirty="0"/>
              <a:t> «</a:t>
            </a:r>
            <a:r>
              <a:rPr lang="ru-RU" sz="1400" dirty="0" err="1"/>
              <a:t>қорқыныш</a:t>
            </a:r>
            <a:r>
              <a:rPr lang="ru-RU" sz="1400" dirty="0"/>
              <a:t> пен </a:t>
            </a:r>
            <a:r>
              <a:rPr lang="ru-RU" sz="1400" dirty="0" err="1"/>
              <a:t>мұқтаждықтан</a:t>
            </a:r>
            <a:r>
              <a:rPr lang="ru-RU" sz="1400" dirty="0"/>
              <a:t>» </a:t>
            </a:r>
            <a:r>
              <a:rPr lang="ru-RU" sz="1400" dirty="0" err="1"/>
              <a:t>азат</a:t>
            </a:r>
            <a:r>
              <a:rPr lang="ru-RU" sz="1400" dirty="0"/>
              <a:t> </a:t>
            </a:r>
            <a:r>
              <a:rPr lang="ru-RU" sz="1400" dirty="0" err="1"/>
              <a:t>болуын</a:t>
            </a:r>
            <a:r>
              <a:rPr lang="ru-RU" sz="1400" dirty="0"/>
              <a:t> </a:t>
            </a:r>
            <a:r>
              <a:rPr lang="ru-RU" sz="1400" dirty="0" err="1"/>
              <a:t>қамтамасыз</a:t>
            </a:r>
            <a:r>
              <a:rPr lang="ru-RU" sz="1400" dirty="0"/>
              <a:t> </a:t>
            </a:r>
            <a:r>
              <a:rPr lang="ru-RU" sz="1400" dirty="0" err="1"/>
              <a:t>етуге</a:t>
            </a:r>
            <a:r>
              <a:rPr lang="ru-RU" sz="1400" dirty="0"/>
              <a:t> </a:t>
            </a:r>
            <a:r>
              <a:rPr lang="ru-RU" sz="1400" dirty="0" err="1"/>
              <a:t>міндеттейді</a:t>
            </a:r>
            <a:r>
              <a:rPr lang="ru-RU" sz="1400" dirty="0" smtClean="0"/>
              <a:t>.</a:t>
            </a:r>
          </a:p>
          <a:p>
            <a:r>
              <a:rPr lang="ru-RU" sz="1400" dirty="0" err="1"/>
              <a:t>Барлық</a:t>
            </a:r>
            <a:r>
              <a:rPr lang="ru-RU" sz="1400" dirty="0"/>
              <a:t> </a:t>
            </a:r>
            <a:r>
              <a:rPr lang="ru-RU" sz="1400" dirty="0" err="1"/>
              <a:t>адамдардың</a:t>
            </a:r>
            <a:r>
              <a:rPr lang="ru-RU" sz="1400" dirty="0"/>
              <a:t> </a:t>
            </a:r>
            <a:r>
              <a:rPr lang="ru-RU" sz="1400" dirty="0" err="1"/>
              <a:t>адамдық</a:t>
            </a:r>
            <a:r>
              <a:rPr lang="ru-RU" sz="1400" dirty="0"/>
              <a:t> </a:t>
            </a:r>
            <a:r>
              <a:rPr lang="ru-RU" sz="1400" dirty="0" err="1"/>
              <a:t>қадір-қасиетін</a:t>
            </a:r>
            <a:r>
              <a:rPr lang="ru-RU" sz="1400" dirty="0"/>
              <a:t> </a:t>
            </a:r>
            <a:r>
              <a:rPr lang="ru-RU" sz="1400" dirty="0" err="1"/>
              <a:t>қорғау</a:t>
            </a:r>
            <a:r>
              <a:rPr lang="ru-RU" sz="1400" dirty="0"/>
              <a:t> </a:t>
            </a:r>
            <a:r>
              <a:rPr lang="ru-RU" sz="1400" dirty="0" err="1"/>
              <a:t>Халықаралық</a:t>
            </a:r>
            <a:r>
              <a:rPr lang="ru-RU" sz="1400" dirty="0"/>
              <a:t> </a:t>
            </a:r>
            <a:r>
              <a:rPr lang="ru-RU" sz="1400" dirty="0" err="1"/>
              <a:t>құқықтар</a:t>
            </a:r>
            <a:r>
              <a:rPr lang="ru-RU" sz="1400" dirty="0"/>
              <a:t> </a:t>
            </a:r>
            <a:r>
              <a:rPr lang="ru-RU" sz="1400" dirty="0" err="1"/>
              <a:t>Билліндегі</a:t>
            </a:r>
            <a:r>
              <a:rPr lang="ru-RU" sz="1400" dirty="0"/>
              <a:t> </a:t>
            </a:r>
            <a:r>
              <a:rPr lang="ru-RU" sz="1400" dirty="0" err="1"/>
              <a:t>барлық</a:t>
            </a:r>
            <a:r>
              <a:rPr lang="ru-RU" sz="1400" dirty="0"/>
              <a:t> </a:t>
            </a:r>
            <a:r>
              <a:rPr lang="ru-RU" sz="1400" dirty="0" err="1"/>
              <a:t>халықаралық</a:t>
            </a:r>
            <a:r>
              <a:rPr lang="ru-RU" sz="1400" dirty="0"/>
              <a:t> </a:t>
            </a:r>
            <a:r>
              <a:rPr lang="ru-RU" sz="1400" dirty="0" err="1"/>
              <a:t>адам</a:t>
            </a:r>
            <a:r>
              <a:rPr lang="ru-RU" sz="1400" dirty="0"/>
              <a:t> </a:t>
            </a:r>
            <a:r>
              <a:rPr lang="ru-RU" sz="1400" dirty="0" err="1"/>
              <a:t>құқықтарының</a:t>
            </a:r>
            <a:r>
              <a:rPr lang="ru-RU" sz="1400" dirty="0"/>
              <a:t> </a:t>
            </a:r>
            <a:r>
              <a:rPr lang="ru-RU" sz="1400" dirty="0" err="1"/>
              <a:t>негізі</a:t>
            </a:r>
            <a:r>
              <a:rPr lang="ru-RU" sz="1400" dirty="0"/>
              <a:t> </a:t>
            </a:r>
            <a:r>
              <a:rPr lang="ru-RU" sz="1400" dirty="0" err="1"/>
              <a:t>болып</a:t>
            </a:r>
            <a:r>
              <a:rPr lang="ru-RU" sz="1400" dirty="0"/>
              <a:t> </a:t>
            </a:r>
            <a:r>
              <a:rPr lang="ru-RU" sz="1400" dirty="0" err="1"/>
              <a:t>табылады</a:t>
            </a:r>
            <a:r>
              <a:rPr lang="ru-RU" sz="1400" dirty="0"/>
              <a:t>.</a:t>
            </a:r>
            <a:endParaRPr lang="en-US" sz="1400" dirty="0"/>
          </a:p>
          <a:p>
            <a:r>
              <a:rPr lang="kk-KZ" sz="1400" dirty="0" smtClean="0"/>
              <a:t>ЭӘМҚ</a:t>
            </a:r>
            <a:r>
              <a:rPr lang="en-US" sz="1400" dirty="0" smtClean="0"/>
              <a:t>R </a:t>
            </a:r>
            <a:r>
              <a:rPr lang="ru-RU" sz="1400" dirty="0" err="1"/>
              <a:t>Қазақстан</a:t>
            </a:r>
            <a:r>
              <a:rPr lang="ru-RU" sz="1400" dirty="0"/>
              <a:t> </a:t>
            </a:r>
            <a:r>
              <a:rPr lang="ru-RU" sz="1400" dirty="0" err="1"/>
              <a:t>ратификациялаған</a:t>
            </a:r>
            <a:r>
              <a:rPr lang="ru-RU" sz="1400" dirty="0"/>
              <a:t> </a:t>
            </a:r>
            <a:r>
              <a:rPr lang="ru-RU" sz="1400" dirty="0" err="1"/>
              <a:t>бірқатар</a:t>
            </a:r>
            <a:r>
              <a:rPr lang="ru-RU" sz="1400" dirty="0"/>
              <a:t> </a:t>
            </a:r>
            <a:r>
              <a:rPr lang="ru-RU" sz="1400" dirty="0" err="1"/>
              <a:t>шарттарда</a:t>
            </a:r>
            <a:r>
              <a:rPr lang="ru-RU" sz="1400" dirty="0"/>
              <a:t> </a:t>
            </a:r>
            <a:r>
              <a:rPr lang="ru-RU" sz="1400" dirty="0" err="1"/>
              <a:t>бекітілген</a:t>
            </a:r>
            <a:r>
              <a:rPr lang="ru-RU" sz="1400" dirty="0"/>
              <a:t>:</a:t>
            </a:r>
            <a:endParaRPr lang="en-US" sz="1400" dirty="0"/>
          </a:p>
          <a:p>
            <a:pPr lvl="1"/>
            <a:r>
              <a:rPr lang="kk-KZ" sz="1400" b="1" dirty="0" smtClean="0">
                <a:effectLst>
                  <a:glow rad="101600">
                    <a:srgbClr val="FFFF00">
                      <a:alpha val="75000"/>
                    </a:srgbClr>
                  </a:glow>
                </a:effectLst>
              </a:rPr>
              <a:t>ЭӘМҚ</a:t>
            </a:r>
            <a:r>
              <a:rPr lang="en-GB" sz="1400" b="1" dirty="0" smtClean="0">
                <a:effectLst>
                  <a:glow rad="101600">
                    <a:srgbClr val="FFFF00">
                      <a:alpha val="75000"/>
                    </a:srgbClr>
                  </a:glow>
                </a:effectLst>
              </a:rPr>
              <a:t> </a:t>
            </a:r>
            <a:r>
              <a:rPr lang="ru-RU" sz="1400" b="1" dirty="0" err="1">
                <a:effectLst>
                  <a:glow rad="101600">
                    <a:srgbClr val="FFFF00">
                      <a:alpha val="75000"/>
                    </a:srgbClr>
                  </a:glow>
                </a:effectLst>
              </a:rPr>
              <a:t>туралы</a:t>
            </a:r>
            <a:r>
              <a:rPr lang="ru-RU" sz="1400" b="1" dirty="0">
                <a:effectLst>
                  <a:glow rad="101600">
                    <a:srgbClr val="FFFF00">
                      <a:alpha val="75000"/>
                    </a:srgbClr>
                  </a:glow>
                </a:effectLst>
              </a:rPr>
              <a:t> </a:t>
            </a:r>
            <a:r>
              <a:rPr lang="ru-RU" sz="1400" b="1" dirty="0" err="1">
                <a:effectLst>
                  <a:glow rad="101600">
                    <a:srgbClr val="FFFF00">
                      <a:alpha val="75000"/>
                    </a:srgbClr>
                  </a:glow>
                </a:effectLst>
              </a:rPr>
              <a:t>халықаралық</a:t>
            </a:r>
            <a:r>
              <a:rPr lang="ru-RU" sz="1400" b="1" dirty="0">
                <a:effectLst>
                  <a:glow rad="101600">
                    <a:srgbClr val="FFFF00">
                      <a:alpha val="75000"/>
                    </a:srgbClr>
                  </a:glow>
                </a:effectLst>
              </a:rPr>
              <a:t> пакт (</a:t>
            </a:r>
            <a:r>
              <a:rPr lang="en-GB" sz="1400" b="1" dirty="0">
                <a:effectLst>
                  <a:glow rad="101600">
                    <a:srgbClr val="FFFF00">
                      <a:alpha val="75000"/>
                    </a:srgbClr>
                  </a:glow>
                </a:effectLst>
              </a:rPr>
              <a:t>R 2006</a:t>
            </a:r>
            <a:r>
              <a:rPr lang="en-GB" sz="1400" b="1" dirty="0" smtClean="0">
                <a:effectLst>
                  <a:glow rad="101600">
                    <a:srgbClr val="FFFF00">
                      <a:alpha val="75000"/>
                    </a:srgbClr>
                  </a:glow>
                </a:effectLst>
              </a:rPr>
              <a:t>)</a:t>
            </a:r>
            <a:endParaRPr lang="kk-KZ" sz="1400" b="1" dirty="0" smtClean="0">
              <a:effectLst>
                <a:glow rad="101600">
                  <a:srgbClr val="FFFF00">
                    <a:alpha val="75000"/>
                  </a:srgbClr>
                </a:glow>
              </a:effectLst>
            </a:endParaRPr>
          </a:p>
          <a:p>
            <a:pPr lvl="1"/>
            <a:r>
              <a:rPr lang="ru-RU" sz="1400" b="1" dirty="0" smtClean="0">
                <a:effectLst>
                  <a:glow rad="101600">
                    <a:srgbClr val="FFFF00">
                      <a:alpha val="75000"/>
                    </a:srgbClr>
                  </a:glow>
                </a:effectLst>
              </a:rPr>
              <a:t>Бала </a:t>
            </a:r>
            <a:r>
              <a:rPr lang="ru-RU" sz="1400" b="1" dirty="0" err="1">
                <a:effectLst>
                  <a:glow rad="101600">
                    <a:srgbClr val="FFFF00">
                      <a:alpha val="75000"/>
                    </a:srgbClr>
                  </a:glow>
                </a:effectLst>
              </a:rPr>
              <a:t>құқықтары</a:t>
            </a:r>
            <a:r>
              <a:rPr lang="ru-RU" sz="1400" b="1" dirty="0">
                <a:effectLst>
                  <a:glow rad="101600">
                    <a:srgbClr val="FFFF00">
                      <a:alpha val="75000"/>
                    </a:srgbClr>
                  </a:glow>
                </a:effectLst>
              </a:rPr>
              <a:t> </a:t>
            </a:r>
            <a:r>
              <a:rPr lang="ru-RU" sz="1400" b="1" dirty="0" err="1">
                <a:effectLst>
                  <a:glow rad="101600">
                    <a:srgbClr val="FFFF00">
                      <a:alpha val="75000"/>
                    </a:srgbClr>
                  </a:glow>
                </a:effectLst>
              </a:rPr>
              <a:t>туралы</a:t>
            </a:r>
            <a:r>
              <a:rPr lang="ru-RU" sz="1400" b="1" dirty="0">
                <a:effectLst>
                  <a:glow rad="101600">
                    <a:srgbClr val="FFFF00">
                      <a:alpha val="75000"/>
                    </a:srgbClr>
                  </a:glow>
                </a:effectLst>
              </a:rPr>
              <a:t> конвенция (</a:t>
            </a:r>
            <a:r>
              <a:rPr lang="en-GB" sz="1400" b="1" dirty="0">
                <a:effectLst>
                  <a:glow rad="101600">
                    <a:srgbClr val="FFFF00">
                      <a:alpha val="75000"/>
                    </a:srgbClr>
                  </a:glow>
                </a:effectLst>
              </a:rPr>
              <a:t>R 1994</a:t>
            </a:r>
            <a:r>
              <a:rPr lang="en-GB" sz="1400" b="1" dirty="0" smtClean="0">
                <a:effectLst>
                  <a:glow rad="101600">
                    <a:srgbClr val="FFFF00">
                      <a:alpha val="75000"/>
                    </a:srgbClr>
                  </a:glow>
                </a:effectLst>
              </a:rPr>
              <a:t>)</a:t>
            </a:r>
            <a:endParaRPr lang="kk-KZ" sz="1400" b="1" dirty="0" smtClean="0">
              <a:effectLst>
                <a:glow rad="101600">
                  <a:srgbClr val="FFFF00">
                    <a:alpha val="75000"/>
                  </a:srgbClr>
                </a:glow>
              </a:effectLst>
            </a:endParaRPr>
          </a:p>
          <a:p>
            <a:pPr lvl="1"/>
            <a:r>
              <a:rPr lang="ru-RU" sz="1400" b="1" dirty="0" err="1" smtClean="0">
                <a:effectLst>
                  <a:glow rad="101600">
                    <a:srgbClr val="FFFF00">
                      <a:alpha val="75000"/>
                    </a:srgbClr>
                  </a:glow>
                </a:effectLst>
              </a:rPr>
              <a:t>Әйелдерге</a:t>
            </a:r>
            <a:r>
              <a:rPr lang="ru-RU" sz="1400" b="1" dirty="0" smtClean="0">
                <a:effectLst>
                  <a:glow rad="101600">
                    <a:srgbClr val="FFFF00">
                      <a:alpha val="75000"/>
                    </a:srgbClr>
                  </a:glow>
                </a:effectLst>
              </a:rPr>
              <a:t> </a:t>
            </a:r>
            <a:r>
              <a:rPr lang="ru-RU" sz="1400" b="1" dirty="0" err="1">
                <a:effectLst>
                  <a:glow rad="101600">
                    <a:srgbClr val="FFFF00">
                      <a:alpha val="75000"/>
                    </a:srgbClr>
                  </a:glow>
                </a:effectLst>
              </a:rPr>
              <a:t>қатысты</a:t>
            </a:r>
            <a:r>
              <a:rPr lang="ru-RU" sz="1400" b="1" dirty="0">
                <a:effectLst>
                  <a:glow rad="101600">
                    <a:srgbClr val="FFFF00">
                      <a:alpha val="75000"/>
                    </a:srgbClr>
                  </a:glow>
                </a:effectLst>
              </a:rPr>
              <a:t> </a:t>
            </a:r>
            <a:r>
              <a:rPr lang="ru-RU" sz="1400" b="1" dirty="0" err="1">
                <a:effectLst>
                  <a:glow rad="101600">
                    <a:srgbClr val="FFFF00">
                      <a:alpha val="75000"/>
                    </a:srgbClr>
                  </a:glow>
                </a:effectLst>
              </a:rPr>
              <a:t>кемсітушілікті</a:t>
            </a:r>
            <a:r>
              <a:rPr lang="ru-RU" sz="1400" b="1" dirty="0">
                <a:effectLst>
                  <a:glow rad="101600">
                    <a:srgbClr val="FFFF00">
                      <a:alpha val="75000"/>
                    </a:srgbClr>
                  </a:glow>
                </a:effectLst>
              </a:rPr>
              <a:t> </a:t>
            </a:r>
            <a:r>
              <a:rPr lang="ru-RU" sz="1400" b="1" dirty="0" err="1">
                <a:effectLst>
                  <a:glow rad="101600">
                    <a:srgbClr val="FFFF00">
                      <a:alpha val="75000"/>
                    </a:srgbClr>
                  </a:glow>
                </a:effectLst>
              </a:rPr>
              <a:t>жою</a:t>
            </a:r>
            <a:r>
              <a:rPr lang="ru-RU" sz="1400" b="1" dirty="0">
                <a:effectLst>
                  <a:glow rad="101600">
                    <a:srgbClr val="FFFF00">
                      <a:alpha val="75000"/>
                    </a:srgbClr>
                  </a:glow>
                </a:effectLst>
              </a:rPr>
              <a:t> </a:t>
            </a:r>
            <a:r>
              <a:rPr lang="ru-RU" sz="1400" b="1" dirty="0" err="1">
                <a:effectLst>
                  <a:glow rad="101600">
                    <a:srgbClr val="FFFF00">
                      <a:alpha val="75000"/>
                    </a:srgbClr>
                  </a:glow>
                </a:effectLst>
              </a:rPr>
              <a:t>туралы</a:t>
            </a:r>
            <a:r>
              <a:rPr lang="ru-RU" sz="1400" b="1" dirty="0">
                <a:effectLst>
                  <a:glow rad="101600">
                    <a:srgbClr val="FFFF00">
                      <a:alpha val="75000"/>
                    </a:srgbClr>
                  </a:glow>
                </a:effectLst>
              </a:rPr>
              <a:t> конвенция (А 1998 ж</a:t>
            </a:r>
            <a:r>
              <a:rPr lang="ru-RU" sz="1400" b="1" dirty="0" smtClean="0">
                <a:effectLst>
                  <a:glow rad="101600">
                    <a:srgbClr val="FFFF00">
                      <a:alpha val="75000"/>
                    </a:srgbClr>
                  </a:glow>
                </a:effectLst>
              </a:rPr>
              <a:t>.)</a:t>
            </a:r>
          </a:p>
          <a:p>
            <a:pPr lvl="1"/>
            <a:r>
              <a:rPr lang="ru-RU" sz="1400" b="1" dirty="0" err="1" smtClean="0">
                <a:effectLst>
                  <a:glow rad="101600">
                    <a:srgbClr val="FFFF00">
                      <a:alpha val="75000"/>
                    </a:srgbClr>
                  </a:glow>
                </a:effectLst>
              </a:rPr>
              <a:t>Мүгедектердің</a:t>
            </a:r>
            <a:r>
              <a:rPr lang="ru-RU" sz="1400" b="1" dirty="0" smtClean="0">
                <a:effectLst>
                  <a:glow rad="101600">
                    <a:srgbClr val="FFFF00">
                      <a:alpha val="75000"/>
                    </a:srgbClr>
                  </a:glow>
                </a:effectLst>
              </a:rPr>
              <a:t> </a:t>
            </a:r>
            <a:r>
              <a:rPr lang="ru-RU" sz="1400" b="1" dirty="0" err="1">
                <a:effectLst>
                  <a:glow rad="101600">
                    <a:srgbClr val="FFFF00">
                      <a:alpha val="75000"/>
                    </a:srgbClr>
                  </a:glow>
                </a:effectLst>
              </a:rPr>
              <a:t>құқықтары</a:t>
            </a:r>
            <a:r>
              <a:rPr lang="ru-RU" sz="1400" b="1" dirty="0">
                <a:effectLst>
                  <a:glow rad="101600">
                    <a:srgbClr val="FFFF00">
                      <a:alpha val="75000"/>
                    </a:srgbClr>
                  </a:glow>
                </a:effectLst>
              </a:rPr>
              <a:t> </a:t>
            </a:r>
            <a:r>
              <a:rPr lang="ru-RU" sz="1400" b="1" dirty="0" err="1">
                <a:effectLst>
                  <a:glow rad="101600">
                    <a:srgbClr val="FFFF00">
                      <a:alpha val="75000"/>
                    </a:srgbClr>
                  </a:glow>
                </a:effectLst>
              </a:rPr>
              <a:t>туралы</a:t>
            </a:r>
            <a:r>
              <a:rPr lang="ru-RU" sz="1400" b="1" dirty="0">
                <a:effectLst>
                  <a:glow rad="101600">
                    <a:srgbClr val="FFFF00">
                      <a:alpha val="75000"/>
                    </a:srgbClr>
                  </a:glow>
                </a:effectLst>
              </a:rPr>
              <a:t> конвенция (</a:t>
            </a:r>
            <a:r>
              <a:rPr lang="en-GB" sz="1400" b="1" dirty="0">
                <a:effectLst>
                  <a:glow rad="101600">
                    <a:srgbClr val="FFFF00">
                      <a:alpha val="75000"/>
                    </a:srgbClr>
                  </a:glow>
                </a:effectLst>
              </a:rPr>
              <a:t>R 2015)</a:t>
            </a:r>
            <a:r>
              <a:rPr lang="ru-RU" sz="1400" b="1" dirty="0" err="1">
                <a:effectLst>
                  <a:glow rad="101600">
                    <a:srgbClr val="FFFF00">
                      <a:alpha val="75000"/>
                    </a:srgbClr>
                  </a:glow>
                </a:effectLst>
              </a:rPr>
              <a:t>Азаматтық</a:t>
            </a:r>
            <a:r>
              <a:rPr lang="ru-RU" sz="1400" b="1" dirty="0">
                <a:effectLst>
                  <a:glow rad="101600">
                    <a:srgbClr val="FFFF00">
                      <a:alpha val="75000"/>
                    </a:srgbClr>
                  </a:glow>
                </a:effectLst>
              </a:rPr>
              <a:t> </a:t>
            </a:r>
            <a:r>
              <a:rPr lang="ru-RU" sz="1400" b="1" dirty="0" err="1">
                <a:effectLst>
                  <a:glow rad="101600">
                    <a:srgbClr val="FFFF00">
                      <a:alpha val="75000"/>
                    </a:srgbClr>
                  </a:glow>
                </a:effectLst>
              </a:rPr>
              <a:t>және</a:t>
            </a:r>
            <a:r>
              <a:rPr lang="ru-RU" sz="1400" b="1" dirty="0">
                <a:effectLst>
                  <a:glow rad="101600">
                    <a:srgbClr val="FFFF00">
                      <a:alpha val="75000"/>
                    </a:srgbClr>
                  </a:glow>
                </a:effectLst>
              </a:rPr>
              <a:t> </a:t>
            </a:r>
            <a:r>
              <a:rPr lang="ru-RU" sz="1400" b="1" dirty="0" err="1">
                <a:effectLst>
                  <a:glow rad="101600">
                    <a:srgbClr val="FFFF00">
                      <a:alpha val="75000"/>
                    </a:srgbClr>
                  </a:glow>
                </a:effectLst>
              </a:rPr>
              <a:t>саяси</a:t>
            </a:r>
            <a:r>
              <a:rPr lang="ru-RU" sz="1400" b="1" dirty="0">
                <a:effectLst>
                  <a:glow rad="101600">
                    <a:srgbClr val="FFFF00">
                      <a:alpha val="75000"/>
                    </a:srgbClr>
                  </a:glow>
                </a:effectLst>
              </a:rPr>
              <a:t> </a:t>
            </a:r>
            <a:r>
              <a:rPr lang="ru-RU" sz="1400" b="1" dirty="0" err="1">
                <a:effectLst>
                  <a:glow rad="101600">
                    <a:srgbClr val="FFFF00">
                      <a:alpha val="75000"/>
                    </a:srgbClr>
                  </a:glow>
                </a:effectLst>
              </a:rPr>
              <a:t>құқықтар</a:t>
            </a:r>
            <a:r>
              <a:rPr lang="ru-RU" sz="1400" b="1" dirty="0">
                <a:effectLst>
                  <a:glow rad="101600">
                    <a:srgbClr val="FFFF00">
                      <a:alpha val="75000"/>
                    </a:srgbClr>
                  </a:glow>
                </a:effectLst>
              </a:rPr>
              <a:t> </a:t>
            </a:r>
            <a:r>
              <a:rPr lang="ru-RU" sz="1400" b="1" dirty="0" err="1">
                <a:effectLst>
                  <a:glow rad="101600">
                    <a:srgbClr val="FFFF00">
                      <a:alpha val="75000"/>
                    </a:srgbClr>
                  </a:glow>
                </a:effectLst>
              </a:rPr>
              <a:t>туралы</a:t>
            </a:r>
            <a:r>
              <a:rPr lang="ru-RU" sz="1400" b="1" dirty="0">
                <a:effectLst>
                  <a:glow rad="101600">
                    <a:srgbClr val="FFFF00">
                      <a:alpha val="75000"/>
                    </a:srgbClr>
                  </a:glow>
                </a:effectLst>
              </a:rPr>
              <a:t> </a:t>
            </a:r>
            <a:r>
              <a:rPr lang="ru-RU" sz="1400" b="1" dirty="0" err="1">
                <a:effectLst>
                  <a:glow rad="101600">
                    <a:srgbClr val="FFFF00">
                      <a:alpha val="75000"/>
                    </a:srgbClr>
                  </a:glow>
                </a:effectLst>
              </a:rPr>
              <a:t>халықаралық</a:t>
            </a:r>
            <a:r>
              <a:rPr lang="ru-RU" sz="1400" b="1" dirty="0">
                <a:effectLst>
                  <a:glow rad="101600">
                    <a:srgbClr val="FFFF00">
                      <a:alpha val="75000"/>
                    </a:srgbClr>
                  </a:glow>
                </a:effectLst>
              </a:rPr>
              <a:t> конвенция (</a:t>
            </a:r>
            <a:r>
              <a:rPr lang="en-GB" sz="1400" b="1" dirty="0">
                <a:effectLst>
                  <a:glow rad="101600">
                    <a:srgbClr val="FFFF00">
                      <a:alpha val="75000"/>
                    </a:srgbClr>
                  </a:glow>
                </a:effectLst>
              </a:rPr>
              <a:t>R 2006)</a:t>
            </a:r>
            <a:endParaRPr lang="en-GB" sz="1400" dirty="0"/>
          </a:p>
          <a:p>
            <a:r>
              <a:rPr lang="kk-KZ" sz="1400" dirty="0" smtClean="0"/>
              <a:t>Халықаралық шарттар құқығы туралы конвенция</a:t>
            </a:r>
            <a:r>
              <a:rPr lang="en-US" sz="1400" dirty="0" smtClean="0"/>
              <a:t>:</a:t>
            </a:r>
            <a:endParaRPr lang="en-US" sz="1400" dirty="0"/>
          </a:p>
          <a:p>
            <a:pPr lvl="1"/>
            <a:r>
              <a:rPr lang="ru-RU" sz="1400" dirty="0" smtClean="0"/>
              <a:t>26-бап. </a:t>
            </a:r>
            <a:r>
              <a:rPr lang="ru-RU" sz="1400" dirty="0" err="1" smtClean="0"/>
              <a:t>Әрбір</a:t>
            </a:r>
            <a:r>
              <a:rPr lang="ru-RU" sz="1400" dirty="0" smtClean="0"/>
              <a:t> </a:t>
            </a:r>
            <a:r>
              <a:rPr lang="ru-RU" sz="1400" dirty="0" err="1"/>
              <a:t>жарамды</a:t>
            </a:r>
            <a:r>
              <a:rPr lang="ru-RU" sz="1400" dirty="0"/>
              <a:t> </a:t>
            </a:r>
            <a:r>
              <a:rPr lang="ru-RU" sz="1400" dirty="0" err="1"/>
              <a:t>шарт</a:t>
            </a:r>
            <a:r>
              <a:rPr lang="ru-RU" sz="1400" dirty="0"/>
              <a:t> </a:t>
            </a:r>
            <a:r>
              <a:rPr lang="ru-RU" sz="1400" dirty="0" err="1"/>
              <a:t>оның</a:t>
            </a:r>
            <a:r>
              <a:rPr lang="ru-RU" sz="1400" dirty="0"/>
              <a:t> </a:t>
            </a:r>
            <a:r>
              <a:rPr lang="ru-RU" sz="1400" dirty="0" err="1"/>
              <a:t>қатысушылары</a:t>
            </a:r>
            <a:r>
              <a:rPr lang="ru-RU" sz="1400" dirty="0"/>
              <a:t> </a:t>
            </a:r>
            <a:r>
              <a:rPr lang="ru-RU" sz="1400" dirty="0" err="1"/>
              <a:t>үшін</a:t>
            </a:r>
            <a:r>
              <a:rPr lang="ru-RU" sz="1400" dirty="0"/>
              <a:t> </a:t>
            </a:r>
            <a:r>
              <a:rPr lang="ru-RU" sz="1400" dirty="0" err="1"/>
              <a:t>міндетті</a:t>
            </a:r>
            <a:r>
              <a:rPr lang="ru-RU" sz="1400" dirty="0"/>
              <a:t> </a:t>
            </a:r>
            <a:r>
              <a:rPr lang="ru-RU" sz="1400" dirty="0" err="1"/>
              <a:t>және</a:t>
            </a:r>
            <a:r>
              <a:rPr lang="ru-RU" sz="1400" dirty="0"/>
              <a:t> </a:t>
            </a:r>
            <a:r>
              <a:rPr lang="ru-RU" sz="1400" dirty="0" err="1"/>
              <a:t>олар</a:t>
            </a:r>
            <a:r>
              <a:rPr lang="ru-RU" sz="1400" dirty="0"/>
              <a:t> </a:t>
            </a:r>
            <a:r>
              <a:rPr lang="ru-RU" sz="1400" dirty="0" err="1"/>
              <a:t>адал</a:t>
            </a:r>
            <a:r>
              <a:rPr lang="ru-RU" sz="1400" dirty="0"/>
              <a:t> </a:t>
            </a:r>
            <a:r>
              <a:rPr lang="ru-RU" sz="1400" dirty="0" err="1"/>
              <a:t>орындалуы</a:t>
            </a:r>
            <a:r>
              <a:rPr lang="ru-RU" sz="1400" dirty="0"/>
              <a:t> </a:t>
            </a:r>
            <a:r>
              <a:rPr lang="ru-RU" sz="1400" dirty="0" err="1" smtClean="0"/>
              <a:t>керек</a:t>
            </a:r>
            <a:r>
              <a:rPr lang="en-GB" sz="1400" dirty="0" smtClean="0"/>
              <a:t> </a:t>
            </a:r>
            <a:r>
              <a:rPr lang="en-GB" sz="1400" dirty="0"/>
              <a:t>(</a:t>
            </a:r>
            <a:r>
              <a:rPr lang="en-GB" sz="1400" i="1" dirty="0"/>
              <a:t>pacta sunt </a:t>
            </a:r>
            <a:r>
              <a:rPr lang="en-GB" sz="1400" i="1" dirty="0" err="1"/>
              <a:t>servanda</a:t>
            </a:r>
            <a:r>
              <a:rPr lang="en-GB" sz="1400" i="1" dirty="0"/>
              <a:t>)</a:t>
            </a:r>
            <a:r>
              <a:rPr lang="en-GB" sz="1400" dirty="0"/>
              <a:t>.</a:t>
            </a:r>
          </a:p>
          <a:p>
            <a:pPr lvl="1"/>
            <a:r>
              <a:rPr lang="kk-KZ" sz="1400" dirty="0" smtClean="0"/>
              <a:t>27-бап.</a:t>
            </a:r>
            <a:r>
              <a:rPr lang="en-GB" sz="1400" b="1" dirty="0" smtClean="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Тарап</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өзінің</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ішкі</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заңнамасының</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ережелерін</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шартты</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орындамау</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үшін</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сылтау</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ретінде</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көрсете</a:t>
            </a:r>
            <a:r>
              <a:rPr lang="ru-RU" sz="1400" b="1" dirty="0">
                <a:effectLst>
                  <a:outerShdw blurRad="50800" dist="50800" dir="5400000" algn="ctr" rotWithShape="0">
                    <a:srgbClr val="FFFF00"/>
                  </a:outerShdw>
                </a:effectLst>
              </a:rPr>
              <a:t> </a:t>
            </a:r>
            <a:r>
              <a:rPr lang="ru-RU" sz="1400" b="1" dirty="0" err="1">
                <a:effectLst>
                  <a:outerShdw blurRad="50800" dist="50800" dir="5400000" algn="ctr" rotWithShape="0">
                    <a:srgbClr val="FFFF00"/>
                  </a:outerShdw>
                </a:effectLst>
              </a:rPr>
              <a:t>алмайды</a:t>
            </a:r>
            <a:r>
              <a:rPr lang="ru-RU" sz="1400" b="1" dirty="0">
                <a:effectLst>
                  <a:outerShdw blurRad="50800" dist="50800" dir="5400000" algn="ctr" rotWithShape="0">
                    <a:srgbClr val="FFFF00"/>
                  </a:outerShdw>
                </a:effectLst>
              </a:rPr>
              <a:t>.</a:t>
            </a:r>
            <a:endParaRPr lang="en-GB" sz="1400" b="1" dirty="0">
              <a:effectLst>
                <a:outerShdw blurRad="50800" dist="50800" dir="5400000" algn="ctr" rotWithShape="0">
                  <a:srgbClr val="FFFF00"/>
                </a:outerShdw>
              </a:effectLst>
            </a:endParaRPr>
          </a:p>
          <a:p>
            <a:pPr algn="just"/>
            <a:r>
              <a:rPr lang="ru-RU" sz="1400" dirty="0" err="1"/>
              <a:t>Осылайша</a:t>
            </a:r>
            <a:r>
              <a:rPr lang="ru-RU" sz="1400" dirty="0"/>
              <a:t>, </a:t>
            </a:r>
            <a:r>
              <a:rPr lang="ru-RU" sz="1400" dirty="0" err="1"/>
              <a:t>Қазақстан</a:t>
            </a:r>
            <a:r>
              <a:rPr lang="ru-RU" sz="1400" dirty="0"/>
              <a:t> </a:t>
            </a:r>
            <a:r>
              <a:rPr lang="ru-RU" sz="1400" dirty="0" err="1"/>
              <a:t>халықаралық</a:t>
            </a:r>
            <a:r>
              <a:rPr lang="ru-RU" sz="1400" dirty="0"/>
              <a:t> </a:t>
            </a:r>
            <a:r>
              <a:rPr lang="ru-RU" sz="1400" dirty="0" err="1"/>
              <a:t>міндеттемелерге</a:t>
            </a:r>
            <a:r>
              <a:rPr lang="ru-RU" sz="1400" dirty="0"/>
              <a:t> </a:t>
            </a:r>
            <a:r>
              <a:rPr lang="ru-RU" sz="1400" dirty="0" err="1"/>
              <a:t>нұқсан</a:t>
            </a:r>
            <a:r>
              <a:rPr lang="ru-RU" sz="1400" dirty="0"/>
              <a:t> </a:t>
            </a:r>
            <a:r>
              <a:rPr lang="ru-RU" sz="1400" dirty="0" err="1"/>
              <a:t>келтіре</a:t>
            </a:r>
            <a:r>
              <a:rPr lang="ru-RU" sz="1400" dirty="0"/>
              <a:t> </a:t>
            </a:r>
            <a:r>
              <a:rPr lang="ru-RU" sz="1400" dirty="0" err="1"/>
              <a:t>отырып</a:t>
            </a:r>
            <a:r>
              <a:rPr lang="ru-RU" sz="1400" dirty="0"/>
              <a:t>, </a:t>
            </a:r>
            <a:r>
              <a:rPr lang="ru-RU" sz="1400" dirty="0" err="1"/>
              <a:t>ұлттық</a:t>
            </a:r>
            <a:r>
              <a:rPr lang="ru-RU" sz="1400" dirty="0"/>
              <a:t> </a:t>
            </a:r>
            <a:r>
              <a:rPr lang="ru-RU" sz="1400" dirty="0" err="1"/>
              <a:t>заңнаманы</a:t>
            </a:r>
            <a:r>
              <a:rPr lang="ru-RU" sz="1400" dirty="0"/>
              <a:t> </a:t>
            </a:r>
            <a:r>
              <a:rPr lang="ru-RU" sz="1400" dirty="0" err="1"/>
              <a:t>орындаудан</a:t>
            </a:r>
            <a:r>
              <a:rPr lang="ru-RU" sz="1400" dirty="0"/>
              <a:t> </a:t>
            </a:r>
            <a:r>
              <a:rPr lang="ru-RU" sz="1400" dirty="0" err="1"/>
              <a:t>аулақ</a:t>
            </a:r>
            <a:r>
              <a:rPr lang="ru-RU" sz="1400" dirty="0"/>
              <a:t> </a:t>
            </a:r>
            <a:r>
              <a:rPr lang="ru-RU" sz="1400" dirty="0" err="1"/>
              <a:t>болуы</a:t>
            </a:r>
            <a:r>
              <a:rPr lang="ru-RU" sz="1400" dirty="0"/>
              <a:t> </a:t>
            </a:r>
            <a:r>
              <a:rPr lang="ru-RU" sz="1400" dirty="0" err="1"/>
              <a:t>керек</a:t>
            </a:r>
            <a:r>
              <a:rPr lang="ru-RU" sz="1400" dirty="0"/>
              <a:t>. </a:t>
            </a:r>
            <a:r>
              <a:rPr lang="ru-RU" sz="1400" dirty="0" err="1"/>
              <a:t>Бір-біріне</a:t>
            </a:r>
            <a:r>
              <a:rPr lang="ru-RU" sz="1400" dirty="0"/>
              <a:t> </a:t>
            </a:r>
            <a:r>
              <a:rPr lang="ru-RU" sz="1400" dirty="0" err="1"/>
              <a:t>қайшы</a:t>
            </a:r>
            <a:r>
              <a:rPr lang="ru-RU" sz="1400" dirty="0"/>
              <a:t> </a:t>
            </a:r>
            <a:r>
              <a:rPr lang="ru-RU" sz="1400" dirty="0" err="1"/>
              <a:t>келетін</a:t>
            </a:r>
            <a:r>
              <a:rPr lang="ru-RU" sz="1400" dirty="0"/>
              <a:t> </a:t>
            </a:r>
            <a:r>
              <a:rPr lang="ru-RU" sz="1400" dirty="0" err="1"/>
              <a:t>ұлттық</a:t>
            </a:r>
            <a:r>
              <a:rPr lang="ru-RU" sz="1400" dirty="0"/>
              <a:t> </a:t>
            </a:r>
            <a:r>
              <a:rPr lang="ru-RU" sz="1400" dirty="0" err="1"/>
              <a:t>заңнаманы</a:t>
            </a:r>
            <a:r>
              <a:rPr lang="ru-RU" sz="1400" dirty="0"/>
              <a:t> </a:t>
            </a:r>
            <a:r>
              <a:rPr lang="ru-RU" sz="1400" dirty="0" err="1"/>
              <a:t>сақтауға</a:t>
            </a:r>
            <a:r>
              <a:rPr lang="ru-RU" sz="1400" dirty="0"/>
              <a:t> </a:t>
            </a:r>
            <a:r>
              <a:rPr lang="ru-RU" sz="1400" dirty="0" err="1"/>
              <a:t>тырысатын</a:t>
            </a:r>
            <a:r>
              <a:rPr lang="ru-RU" sz="1400" dirty="0"/>
              <a:t> </a:t>
            </a:r>
            <a:r>
              <a:rPr lang="ru-RU" sz="1400" dirty="0" err="1"/>
              <a:t>мемлекет</a:t>
            </a:r>
            <a:r>
              <a:rPr lang="ru-RU" sz="1400" dirty="0"/>
              <a:t> </a:t>
            </a:r>
            <a:r>
              <a:rPr lang="ru-RU" sz="1400" dirty="0" err="1"/>
              <a:t>халықаралық</a:t>
            </a:r>
            <a:r>
              <a:rPr lang="ru-RU" sz="1400" dirty="0"/>
              <a:t> </a:t>
            </a:r>
            <a:r>
              <a:rPr lang="ru-RU" sz="1400" dirty="0" err="1"/>
              <a:t>құқықты</a:t>
            </a:r>
            <a:r>
              <a:rPr lang="ru-RU" sz="1400" dirty="0"/>
              <a:t> </a:t>
            </a:r>
            <a:r>
              <a:rPr lang="ru-RU" sz="1400" dirty="0" err="1"/>
              <a:t>бұзуы</a:t>
            </a:r>
            <a:r>
              <a:rPr lang="ru-RU" sz="1400" dirty="0"/>
              <a:t> </a:t>
            </a:r>
            <a:r>
              <a:rPr lang="ru-RU" sz="1400" dirty="0" err="1"/>
              <a:t>мүмкін</a:t>
            </a:r>
            <a:r>
              <a:rPr lang="ru-RU" sz="1400" dirty="0"/>
              <a:t>. </a:t>
            </a:r>
            <a:r>
              <a:rPr lang="ru-RU" sz="1400" dirty="0" err="1"/>
              <a:t>Ұлттық</a:t>
            </a:r>
            <a:r>
              <a:rPr lang="ru-RU" sz="1400" dirty="0"/>
              <a:t> </a:t>
            </a:r>
            <a:r>
              <a:rPr lang="ru-RU" sz="1400" dirty="0" err="1"/>
              <a:t>құқықтың</a:t>
            </a:r>
            <a:r>
              <a:rPr lang="ru-RU" sz="1400" dirty="0"/>
              <a:t> </a:t>
            </a:r>
            <a:r>
              <a:rPr lang="ru-RU" sz="1400" dirty="0" err="1"/>
              <a:t>халықаралық</a:t>
            </a:r>
            <a:r>
              <a:rPr lang="ru-RU" sz="1400" dirty="0"/>
              <a:t> </a:t>
            </a:r>
            <a:r>
              <a:rPr lang="ru-RU" sz="1400" dirty="0" err="1"/>
              <a:t>құқыққа</a:t>
            </a:r>
            <a:r>
              <a:rPr lang="ru-RU" sz="1400" dirty="0"/>
              <a:t> </a:t>
            </a:r>
            <a:r>
              <a:rPr lang="ru-RU" sz="1400" dirty="0" err="1"/>
              <a:t>сәйкес</a:t>
            </a:r>
            <a:r>
              <a:rPr lang="ru-RU" sz="1400" dirty="0"/>
              <a:t> </a:t>
            </a:r>
            <a:r>
              <a:rPr lang="ru-RU" sz="1400" dirty="0" err="1"/>
              <a:t>келетін</a:t>
            </a:r>
            <a:r>
              <a:rPr lang="ru-RU" sz="1400" dirty="0"/>
              <a:t> </a:t>
            </a:r>
            <a:r>
              <a:rPr lang="ru-RU" sz="1400" dirty="0" err="1"/>
              <a:t>ақылға</a:t>
            </a:r>
            <a:r>
              <a:rPr lang="ru-RU" sz="1400" dirty="0"/>
              <a:t> </a:t>
            </a:r>
            <a:r>
              <a:rPr lang="ru-RU" sz="1400" dirty="0" err="1"/>
              <a:t>қонымды</a:t>
            </a:r>
            <a:r>
              <a:rPr lang="ru-RU" sz="1400" dirty="0"/>
              <a:t> </a:t>
            </a:r>
            <a:r>
              <a:rPr lang="ru-RU" sz="1400" dirty="0" err="1"/>
              <a:t>түсіндірмесі</a:t>
            </a:r>
            <a:r>
              <a:rPr lang="ru-RU" sz="1400" dirty="0"/>
              <a:t> мен </a:t>
            </a:r>
            <a:r>
              <a:rPr lang="ru-RU" sz="1400" dirty="0" err="1"/>
              <a:t>түсінігіне</a:t>
            </a:r>
            <a:r>
              <a:rPr lang="ru-RU" sz="1400" dirty="0"/>
              <a:t> </a:t>
            </a:r>
            <a:r>
              <a:rPr lang="ru-RU" sz="1400" dirty="0" err="1"/>
              <a:t>артықшылық</a:t>
            </a:r>
            <a:r>
              <a:rPr lang="ru-RU" sz="1400" dirty="0"/>
              <a:t> беру </a:t>
            </a:r>
            <a:r>
              <a:rPr lang="ru-RU" sz="1400" dirty="0" err="1"/>
              <a:t>керек</a:t>
            </a:r>
            <a:r>
              <a:rPr lang="ru-RU" sz="1400" dirty="0"/>
              <a:t>.</a:t>
            </a:r>
            <a:r>
              <a:rPr lang="en-GB" sz="1400" dirty="0" smtClean="0"/>
              <a:t>  </a:t>
            </a:r>
            <a:endParaRPr lang="en-GB" sz="1400" dirty="0"/>
          </a:p>
          <a:p>
            <a:pPr algn="just"/>
            <a:r>
              <a:rPr lang="kk-KZ" sz="1400" dirty="0" smtClean="0"/>
              <a:t>ҚР Конституциясының </a:t>
            </a:r>
            <a:r>
              <a:rPr lang="en-GB" sz="1400" dirty="0" smtClean="0"/>
              <a:t>4(3)</a:t>
            </a:r>
            <a:r>
              <a:rPr lang="kk-KZ" sz="1400" dirty="0" smtClean="0"/>
              <a:t>-бабы</a:t>
            </a:r>
            <a:r>
              <a:rPr lang="en-GB" sz="1400" dirty="0" smtClean="0"/>
              <a:t>: </a:t>
            </a:r>
            <a:r>
              <a:rPr lang="ru-RU" sz="1400" dirty="0"/>
              <a:t>Республика </a:t>
            </a:r>
            <a:r>
              <a:rPr lang="ru-RU" sz="1400" dirty="0" err="1"/>
              <a:t>бекіткен</a:t>
            </a:r>
            <a:r>
              <a:rPr lang="ru-RU" sz="1400" dirty="0"/>
              <a:t> </a:t>
            </a:r>
            <a:r>
              <a:rPr lang="ru-RU" sz="1400" dirty="0" err="1"/>
              <a:t>халықаралық</a:t>
            </a:r>
            <a:r>
              <a:rPr lang="ru-RU" sz="1400" dirty="0"/>
              <a:t> </a:t>
            </a:r>
            <a:r>
              <a:rPr lang="ru-RU" sz="1400" dirty="0" err="1"/>
              <a:t>шарттардың</a:t>
            </a:r>
            <a:r>
              <a:rPr lang="ru-RU" sz="1400" dirty="0"/>
              <a:t> Республика </a:t>
            </a:r>
            <a:r>
              <a:rPr lang="ru-RU" sz="1400" dirty="0" err="1"/>
              <a:t>заңдарынан</a:t>
            </a:r>
            <a:r>
              <a:rPr lang="ru-RU" sz="1400" dirty="0"/>
              <a:t> </a:t>
            </a:r>
            <a:r>
              <a:rPr lang="ru-RU" sz="1400" dirty="0" err="1"/>
              <a:t>басымдығы</a:t>
            </a:r>
            <a:r>
              <a:rPr lang="ru-RU" sz="1400" dirty="0"/>
              <a:t> </a:t>
            </a:r>
            <a:r>
              <a:rPr lang="ru-RU" sz="1400" dirty="0" err="1"/>
              <a:t>болады</a:t>
            </a:r>
            <a:r>
              <a:rPr lang="ru-RU" sz="1400" dirty="0"/>
              <a:t>. </a:t>
            </a:r>
            <a:r>
              <a:rPr lang="ru-RU" sz="1400" dirty="0" err="1"/>
              <a:t>Қазақстан</a:t>
            </a:r>
            <a:r>
              <a:rPr lang="ru-RU" sz="1400" dirty="0"/>
              <a:t> </a:t>
            </a:r>
            <a:r>
              <a:rPr lang="ru-RU" sz="1400" dirty="0" err="1"/>
              <a:t>қатысушысы</a:t>
            </a:r>
            <a:r>
              <a:rPr lang="ru-RU" sz="1400" dirty="0"/>
              <a:t> </a:t>
            </a:r>
            <a:r>
              <a:rPr lang="ru-RU" sz="1400" dirty="0" err="1"/>
              <a:t>болып</a:t>
            </a:r>
            <a:r>
              <a:rPr lang="ru-RU" sz="1400" dirty="0"/>
              <a:t> </a:t>
            </a:r>
            <a:r>
              <a:rPr lang="ru-RU" sz="1400" dirty="0" err="1"/>
              <a:t>табылатын</a:t>
            </a:r>
            <a:r>
              <a:rPr lang="ru-RU" sz="1400" dirty="0"/>
              <a:t> </a:t>
            </a:r>
            <a:r>
              <a:rPr lang="ru-RU" sz="1400" dirty="0" err="1"/>
              <a:t>халықаралық</a:t>
            </a:r>
            <a:r>
              <a:rPr lang="ru-RU" sz="1400" dirty="0"/>
              <a:t> </a:t>
            </a:r>
            <a:r>
              <a:rPr lang="ru-RU" sz="1400" dirty="0" err="1"/>
              <a:t>шарттардың</a:t>
            </a:r>
            <a:r>
              <a:rPr lang="ru-RU" sz="1400" dirty="0"/>
              <a:t> </a:t>
            </a:r>
            <a:r>
              <a:rPr lang="ru-RU" sz="1400" dirty="0" err="1"/>
              <a:t>Қазақстан</a:t>
            </a:r>
            <a:r>
              <a:rPr lang="ru-RU" sz="1400" dirty="0"/>
              <a:t> </a:t>
            </a:r>
            <a:r>
              <a:rPr lang="ru-RU" sz="1400" dirty="0" err="1"/>
              <a:t>Республикасының</a:t>
            </a:r>
            <a:r>
              <a:rPr lang="ru-RU" sz="1400" dirty="0"/>
              <a:t> </a:t>
            </a:r>
            <a:r>
              <a:rPr lang="ru-RU" sz="1400" dirty="0" err="1"/>
              <a:t>аумағында</a:t>
            </a:r>
            <a:r>
              <a:rPr lang="ru-RU" sz="1400" dirty="0"/>
              <a:t> </a:t>
            </a:r>
            <a:r>
              <a:rPr lang="ru-RU" sz="1400" dirty="0" err="1"/>
              <a:t>қолданылу</a:t>
            </a:r>
            <a:r>
              <a:rPr lang="ru-RU" sz="1400" dirty="0"/>
              <a:t> </a:t>
            </a:r>
            <a:r>
              <a:rPr lang="ru-RU" sz="1400" dirty="0" err="1"/>
              <a:t>тәртібі</a:t>
            </a:r>
            <a:r>
              <a:rPr lang="ru-RU" sz="1400" dirty="0"/>
              <a:t> мен </a:t>
            </a:r>
            <a:r>
              <a:rPr lang="ru-RU" sz="1400" dirty="0" err="1"/>
              <a:t>талаптары</a:t>
            </a:r>
            <a:r>
              <a:rPr lang="ru-RU" sz="1400" dirty="0"/>
              <a:t> </a:t>
            </a:r>
            <a:r>
              <a:rPr lang="ru-RU" sz="1400" dirty="0" err="1"/>
              <a:t>Республиканың</a:t>
            </a:r>
            <a:r>
              <a:rPr lang="ru-RU" sz="1400" dirty="0"/>
              <a:t> </a:t>
            </a:r>
            <a:r>
              <a:rPr lang="ru-RU" sz="1400" dirty="0" err="1"/>
              <a:t>заңнамасында</a:t>
            </a:r>
            <a:r>
              <a:rPr lang="ru-RU" sz="1400" dirty="0"/>
              <a:t> </a:t>
            </a:r>
            <a:r>
              <a:rPr lang="ru-RU" sz="1400" dirty="0" err="1"/>
              <a:t>айқындалады</a:t>
            </a:r>
            <a:r>
              <a:rPr lang="ru-RU" sz="1400" dirty="0"/>
              <a:t>.</a:t>
            </a:r>
            <a:endParaRPr lang="en-US" sz="1400" dirty="0"/>
          </a:p>
          <a:p>
            <a:pPr algn="just"/>
            <a:r>
              <a:rPr lang="ru-RU" sz="1400" dirty="0" err="1"/>
              <a:t>Сондай-ақ</a:t>
            </a:r>
            <a:r>
              <a:rPr lang="ru-RU" sz="1400" dirty="0"/>
              <a:t>, 2019 </a:t>
            </a:r>
            <a:r>
              <a:rPr lang="ru-RU" sz="1400" dirty="0" err="1"/>
              <a:t>жылғы</a:t>
            </a:r>
            <a:r>
              <a:rPr lang="ru-RU" sz="1400" dirty="0"/>
              <a:t> </a:t>
            </a:r>
            <a:r>
              <a:rPr lang="ru-RU" sz="1400" dirty="0" err="1" smtClean="0"/>
              <a:t>Қазақстанға</a:t>
            </a:r>
            <a:r>
              <a:rPr lang="ru-RU" sz="1400" dirty="0" smtClean="0"/>
              <a:t> </a:t>
            </a:r>
            <a:r>
              <a:rPr lang="ru-RU" sz="1400" dirty="0" err="1" smtClean="0"/>
              <a:t>қатысты</a:t>
            </a:r>
            <a:r>
              <a:rPr lang="ru-RU" sz="1400" dirty="0" smtClean="0"/>
              <a:t> </a:t>
            </a:r>
            <a:r>
              <a:rPr lang="kk-KZ" sz="1400" dirty="0"/>
              <a:t>ЭӘМҚ </a:t>
            </a:r>
            <a:r>
              <a:rPr lang="ru-RU" sz="1400" dirty="0" err="1" smtClean="0"/>
              <a:t>бойынша</a:t>
            </a:r>
            <a:r>
              <a:rPr lang="en-US" sz="1400" dirty="0" smtClean="0"/>
              <a:t> </a:t>
            </a:r>
            <a:r>
              <a:rPr lang="ru-RU" sz="1400" dirty="0" err="1" smtClean="0"/>
              <a:t>қорытынды</a:t>
            </a:r>
            <a:r>
              <a:rPr lang="ru-RU" sz="1400" dirty="0" smtClean="0"/>
              <a:t> </a:t>
            </a:r>
            <a:r>
              <a:rPr lang="ru-RU" sz="1400" dirty="0" err="1"/>
              <a:t>бақылауларын</a:t>
            </a:r>
            <a:r>
              <a:rPr lang="ru-RU" sz="1400" dirty="0"/>
              <a:t> </a:t>
            </a:r>
            <a:r>
              <a:rPr lang="ru-RU" sz="1400" dirty="0" err="1"/>
              <a:t>қараңыз</a:t>
            </a:r>
            <a:r>
              <a:rPr lang="ru-RU" sz="1400" dirty="0"/>
              <a:t>. </a:t>
            </a:r>
            <a:r>
              <a:rPr lang="ru-RU" sz="1400" dirty="0" err="1"/>
              <a:t>Бұл</a:t>
            </a:r>
            <a:r>
              <a:rPr lang="ru-RU" sz="1400" dirty="0"/>
              <a:t> </a:t>
            </a:r>
            <a:r>
              <a:rPr lang="ru-RU" sz="1400" dirty="0" err="1"/>
              <a:t>бөлім</a:t>
            </a:r>
            <a:r>
              <a:rPr lang="ru-RU" sz="1400" dirty="0"/>
              <a:t> </a:t>
            </a:r>
            <a:r>
              <a:rPr lang="ru-RU" sz="1400" dirty="0" err="1"/>
              <a:t>әлі</a:t>
            </a:r>
            <a:r>
              <a:rPr lang="ru-RU" sz="1400" dirty="0"/>
              <a:t> де </a:t>
            </a:r>
            <a:r>
              <a:rPr lang="ru-RU" sz="1400" dirty="0" err="1"/>
              <a:t>қолданылады</a:t>
            </a:r>
            <a:r>
              <a:rPr lang="ru-RU" sz="1400" dirty="0"/>
              <a:t> </a:t>
            </a:r>
            <a:r>
              <a:rPr lang="ru-RU" sz="1400" dirty="0" err="1"/>
              <a:t>ма</a:t>
            </a:r>
            <a:r>
              <a:rPr lang="ru-RU" sz="1400" dirty="0"/>
              <a:t>? </a:t>
            </a:r>
            <a:r>
              <a:rPr lang="ru-RU" sz="1400" dirty="0" err="1"/>
              <a:t>Қазақстанның</a:t>
            </a:r>
            <a:r>
              <a:rPr lang="ru-RU" sz="1400" dirty="0"/>
              <a:t> </a:t>
            </a:r>
            <a:r>
              <a:rPr lang="kk-KZ" sz="1400" dirty="0" smtClean="0"/>
              <a:t>адам құқықтарының халықаралық құқықтары</a:t>
            </a:r>
            <a:r>
              <a:rPr lang="en-US" sz="1400" dirty="0" smtClean="0"/>
              <a:t> </a:t>
            </a:r>
            <a:r>
              <a:rPr lang="ru-RU" sz="1400" dirty="0"/>
              <a:t>мен </a:t>
            </a:r>
            <a:r>
              <a:rPr lang="ru-RU" sz="1400" dirty="0" err="1"/>
              <a:t>ішкі</a:t>
            </a:r>
            <a:r>
              <a:rPr lang="ru-RU" sz="1400" dirty="0"/>
              <a:t> </a:t>
            </a:r>
            <a:r>
              <a:rPr lang="ru-RU" sz="1400" dirty="0" err="1"/>
              <a:t>міндеттемелер</a:t>
            </a:r>
            <a:r>
              <a:rPr lang="ru-RU" sz="1400" dirty="0"/>
              <a:t> </a:t>
            </a:r>
            <a:r>
              <a:rPr lang="ru-RU" sz="1400" dirty="0" err="1"/>
              <a:t>арасында</a:t>
            </a:r>
            <a:r>
              <a:rPr lang="ru-RU" sz="1400" dirty="0"/>
              <a:t> </a:t>
            </a:r>
            <a:r>
              <a:rPr lang="ru-RU" sz="1400" dirty="0" err="1"/>
              <a:t>қайшылық</a:t>
            </a:r>
            <a:r>
              <a:rPr lang="ru-RU" sz="1400" dirty="0"/>
              <a:t> бар </a:t>
            </a:r>
            <a:r>
              <a:rPr lang="ru-RU" sz="1400" dirty="0" err="1"/>
              <a:t>ма</a:t>
            </a:r>
            <a:r>
              <a:rPr lang="ru-RU" sz="1400" dirty="0"/>
              <a:t>?</a:t>
            </a:r>
            <a:endParaRPr lang="en-GB" sz="1400" dirty="0"/>
          </a:p>
        </p:txBody>
      </p:sp>
    </p:spTree>
    <p:extLst>
      <p:ext uri="{BB962C8B-B14F-4D97-AF65-F5344CB8AC3E}">
        <p14:creationId xmlns:p14="http://schemas.microsoft.com/office/powerpoint/2010/main" val="194632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BCCA6C0-3C52-584E-9C80-29C30A037827}"/>
              </a:ext>
            </a:extLst>
          </p:cNvPr>
          <p:cNvSpPr>
            <a:spLocks noGrp="1"/>
          </p:cNvSpPr>
          <p:nvPr>
            <p:ph idx="1"/>
          </p:nvPr>
        </p:nvSpPr>
        <p:spPr>
          <a:xfrm>
            <a:off x="315685" y="1143000"/>
            <a:ext cx="8512629" cy="6139544"/>
          </a:xfrm>
        </p:spPr>
        <p:txBody>
          <a:bodyPr>
            <a:normAutofit/>
          </a:bodyPr>
          <a:lstStyle/>
          <a:p>
            <a:r>
              <a:rPr lang="kk-KZ" sz="1600" dirty="0" smtClean="0"/>
              <a:t>Прогрессивті және шұғыл міндеттемелер</a:t>
            </a:r>
            <a:r>
              <a:rPr lang="en-US" sz="1600" dirty="0" smtClean="0"/>
              <a:t>.</a:t>
            </a:r>
            <a:endParaRPr lang="en-US" sz="1600" dirty="0"/>
          </a:p>
          <a:p>
            <a:r>
              <a:rPr lang="kk-KZ" sz="1600" dirty="0" smtClean="0"/>
              <a:t>Шұғыл міндеттемелерге келесілер жатады</a:t>
            </a:r>
            <a:r>
              <a:rPr lang="en-US" sz="1600" dirty="0" smtClean="0"/>
              <a:t>:</a:t>
            </a:r>
            <a:endParaRPr lang="en-US" sz="1600" dirty="0"/>
          </a:p>
          <a:p>
            <a:pPr lvl="1"/>
            <a:r>
              <a:rPr lang="ru-RU" sz="1600" b="1" dirty="0" err="1">
                <a:effectLst>
                  <a:glow rad="101600">
                    <a:srgbClr val="FFFF00">
                      <a:alpha val="75000"/>
                    </a:srgbClr>
                  </a:glow>
                </a:effectLst>
              </a:rPr>
              <a:t>Әрекет</a:t>
            </a:r>
            <a:r>
              <a:rPr lang="ru-RU" sz="1600" b="1" dirty="0">
                <a:effectLst>
                  <a:glow rad="101600">
                    <a:srgbClr val="FFFF00">
                      <a:alpha val="75000"/>
                    </a:srgbClr>
                  </a:glow>
                </a:effectLst>
              </a:rPr>
              <a:t> </a:t>
            </a:r>
            <a:r>
              <a:rPr lang="ru-RU" sz="1600" b="1" dirty="0" err="1">
                <a:effectLst>
                  <a:glow rad="101600">
                    <a:srgbClr val="FFFF00">
                      <a:alpha val="75000"/>
                    </a:srgbClr>
                  </a:glow>
                </a:effectLst>
              </a:rPr>
              <a:t>ету</a:t>
            </a:r>
            <a:r>
              <a:rPr lang="ru-RU" sz="1600" b="1" dirty="0">
                <a:effectLst>
                  <a:glow rad="101600">
                    <a:srgbClr val="FFFF00">
                      <a:alpha val="75000"/>
                    </a:srgbClr>
                  </a:glow>
                </a:effectLst>
              </a:rPr>
              <a:t>: </a:t>
            </a:r>
            <a:r>
              <a:rPr lang="kk-KZ" sz="1600" b="1" dirty="0" smtClean="0">
                <a:effectLst>
                  <a:glow rad="101600">
                    <a:srgbClr val="FFFF00">
                      <a:alpha val="75000"/>
                    </a:srgbClr>
                  </a:glow>
                </a:effectLst>
              </a:rPr>
              <a:t>ЭӘМҚ-ды</a:t>
            </a:r>
            <a:r>
              <a:rPr lang="en-US" sz="1600" b="1" dirty="0" smtClean="0">
                <a:effectLst>
                  <a:glow rad="101600">
                    <a:srgbClr val="FFFF00">
                      <a:alpha val="75000"/>
                    </a:srgbClr>
                  </a:glow>
                </a:effectLst>
              </a:rPr>
              <a:t> </a:t>
            </a:r>
            <a:r>
              <a:rPr lang="ru-RU" sz="1600" b="1" dirty="0" err="1">
                <a:effectLst>
                  <a:glow rad="101600">
                    <a:srgbClr val="FFFF00">
                      <a:alpha val="75000"/>
                    </a:srgbClr>
                  </a:glow>
                </a:effectLst>
              </a:rPr>
              <a:t>толық</a:t>
            </a:r>
            <a:r>
              <a:rPr lang="ru-RU" sz="1600" b="1" dirty="0">
                <a:effectLst>
                  <a:glow rad="101600">
                    <a:srgbClr val="FFFF00">
                      <a:alpha val="75000"/>
                    </a:srgbClr>
                  </a:glow>
                </a:effectLst>
              </a:rPr>
              <a:t> </a:t>
            </a:r>
            <a:r>
              <a:rPr lang="ru-RU" sz="1600" b="1" dirty="0" err="1">
                <a:effectLst>
                  <a:glow rad="101600">
                    <a:srgbClr val="FFFF00">
                      <a:alpha val="75000"/>
                    </a:srgbClr>
                  </a:glow>
                </a:effectLst>
              </a:rPr>
              <a:t>іске</a:t>
            </a:r>
            <a:r>
              <a:rPr lang="ru-RU" sz="1600" b="1" dirty="0">
                <a:effectLst>
                  <a:glow rad="101600">
                    <a:srgbClr val="FFFF00">
                      <a:alpha val="75000"/>
                    </a:srgbClr>
                  </a:glow>
                </a:effectLst>
              </a:rPr>
              <a:t> </a:t>
            </a:r>
            <a:r>
              <a:rPr lang="ru-RU" sz="1600" b="1" dirty="0" err="1">
                <a:effectLst>
                  <a:glow rad="101600">
                    <a:srgbClr val="FFFF00">
                      <a:alpha val="75000"/>
                    </a:srgbClr>
                  </a:glow>
                </a:effectLst>
              </a:rPr>
              <a:t>асыру</a:t>
            </a:r>
            <a:r>
              <a:rPr lang="ru-RU" sz="1600" b="1" dirty="0">
                <a:effectLst>
                  <a:glow rad="101600">
                    <a:srgbClr val="FFFF00">
                      <a:alpha val="75000"/>
                    </a:srgbClr>
                  </a:glow>
                </a:effectLst>
              </a:rPr>
              <a:t> </a:t>
            </a:r>
            <a:r>
              <a:rPr lang="ru-RU" sz="1600" b="1" dirty="0" err="1">
                <a:effectLst>
                  <a:glow rad="101600">
                    <a:srgbClr val="FFFF00">
                      <a:alpha val="75000"/>
                    </a:srgbClr>
                  </a:glow>
                </a:effectLst>
              </a:rPr>
              <a:t>жолында</a:t>
            </a:r>
            <a:r>
              <a:rPr lang="ru-RU" sz="1600" b="1" dirty="0">
                <a:effectLst>
                  <a:glow rad="101600">
                    <a:srgbClr val="FFFF00">
                      <a:alpha val="75000"/>
                    </a:srgbClr>
                  </a:glow>
                </a:effectLst>
              </a:rPr>
              <a:t> </a:t>
            </a:r>
            <a:r>
              <a:rPr lang="ru-RU" sz="1600" b="1" dirty="0" err="1">
                <a:effectLst>
                  <a:glow rad="101600">
                    <a:srgbClr val="FFFF00">
                      <a:alpha val="75000"/>
                    </a:srgbClr>
                  </a:glow>
                </a:effectLst>
              </a:rPr>
              <a:t>қадамдар</a:t>
            </a:r>
            <a:r>
              <a:rPr lang="ru-RU" sz="1600" b="1" dirty="0">
                <a:effectLst>
                  <a:glow rad="101600">
                    <a:srgbClr val="FFFF00">
                      <a:alpha val="75000"/>
                    </a:srgbClr>
                  </a:glow>
                </a:effectLst>
              </a:rPr>
              <a:t> </a:t>
            </a:r>
            <a:r>
              <a:rPr lang="ru-RU" sz="1600" b="1" dirty="0" err="1" smtClean="0">
                <a:effectLst>
                  <a:glow rad="101600">
                    <a:srgbClr val="FFFF00">
                      <a:alpha val="75000"/>
                    </a:srgbClr>
                  </a:glow>
                </a:effectLst>
              </a:rPr>
              <a:t>жасау</a:t>
            </a:r>
            <a:r>
              <a:rPr lang="en-US" sz="1600" dirty="0" smtClean="0"/>
              <a:t>;</a:t>
            </a:r>
            <a:endParaRPr lang="en-US" sz="1600" dirty="0"/>
          </a:p>
          <a:p>
            <a:pPr lvl="1"/>
            <a:r>
              <a:rPr lang="ru-RU" sz="1600" b="1" dirty="0" err="1" smtClean="0">
                <a:effectLst>
                  <a:glow rad="101600">
                    <a:srgbClr val="FFFF00">
                      <a:alpha val="75000"/>
                    </a:srgbClr>
                  </a:glow>
                </a:effectLst>
              </a:rPr>
              <a:t>Регрессияға</a:t>
            </a:r>
            <a:r>
              <a:rPr lang="ru-RU" sz="1600" b="1" dirty="0" smtClean="0">
                <a:effectLst>
                  <a:glow rad="101600">
                    <a:srgbClr val="FFFF00">
                      <a:alpha val="75000"/>
                    </a:srgbClr>
                  </a:glow>
                </a:effectLst>
              </a:rPr>
              <a:t> </a:t>
            </a:r>
            <a:r>
              <a:rPr lang="ru-RU" sz="1600" b="1" dirty="0" err="1" smtClean="0">
                <a:effectLst>
                  <a:glow rad="101600">
                    <a:srgbClr val="FFFF00">
                      <a:alpha val="75000"/>
                    </a:srgbClr>
                  </a:glow>
                </a:effectLst>
              </a:rPr>
              <a:t>жол</a:t>
            </a:r>
            <a:r>
              <a:rPr lang="ru-RU" sz="1600" b="1" dirty="0" smtClean="0">
                <a:effectLst>
                  <a:glow rad="101600">
                    <a:srgbClr val="FFFF00">
                      <a:alpha val="75000"/>
                    </a:srgbClr>
                  </a:glow>
                </a:effectLst>
              </a:rPr>
              <a:t> </a:t>
            </a:r>
            <a:r>
              <a:rPr lang="ru-RU" sz="1600" b="1" dirty="0" err="1" smtClean="0">
                <a:effectLst>
                  <a:glow rad="101600">
                    <a:srgbClr val="FFFF00">
                      <a:alpha val="75000"/>
                    </a:srgbClr>
                  </a:glow>
                </a:effectLst>
              </a:rPr>
              <a:t>бермеу</a:t>
            </a:r>
            <a:r>
              <a:rPr lang="ru-RU" sz="1600" b="1" dirty="0" smtClean="0">
                <a:effectLst>
                  <a:glow rad="101600">
                    <a:srgbClr val="FFFF00">
                      <a:alpha val="75000"/>
                    </a:srgbClr>
                  </a:glow>
                </a:effectLst>
              </a:rPr>
              <a:t>: </a:t>
            </a:r>
            <a:r>
              <a:rPr lang="kk-KZ" sz="1600" b="1" dirty="0" smtClean="0">
                <a:effectLst>
                  <a:glow rad="101600">
                    <a:srgbClr val="FFFF00">
                      <a:alpha val="75000"/>
                    </a:srgbClr>
                  </a:glow>
                </a:effectLst>
              </a:rPr>
              <a:t>ЭӘМҚ</a:t>
            </a:r>
            <a:r>
              <a:rPr lang="en-US" sz="1600" b="1" dirty="0" smtClean="0">
                <a:effectLst>
                  <a:glow rad="101600">
                    <a:srgbClr val="FFFF00">
                      <a:alpha val="75000"/>
                    </a:srgbClr>
                  </a:glow>
                </a:effectLst>
              </a:rPr>
              <a:t> </a:t>
            </a:r>
            <a:r>
              <a:rPr lang="ru-RU" sz="1600" b="1" dirty="0" err="1">
                <a:effectLst>
                  <a:glow rad="101600">
                    <a:srgbClr val="FFFF00">
                      <a:alpha val="75000"/>
                    </a:srgbClr>
                  </a:glow>
                </a:effectLst>
              </a:rPr>
              <a:t>қол</a:t>
            </a:r>
            <a:r>
              <a:rPr lang="ru-RU" sz="1600" b="1" dirty="0">
                <a:effectLst>
                  <a:glow rad="101600">
                    <a:srgbClr val="FFFF00">
                      <a:alpha val="75000"/>
                    </a:srgbClr>
                  </a:glow>
                </a:effectLst>
              </a:rPr>
              <a:t> </a:t>
            </a:r>
            <a:r>
              <a:rPr lang="ru-RU" sz="1600" b="1" dirty="0" err="1">
                <a:effectLst>
                  <a:glow rad="101600">
                    <a:srgbClr val="FFFF00">
                      <a:alpha val="75000"/>
                    </a:srgbClr>
                  </a:glow>
                </a:effectLst>
              </a:rPr>
              <a:t>жетімділігін</a:t>
            </a:r>
            <a:r>
              <a:rPr lang="ru-RU" sz="1600" b="1" dirty="0">
                <a:effectLst>
                  <a:glow rad="101600">
                    <a:srgbClr val="FFFF00">
                      <a:alpha val="75000"/>
                    </a:srgbClr>
                  </a:glow>
                </a:effectLst>
              </a:rPr>
              <a:t> </a:t>
            </a:r>
            <a:r>
              <a:rPr lang="ru-RU" sz="1600" b="1" dirty="0" err="1">
                <a:effectLst>
                  <a:glow rad="101600">
                    <a:srgbClr val="FFFF00">
                      <a:alpha val="75000"/>
                    </a:srgbClr>
                  </a:glow>
                </a:effectLst>
              </a:rPr>
              <a:t>азайтатын</a:t>
            </a:r>
            <a:r>
              <a:rPr lang="ru-RU" sz="1600" b="1" dirty="0">
                <a:effectLst>
                  <a:glow rad="101600">
                    <a:srgbClr val="FFFF00">
                      <a:alpha val="75000"/>
                    </a:srgbClr>
                  </a:glow>
                </a:effectLst>
              </a:rPr>
              <a:t> </a:t>
            </a:r>
            <a:r>
              <a:rPr lang="ru-RU" sz="1600" b="1" dirty="0" err="1">
                <a:effectLst>
                  <a:glow rad="101600">
                    <a:srgbClr val="FFFF00">
                      <a:alpha val="75000"/>
                    </a:srgbClr>
                  </a:glow>
                </a:effectLst>
              </a:rPr>
              <a:t>кез</a:t>
            </a:r>
            <a:r>
              <a:rPr lang="ru-RU" sz="1600" b="1" dirty="0">
                <a:effectLst>
                  <a:glow rad="101600">
                    <a:srgbClr val="FFFF00">
                      <a:alpha val="75000"/>
                    </a:srgbClr>
                  </a:glow>
                </a:effectLst>
              </a:rPr>
              <a:t> </a:t>
            </a:r>
            <a:r>
              <a:rPr lang="ru-RU" sz="1600" b="1" dirty="0" err="1">
                <a:effectLst>
                  <a:glow rad="101600">
                    <a:srgbClr val="FFFF00">
                      <a:alpha val="75000"/>
                    </a:srgbClr>
                  </a:glow>
                </a:effectLst>
              </a:rPr>
              <a:t>келген</a:t>
            </a:r>
            <a:r>
              <a:rPr lang="ru-RU" sz="1600" b="1" dirty="0">
                <a:effectLst>
                  <a:glow rad="101600">
                    <a:srgbClr val="FFFF00">
                      <a:alpha val="75000"/>
                    </a:srgbClr>
                  </a:glow>
                </a:effectLst>
              </a:rPr>
              <a:t> </a:t>
            </a:r>
            <a:r>
              <a:rPr lang="ru-RU" sz="1600" b="1" dirty="0" err="1">
                <a:effectLst>
                  <a:glow rad="101600">
                    <a:srgbClr val="FFFF00">
                      <a:alpha val="75000"/>
                    </a:srgbClr>
                  </a:glow>
                </a:effectLst>
              </a:rPr>
              <a:t>регрессивті</a:t>
            </a:r>
            <a:r>
              <a:rPr lang="ru-RU" sz="1600" b="1" dirty="0">
                <a:effectLst>
                  <a:glow rad="101600">
                    <a:srgbClr val="FFFF00">
                      <a:alpha val="75000"/>
                    </a:srgbClr>
                  </a:glow>
                </a:effectLst>
              </a:rPr>
              <a:t> </a:t>
            </a:r>
            <a:r>
              <a:rPr lang="ru-RU" sz="1600" b="1" dirty="0" err="1">
                <a:effectLst>
                  <a:glow rad="101600">
                    <a:srgbClr val="FFFF00">
                      <a:alpha val="75000"/>
                    </a:srgbClr>
                  </a:glow>
                </a:effectLst>
              </a:rPr>
              <a:t>қадамдардан</a:t>
            </a:r>
            <a:r>
              <a:rPr lang="ru-RU" sz="1600" b="1" dirty="0">
                <a:effectLst>
                  <a:glow rad="101600">
                    <a:srgbClr val="FFFF00">
                      <a:alpha val="75000"/>
                    </a:srgbClr>
                  </a:glow>
                </a:effectLst>
              </a:rPr>
              <a:t> </a:t>
            </a:r>
            <a:r>
              <a:rPr lang="ru-RU" sz="1600" b="1" dirty="0" err="1">
                <a:effectLst>
                  <a:glow rad="101600">
                    <a:srgbClr val="FFFF00">
                      <a:alpha val="75000"/>
                    </a:srgbClr>
                  </a:glow>
                </a:effectLst>
              </a:rPr>
              <a:t>аулақ</a:t>
            </a:r>
            <a:r>
              <a:rPr lang="ru-RU" sz="1600" b="1" dirty="0">
                <a:effectLst>
                  <a:glow rad="101600">
                    <a:srgbClr val="FFFF00">
                      <a:alpha val="75000"/>
                    </a:srgbClr>
                  </a:glow>
                </a:effectLst>
              </a:rPr>
              <a:t> </a:t>
            </a:r>
            <a:r>
              <a:rPr lang="ru-RU" sz="1600" b="1" dirty="0" smtClean="0">
                <a:effectLst>
                  <a:glow rad="101600">
                    <a:srgbClr val="FFFF00">
                      <a:alpha val="75000"/>
                    </a:srgbClr>
                  </a:glow>
                </a:effectLst>
              </a:rPr>
              <a:t>болу</a:t>
            </a:r>
            <a:r>
              <a:rPr lang="en-US" sz="1600" dirty="0" smtClean="0"/>
              <a:t>; </a:t>
            </a:r>
            <a:endParaRPr lang="en-US" sz="1600" dirty="0"/>
          </a:p>
          <a:p>
            <a:pPr lvl="1"/>
            <a:r>
              <a:rPr lang="ru-RU" sz="1600" b="1" dirty="0" err="1">
                <a:effectLst>
                  <a:glow rad="101600">
                    <a:srgbClr val="FFFF00">
                      <a:alpha val="75000"/>
                    </a:srgbClr>
                  </a:glow>
                </a:effectLst>
              </a:rPr>
              <a:t>Кемсітушілікке</a:t>
            </a:r>
            <a:r>
              <a:rPr lang="ru-RU" sz="1600" b="1" dirty="0">
                <a:effectLst>
                  <a:glow rad="101600">
                    <a:srgbClr val="FFFF00">
                      <a:alpha val="75000"/>
                    </a:srgbClr>
                  </a:glow>
                </a:effectLst>
              </a:rPr>
              <a:t> </a:t>
            </a:r>
            <a:r>
              <a:rPr lang="ru-RU" sz="1600" b="1" dirty="0" err="1">
                <a:effectLst>
                  <a:glow rad="101600">
                    <a:srgbClr val="FFFF00">
                      <a:alpha val="75000"/>
                    </a:srgbClr>
                  </a:glow>
                </a:effectLst>
              </a:rPr>
              <a:t>жол</a:t>
            </a:r>
            <a:r>
              <a:rPr lang="ru-RU" sz="1600" b="1" dirty="0">
                <a:effectLst>
                  <a:glow rad="101600">
                    <a:srgbClr val="FFFF00">
                      <a:alpha val="75000"/>
                    </a:srgbClr>
                  </a:glow>
                </a:effectLst>
              </a:rPr>
              <a:t> </a:t>
            </a:r>
            <a:r>
              <a:rPr lang="ru-RU" sz="1600" b="1" dirty="0" err="1">
                <a:effectLst>
                  <a:glow rad="101600">
                    <a:srgbClr val="FFFF00">
                      <a:alpha val="75000"/>
                    </a:srgbClr>
                  </a:glow>
                </a:effectLst>
              </a:rPr>
              <a:t>бермеу</a:t>
            </a:r>
            <a:r>
              <a:rPr lang="ru-RU" sz="1600" b="1" dirty="0">
                <a:effectLst>
                  <a:glow rad="101600">
                    <a:srgbClr val="FFFF00">
                      <a:alpha val="75000"/>
                    </a:srgbClr>
                  </a:glow>
                </a:effectLst>
              </a:rPr>
              <a:t>: </a:t>
            </a:r>
            <a:r>
              <a:rPr lang="kk-KZ" sz="1600" b="1" dirty="0" smtClean="0">
                <a:effectLst>
                  <a:glow rad="101600">
                    <a:srgbClr val="FFFF00">
                      <a:alpha val="75000"/>
                    </a:srgbClr>
                  </a:glow>
                </a:effectLst>
              </a:rPr>
              <a:t>ЭӘМҚ</a:t>
            </a:r>
            <a:r>
              <a:rPr lang="en-US" sz="1600" b="1" dirty="0" smtClean="0">
                <a:effectLst>
                  <a:glow rad="101600">
                    <a:srgbClr val="FFFF00">
                      <a:alpha val="75000"/>
                    </a:srgbClr>
                  </a:glow>
                </a:effectLst>
              </a:rPr>
              <a:t> </a:t>
            </a:r>
            <a:r>
              <a:rPr lang="ru-RU" sz="1600" b="1" dirty="0" err="1">
                <a:effectLst>
                  <a:glow rad="101600">
                    <a:srgbClr val="FFFF00">
                      <a:alpha val="75000"/>
                    </a:srgbClr>
                  </a:glow>
                </a:effectLst>
              </a:rPr>
              <a:t>кемсітусіз</a:t>
            </a:r>
            <a:r>
              <a:rPr lang="ru-RU" sz="1600" b="1" dirty="0">
                <a:effectLst>
                  <a:glow rad="101600">
                    <a:srgbClr val="FFFF00">
                      <a:alpha val="75000"/>
                    </a:srgbClr>
                  </a:glow>
                </a:effectLst>
              </a:rPr>
              <a:t> </a:t>
            </a:r>
            <a:r>
              <a:rPr lang="ru-RU" sz="1600" b="1" dirty="0" err="1">
                <a:effectLst>
                  <a:glow rad="101600">
                    <a:srgbClr val="FFFF00">
                      <a:alpha val="75000"/>
                    </a:srgbClr>
                  </a:glow>
                </a:effectLst>
              </a:rPr>
              <a:t>барлығына</a:t>
            </a:r>
            <a:r>
              <a:rPr lang="ru-RU" sz="1600" b="1" dirty="0">
                <a:effectLst>
                  <a:glow rad="101600">
                    <a:srgbClr val="FFFF00">
                      <a:alpha val="75000"/>
                    </a:srgbClr>
                  </a:glow>
                </a:effectLst>
              </a:rPr>
              <a:t> </a:t>
            </a:r>
            <a:r>
              <a:rPr lang="ru-RU" sz="1600" b="1" dirty="0" err="1">
                <a:effectLst>
                  <a:glow rad="101600">
                    <a:srgbClr val="FFFF00">
                      <a:alpha val="75000"/>
                    </a:srgbClr>
                  </a:glow>
                </a:effectLst>
              </a:rPr>
              <a:t>қолжетімді</a:t>
            </a:r>
            <a:r>
              <a:rPr lang="ru-RU" sz="1600" b="1" dirty="0">
                <a:effectLst>
                  <a:glow rad="101600">
                    <a:srgbClr val="FFFF00">
                      <a:alpha val="75000"/>
                    </a:srgbClr>
                  </a:glow>
                </a:effectLst>
              </a:rPr>
              <a:t> </a:t>
            </a:r>
            <a:r>
              <a:rPr lang="ru-RU" sz="1600" b="1" dirty="0" err="1">
                <a:effectLst>
                  <a:glow rad="101600">
                    <a:srgbClr val="FFFF00">
                      <a:alpha val="75000"/>
                    </a:srgbClr>
                  </a:glow>
                </a:effectLst>
              </a:rPr>
              <a:t>болуын</a:t>
            </a:r>
            <a:r>
              <a:rPr lang="ru-RU" sz="1600" b="1" dirty="0">
                <a:effectLst>
                  <a:glow rad="101600">
                    <a:srgbClr val="FFFF00">
                      <a:alpha val="75000"/>
                    </a:srgbClr>
                  </a:glow>
                </a:effectLst>
              </a:rPr>
              <a:t> </a:t>
            </a:r>
            <a:r>
              <a:rPr lang="ru-RU" sz="1600" b="1" dirty="0" err="1">
                <a:effectLst>
                  <a:glow rad="101600">
                    <a:srgbClr val="FFFF00">
                      <a:alpha val="75000"/>
                    </a:srgbClr>
                  </a:glow>
                </a:effectLst>
              </a:rPr>
              <a:t>қамтамасыз</a:t>
            </a:r>
            <a:r>
              <a:rPr lang="ru-RU" sz="1600" b="1" dirty="0">
                <a:effectLst>
                  <a:glow rad="101600">
                    <a:srgbClr val="FFFF00">
                      <a:alpha val="75000"/>
                    </a:srgbClr>
                  </a:glow>
                </a:effectLst>
              </a:rPr>
              <a:t> </a:t>
            </a:r>
            <a:r>
              <a:rPr lang="ru-RU" sz="1600" b="1" dirty="0" err="1" smtClean="0">
                <a:effectLst>
                  <a:glow rad="101600">
                    <a:srgbClr val="FFFF00">
                      <a:alpha val="75000"/>
                    </a:srgbClr>
                  </a:glow>
                </a:effectLst>
              </a:rPr>
              <a:t>ету</a:t>
            </a:r>
            <a:r>
              <a:rPr lang="en-US" sz="1600" dirty="0" smtClean="0"/>
              <a:t>; </a:t>
            </a:r>
            <a:r>
              <a:rPr lang="kk-KZ" sz="1600" dirty="0" smtClean="0"/>
              <a:t>және</a:t>
            </a:r>
            <a:endParaRPr lang="en-US" sz="1600" dirty="0"/>
          </a:p>
          <a:p>
            <a:pPr lvl="1"/>
            <a:r>
              <a:rPr lang="ru-RU" sz="1600" b="1" dirty="0" err="1">
                <a:effectLst>
                  <a:glow rad="101600">
                    <a:srgbClr val="FFFF00">
                      <a:alpha val="75000"/>
                    </a:srgbClr>
                  </a:glow>
                </a:effectLst>
              </a:rPr>
              <a:t>Ең</a:t>
            </a:r>
            <a:r>
              <a:rPr lang="ru-RU" sz="1600" b="1" dirty="0">
                <a:effectLst>
                  <a:glow rad="101600">
                    <a:srgbClr val="FFFF00">
                      <a:alpha val="75000"/>
                    </a:srgbClr>
                  </a:glow>
                </a:effectLst>
              </a:rPr>
              <a:t> </a:t>
            </a:r>
            <a:r>
              <a:rPr lang="ru-RU" sz="1600" b="1" dirty="0" err="1" smtClean="0">
                <a:effectLst>
                  <a:glow rad="101600">
                    <a:srgbClr val="FFFF00">
                      <a:alpha val="75000"/>
                    </a:srgbClr>
                  </a:glow>
                </a:effectLst>
              </a:rPr>
              <a:t>минималды</a:t>
            </a:r>
            <a:r>
              <a:rPr lang="ru-RU" sz="1600" b="1" dirty="0" smtClean="0">
                <a:effectLst>
                  <a:glow rad="101600">
                    <a:srgbClr val="FFFF00">
                      <a:alpha val="75000"/>
                    </a:srgbClr>
                  </a:glow>
                </a:effectLst>
              </a:rPr>
              <a:t> </a:t>
            </a:r>
            <a:r>
              <a:rPr lang="ru-RU" sz="1600" b="1" dirty="0" err="1">
                <a:effectLst>
                  <a:glow rad="101600">
                    <a:srgbClr val="FFFF00">
                      <a:alpha val="75000"/>
                    </a:srgbClr>
                  </a:glow>
                </a:effectLst>
              </a:rPr>
              <a:t>міндеттемелер</a:t>
            </a:r>
            <a:r>
              <a:rPr lang="ru-RU" sz="1600" b="1" dirty="0">
                <a:effectLst>
                  <a:glow rad="101600">
                    <a:srgbClr val="FFFF00">
                      <a:alpha val="75000"/>
                    </a:srgbClr>
                  </a:glow>
                </a:effectLst>
              </a:rPr>
              <a:t>: </a:t>
            </a:r>
            <a:r>
              <a:rPr lang="ru-RU" sz="1600" b="1" dirty="0" err="1">
                <a:effectLst>
                  <a:glow rad="101600">
                    <a:srgbClr val="FFFF00">
                      <a:alpha val="75000"/>
                    </a:srgbClr>
                  </a:glow>
                </a:effectLst>
              </a:rPr>
              <a:t>барлық</a:t>
            </a:r>
            <a:r>
              <a:rPr lang="ru-RU" sz="1600" b="1" dirty="0">
                <a:effectLst>
                  <a:glow rad="101600">
                    <a:srgbClr val="FFFF00">
                      <a:alpha val="75000"/>
                    </a:srgbClr>
                  </a:glow>
                </a:effectLst>
              </a:rPr>
              <a:t> </a:t>
            </a:r>
            <a:r>
              <a:rPr lang="kk-KZ" sz="1600" b="1" dirty="0" smtClean="0">
                <a:effectLst>
                  <a:glow rad="101600">
                    <a:srgbClr val="FFFF00">
                      <a:alpha val="75000"/>
                    </a:srgbClr>
                  </a:glow>
                </a:effectLst>
              </a:rPr>
              <a:t>ЭӘМҚ</a:t>
            </a:r>
            <a:r>
              <a:rPr lang="ru-RU" sz="1600" b="1" dirty="0" smtClean="0">
                <a:effectLst>
                  <a:glow rad="101600">
                    <a:srgbClr val="FFFF00">
                      <a:alpha val="75000"/>
                    </a:srgbClr>
                  </a:glow>
                </a:effectLst>
              </a:rPr>
              <a:t> </a:t>
            </a:r>
            <a:r>
              <a:rPr lang="ru-RU" sz="1600" b="1" dirty="0">
                <a:effectLst>
                  <a:glow rad="101600">
                    <a:srgbClr val="FFFF00">
                      <a:alpha val="75000"/>
                    </a:srgbClr>
                  </a:glow>
                </a:effectLst>
              </a:rPr>
              <a:t>кем </a:t>
            </a:r>
            <a:r>
              <a:rPr lang="ru-RU" sz="1600" b="1" dirty="0" err="1">
                <a:effectLst>
                  <a:glow rad="101600">
                    <a:srgbClr val="FFFF00">
                      <a:alpha val="75000"/>
                    </a:srgbClr>
                  </a:glow>
                </a:effectLst>
              </a:rPr>
              <a:t>дегенде</a:t>
            </a:r>
            <a:r>
              <a:rPr lang="ru-RU" sz="1600" b="1" dirty="0">
                <a:effectLst>
                  <a:glow rad="101600">
                    <a:srgbClr val="FFFF00">
                      <a:alpha val="75000"/>
                    </a:srgbClr>
                  </a:glow>
                </a:effectLst>
              </a:rPr>
              <a:t> «</a:t>
            </a:r>
            <a:r>
              <a:rPr lang="ru-RU" sz="1600" b="1" dirty="0" err="1">
                <a:effectLst>
                  <a:glow rad="101600">
                    <a:srgbClr val="FFFF00">
                      <a:alpha val="75000"/>
                    </a:srgbClr>
                  </a:glow>
                </a:effectLst>
              </a:rPr>
              <a:t>ең</a:t>
            </a:r>
            <a:r>
              <a:rPr lang="ru-RU" sz="1600" b="1" dirty="0">
                <a:effectLst>
                  <a:glow rad="101600">
                    <a:srgbClr val="FFFF00">
                      <a:alpha val="75000"/>
                    </a:srgbClr>
                  </a:glow>
                </a:effectLst>
              </a:rPr>
              <a:t> </a:t>
            </a:r>
            <a:r>
              <a:rPr lang="ru-RU" sz="1600" b="1" dirty="0" err="1">
                <a:effectLst>
                  <a:glow rad="101600">
                    <a:srgbClr val="FFFF00">
                      <a:alpha val="75000"/>
                    </a:srgbClr>
                  </a:glow>
                </a:effectLst>
              </a:rPr>
              <a:t>төменгі</a:t>
            </a:r>
            <a:r>
              <a:rPr lang="ru-RU" sz="1600" b="1" dirty="0">
                <a:effectLst>
                  <a:glow rad="101600">
                    <a:srgbClr val="FFFF00">
                      <a:alpha val="75000"/>
                    </a:srgbClr>
                  </a:glow>
                </a:effectLst>
              </a:rPr>
              <a:t> </a:t>
            </a:r>
            <a:r>
              <a:rPr lang="ru-RU" sz="1600" b="1" dirty="0" err="1">
                <a:effectLst>
                  <a:glow rad="101600">
                    <a:srgbClr val="FFFF00">
                      <a:alpha val="75000"/>
                    </a:srgbClr>
                  </a:glow>
                </a:effectLst>
              </a:rPr>
              <a:t>талап</a:t>
            </a:r>
            <a:r>
              <a:rPr lang="ru-RU" sz="1600" b="1" dirty="0">
                <a:effectLst>
                  <a:glow rad="101600">
                    <a:srgbClr val="FFFF00">
                      <a:alpha val="75000"/>
                    </a:srgbClr>
                  </a:glow>
                </a:effectLst>
              </a:rPr>
              <a:t> </a:t>
            </a:r>
            <a:r>
              <a:rPr lang="ru-RU" sz="1600" b="1" dirty="0" err="1">
                <a:effectLst>
                  <a:glow rad="101600">
                    <a:srgbClr val="FFFF00">
                      <a:alpha val="75000"/>
                    </a:srgbClr>
                  </a:glow>
                </a:effectLst>
              </a:rPr>
              <a:t>деңгейіне</a:t>
            </a:r>
            <a:r>
              <a:rPr lang="ru-RU" sz="1600" b="1" dirty="0">
                <a:effectLst>
                  <a:glow rad="101600">
                    <a:srgbClr val="FFFF00">
                      <a:alpha val="75000"/>
                    </a:srgbClr>
                  </a:glow>
                </a:effectLst>
              </a:rPr>
              <a:t>» </a:t>
            </a:r>
            <a:r>
              <a:rPr lang="ru-RU" sz="1600" b="1" dirty="0" err="1">
                <a:effectLst>
                  <a:glow rad="101600">
                    <a:srgbClr val="FFFF00">
                      <a:alpha val="75000"/>
                    </a:srgbClr>
                  </a:glow>
                </a:effectLst>
              </a:rPr>
              <a:t>қол</a:t>
            </a:r>
            <a:r>
              <a:rPr lang="ru-RU" sz="1600" b="1" dirty="0">
                <a:effectLst>
                  <a:glow rad="101600">
                    <a:srgbClr val="FFFF00">
                      <a:alpha val="75000"/>
                    </a:srgbClr>
                  </a:glow>
                </a:effectLst>
              </a:rPr>
              <a:t> </a:t>
            </a:r>
            <a:r>
              <a:rPr lang="ru-RU" sz="1600" b="1" dirty="0" err="1">
                <a:effectLst>
                  <a:glow rad="101600">
                    <a:srgbClr val="FFFF00">
                      <a:alpha val="75000"/>
                    </a:srgbClr>
                  </a:glow>
                </a:effectLst>
              </a:rPr>
              <a:t>жеткізуді</a:t>
            </a:r>
            <a:r>
              <a:rPr lang="ru-RU" sz="1600" b="1" dirty="0">
                <a:effectLst>
                  <a:glow rad="101600">
                    <a:srgbClr val="FFFF00">
                      <a:alpha val="75000"/>
                    </a:srgbClr>
                  </a:glow>
                </a:effectLst>
              </a:rPr>
              <a:t> </a:t>
            </a:r>
            <a:r>
              <a:rPr lang="ru-RU" sz="1600" b="1" dirty="0" err="1">
                <a:effectLst>
                  <a:glow rad="101600">
                    <a:srgbClr val="FFFF00">
                      <a:alpha val="75000"/>
                    </a:srgbClr>
                  </a:glow>
                </a:effectLst>
              </a:rPr>
              <a:t>қамтамасыз</a:t>
            </a:r>
            <a:r>
              <a:rPr lang="ru-RU" sz="1600" b="1" dirty="0">
                <a:effectLst>
                  <a:glow rad="101600">
                    <a:srgbClr val="FFFF00">
                      <a:alpha val="75000"/>
                    </a:srgbClr>
                  </a:glow>
                </a:effectLst>
              </a:rPr>
              <a:t> </a:t>
            </a:r>
            <a:r>
              <a:rPr lang="ru-RU" sz="1600" b="1" dirty="0" err="1">
                <a:effectLst>
                  <a:glow rad="101600">
                    <a:srgbClr val="FFFF00">
                      <a:alpha val="75000"/>
                    </a:srgbClr>
                  </a:glow>
                </a:effectLst>
              </a:rPr>
              <a:t>ету</a:t>
            </a:r>
            <a:r>
              <a:rPr lang="ru-RU" sz="1600" b="1" dirty="0">
                <a:effectLst>
                  <a:glow rad="101600">
                    <a:srgbClr val="FFFF00">
                      <a:alpha val="75000"/>
                    </a:srgbClr>
                  </a:glow>
                </a:effectLst>
              </a:rPr>
              <a:t>. </a:t>
            </a:r>
            <a:r>
              <a:rPr lang="ru-RU" sz="1600" b="1" dirty="0" smtClean="0">
                <a:effectLst>
                  <a:glow rad="101600">
                    <a:srgbClr val="FFFF00">
                      <a:alpha val="75000"/>
                    </a:srgbClr>
                  </a:glow>
                </a:effectLst>
              </a:rPr>
              <a:t>(осы </a:t>
            </a:r>
            <a:r>
              <a:rPr lang="en-US" sz="1600" b="1" dirty="0">
                <a:effectLst>
                  <a:glow rad="101600">
                    <a:srgbClr val="FFFF00">
                      <a:alpha val="75000"/>
                    </a:srgbClr>
                  </a:glow>
                </a:effectLst>
              </a:rPr>
              <a:t>ICJ </a:t>
            </a:r>
            <a:r>
              <a:rPr lang="ru-RU" sz="1600" b="1" dirty="0" err="1">
                <a:effectLst>
                  <a:glow rad="101600">
                    <a:srgbClr val="FFFF00">
                      <a:alpha val="75000"/>
                    </a:srgbClr>
                  </a:glow>
                </a:effectLst>
              </a:rPr>
              <a:t>есебінің</a:t>
            </a:r>
            <a:r>
              <a:rPr lang="ru-RU" sz="1600" b="1" dirty="0">
                <a:effectLst>
                  <a:glow rad="101600">
                    <a:srgbClr val="FFFF00">
                      <a:alpha val="75000"/>
                    </a:srgbClr>
                  </a:glow>
                </a:effectLst>
              </a:rPr>
              <a:t> 53-61 </a:t>
            </a:r>
            <a:r>
              <a:rPr lang="ru-RU" sz="1600" b="1" dirty="0" err="1">
                <a:effectLst>
                  <a:glow rad="101600">
                    <a:srgbClr val="FFFF00">
                      <a:alpha val="75000"/>
                    </a:srgbClr>
                  </a:glow>
                </a:effectLst>
              </a:rPr>
              <a:t>беттерін</a:t>
            </a:r>
            <a:r>
              <a:rPr lang="ru-RU" sz="1600" b="1" dirty="0">
                <a:effectLst>
                  <a:glow rad="101600">
                    <a:srgbClr val="FFFF00">
                      <a:alpha val="75000"/>
                    </a:srgbClr>
                  </a:glow>
                </a:effectLst>
              </a:rPr>
              <a:t> </a:t>
            </a:r>
            <a:r>
              <a:rPr lang="ru-RU" sz="1600" b="1" dirty="0" err="1">
                <a:effectLst>
                  <a:glow rad="101600">
                    <a:srgbClr val="FFFF00">
                      <a:alpha val="75000"/>
                    </a:srgbClr>
                  </a:glow>
                </a:effectLst>
              </a:rPr>
              <a:t>қараңыз</a:t>
            </a:r>
            <a:r>
              <a:rPr lang="ru-RU" sz="1600" b="1" dirty="0">
                <a:effectLst>
                  <a:glow rad="101600">
                    <a:srgbClr val="FFFF00">
                      <a:alpha val="75000"/>
                    </a:srgbClr>
                  </a:glow>
                </a:effectLst>
              </a:rPr>
              <a:t>)</a:t>
            </a:r>
            <a:endParaRPr lang="en-US" sz="1600" dirty="0"/>
          </a:p>
          <a:p>
            <a:r>
              <a:rPr lang="ru-RU" sz="1600" dirty="0" err="1"/>
              <a:t>Барлық</a:t>
            </a:r>
            <a:r>
              <a:rPr lang="ru-RU" sz="1600" dirty="0"/>
              <a:t> </a:t>
            </a:r>
            <a:r>
              <a:rPr lang="ru-RU" sz="1600" dirty="0" err="1"/>
              <a:t>басқа</a:t>
            </a:r>
            <a:r>
              <a:rPr lang="ru-RU" sz="1600" dirty="0"/>
              <a:t> </a:t>
            </a:r>
            <a:r>
              <a:rPr lang="ru-RU" sz="1600" dirty="0" err="1"/>
              <a:t>міндеттемелер</a:t>
            </a:r>
            <a:r>
              <a:rPr lang="ru-RU" sz="1600" dirty="0"/>
              <a:t> «</a:t>
            </a:r>
            <a:r>
              <a:rPr lang="ru-RU" sz="1600" dirty="0" err="1"/>
              <a:t>ең</a:t>
            </a:r>
            <a:r>
              <a:rPr lang="ru-RU" sz="1600" dirty="0"/>
              <a:t> </a:t>
            </a:r>
            <a:r>
              <a:rPr lang="ru-RU" sz="1600" dirty="0" err="1"/>
              <a:t>жоғары</a:t>
            </a:r>
            <a:r>
              <a:rPr lang="ru-RU" sz="1600" dirty="0"/>
              <a:t> </a:t>
            </a:r>
            <a:r>
              <a:rPr lang="ru-RU" sz="1600" dirty="0" err="1"/>
              <a:t>қолжетімді</a:t>
            </a:r>
            <a:r>
              <a:rPr lang="ru-RU" sz="1600" dirty="0"/>
              <a:t> </a:t>
            </a:r>
            <a:r>
              <a:rPr lang="ru-RU" sz="1600" dirty="0" err="1"/>
              <a:t>ресурстар</a:t>
            </a:r>
            <a:r>
              <a:rPr lang="ru-RU" sz="1600" dirty="0"/>
              <a:t>» </a:t>
            </a:r>
            <a:r>
              <a:rPr lang="ru-RU" sz="1600" dirty="0" err="1"/>
              <a:t>шегінде</a:t>
            </a:r>
            <a:r>
              <a:rPr lang="ru-RU" sz="1600" dirty="0"/>
              <a:t> «</a:t>
            </a:r>
            <a:r>
              <a:rPr lang="ru-RU" sz="1600" dirty="0" err="1"/>
              <a:t>біртіндеп</a:t>
            </a:r>
            <a:r>
              <a:rPr lang="ru-RU" sz="1600" dirty="0"/>
              <a:t>» </a:t>
            </a:r>
            <a:r>
              <a:rPr lang="ru-RU" sz="1600" dirty="0" err="1"/>
              <a:t>орындалуы</a:t>
            </a:r>
            <a:r>
              <a:rPr lang="ru-RU" sz="1600" dirty="0"/>
              <a:t> </a:t>
            </a:r>
            <a:r>
              <a:rPr lang="ru-RU" sz="1600" dirty="0" err="1"/>
              <a:t>мүмкін</a:t>
            </a:r>
            <a:r>
              <a:rPr lang="ru-RU" sz="1600" dirty="0"/>
              <a:t> (</a:t>
            </a:r>
            <a:r>
              <a:rPr lang="ru-RU" sz="1600" dirty="0" err="1"/>
              <a:t>оның</a:t>
            </a:r>
            <a:r>
              <a:rPr lang="ru-RU" sz="1600" dirty="0"/>
              <a:t> </a:t>
            </a:r>
            <a:r>
              <a:rPr lang="ru-RU" sz="1600" dirty="0" err="1"/>
              <a:t>ішінде</a:t>
            </a:r>
            <a:r>
              <a:rPr lang="ru-RU" sz="1600" dirty="0"/>
              <a:t> </a:t>
            </a:r>
            <a:r>
              <a:rPr lang="ru-RU" sz="1600" dirty="0" err="1"/>
              <a:t>мемлекеттік</a:t>
            </a:r>
            <a:r>
              <a:rPr lang="ru-RU" sz="1600" dirty="0"/>
              <a:t>, </a:t>
            </a:r>
            <a:r>
              <a:rPr lang="ru-RU" sz="1600" dirty="0" err="1"/>
              <a:t>жеке</a:t>
            </a:r>
            <a:r>
              <a:rPr lang="ru-RU" sz="1600" dirty="0"/>
              <a:t> </a:t>
            </a:r>
            <a:r>
              <a:rPr lang="ru-RU" sz="1600" dirty="0" err="1"/>
              <a:t>көздерден</a:t>
            </a:r>
            <a:r>
              <a:rPr lang="ru-RU" sz="1600" dirty="0"/>
              <a:t> </a:t>
            </a:r>
            <a:r>
              <a:rPr lang="ru-RU" sz="1600" dirty="0" err="1"/>
              <a:t>және</a:t>
            </a:r>
            <a:r>
              <a:rPr lang="ru-RU" sz="1600" dirty="0"/>
              <a:t> </a:t>
            </a:r>
            <a:r>
              <a:rPr lang="ru-RU" sz="1600" dirty="0" err="1"/>
              <a:t>халықаралық</a:t>
            </a:r>
            <a:r>
              <a:rPr lang="ru-RU" sz="1600" dirty="0"/>
              <a:t> </a:t>
            </a:r>
            <a:r>
              <a:rPr lang="ru-RU" sz="1600" dirty="0" err="1"/>
              <a:t>ынтымақтастықтан</a:t>
            </a:r>
            <a:r>
              <a:rPr lang="ru-RU" sz="1600" dirty="0"/>
              <a:t> </a:t>
            </a:r>
            <a:r>
              <a:rPr lang="ru-RU" sz="1600" dirty="0" err="1"/>
              <a:t>жұмылдырылған</a:t>
            </a:r>
            <a:r>
              <a:rPr lang="ru-RU" sz="1600" dirty="0"/>
              <a:t> бар </a:t>
            </a:r>
            <a:r>
              <a:rPr lang="ru-RU" sz="1600" dirty="0" err="1"/>
              <a:t>ресурстар</a:t>
            </a:r>
            <a:r>
              <a:rPr lang="ru-RU" sz="1600" dirty="0"/>
              <a:t> мен </a:t>
            </a:r>
            <a:r>
              <a:rPr lang="ru-RU" sz="1600" dirty="0" err="1"/>
              <a:t>ресурстар</a:t>
            </a:r>
            <a:r>
              <a:rPr lang="ru-RU" sz="1600" dirty="0"/>
              <a:t>).</a:t>
            </a:r>
            <a:endParaRPr lang="en-US" sz="1600" dirty="0"/>
          </a:p>
          <a:p>
            <a:r>
              <a:rPr lang="ru-RU" sz="1600" dirty="0" err="1"/>
              <a:t>Барлық</a:t>
            </a:r>
            <a:r>
              <a:rPr lang="ru-RU" sz="1600" dirty="0"/>
              <a:t> </a:t>
            </a:r>
            <a:r>
              <a:rPr lang="kk-KZ" sz="1600" dirty="0" smtClean="0"/>
              <a:t>ЭӘМҚ-</a:t>
            </a:r>
            <a:r>
              <a:rPr lang="ru-RU" sz="1600" dirty="0" err="1" smtClean="0"/>
              <a:t>ды</a:t>
            </a:r>
            <a:r>
              <a:rPr lang="ru-RU" sz="1600" dirty="0" smtClean="0"/>
              <a:t> </a:t>
            </a:r>
            <a:r>
              <a:rPr lang="ru-RU" sz="1600" dirty="0" err="1"/>
              <a:t>құрметтеу</a:t>
            </a:r>
            <a:r>
              <a:rPr lang="ru-RU" sz="1600" dirty="0"/>
              <a:t>, </a:t>
            </a:r>
            <a:r>
              <a:rPr lang="ru-RU" sz="1600" dirty="0" err="1"/>
              <a:t>қорғау</a:t>
            </a:r>
            <a:r>
              <a:rPr lang="ru-RU" sz="1600" dirty="0"/>
              <a:t> </a:t>
            </a:r>
            <a:r>
              <a:rPr lang="ru-RU" sz="1600" dirty="0" err="1"/>
              <a:t>және</a:t>
            </a:r>
            <a:r>
              <a:rPr lang="ru-RU" sz="1600" dirty="0"/>
              <a:t> </a:t>
            </a:r>
            <a:r>
              <a:rPr lang="ru-RU" sz="1600" dirty="0" err="1"/>
              <a:t>сақтау</a:t>
            </a:r>
            <a:r>
              <a:rPr lang="ru-RU" sz="1600" dirty="0"/>
              <a:t> </a:t>
            </a:r>
            <a:r>
              <a:rPr lang="ru-RU" sz="1600" dirty="0" err="1"/>
              <a:t>бойынша</a:t>
            </a:r>
            <a:r>
              <a:rPr lang="ru-RU" sz="1600" dirty="0"/>
              <a:t> </a:t>
            </a:r>
            <a:r>
              <a:rPr lang="ru-RU" sz="1600" dirty="0" err="1"/>
              <a:t>міндеттемелер</a:t>
            </a:r>
            <a:r>
              <a:rPr lang="ru-RU" sz="1600" dirty="0"/>
              <a:t>:</a:t>
            </a:r>
            <a:endParaRPr lang="en-US" sz="1600" dirty="0"/>
          </a:p>
          <a:p>
            <a:pPr lvl="1"/>
            <a:r>
              <a:rPr lang="kk-KZ" sz="1600" u="sng" dirty="0" smtClean="0">
                <a:solidFill>
                  <a:srgbClr val="00B050"/>
                </a:solidFill>
              </a:rPr>
              <a:t>Құрметтеу</a:t>
            </a:r>
            <a:r>
              <a:rPr lang="en-US" sz="1600" u="sng" dirty="0" smtClean="0"/>
              <a:t>:</a:t>
            </a:r>
            <a:r>
              <a:rPr lang="en-US" sz="1600" dirty="0" smtClean="0"/>
              <a:t> </a:t>
            </a:r>
            <a:r>
              <a:rPr lang="ru-RU" sz="1600" dirty="0" err="1"/>
              <a:t>Мемлекеттер</a:t>
            </a:r>
            <a:r>
              <a:rPr lang="ru-RU" sz="1600" dirty="0"/>
              <a:t> </a:t>
            </a:r>
            <a:r>
              <a:rPr lang="kk-KZ" sz="1600" dirty="0" smtClean="0"/>
              <a:t>ЭӘМҚ</a:t>
            </a:r>
            <a:r>
              <a:rPr lang="en-US" sz="1600" dirty="0" smtClean="0"/>
              <a:t> </a:t>
            </a:r>
            <a:r>
              <a:rPr lang="ru-RU" sz="1600" dirty="0" err="1"/>
              <a:t>іске</a:t>
            </a:r>
            <a:r>
              <a:rPr lang="ru-RU" sz="1600" dirty="0"/>
              <a:t> </a:t>
            </a:r>
            <a:r>
              <a:rPr lang="ru-RU" sz="1600" dirty="0" err="1"/>
              <a:t>асыруға</a:t>
            </a:r>
            <a:r>
              <a:rPr lang="ru-RU" sz="1600" dirty="0"/>
              <a:t> </a:t>
            </a:r>
            <a:r>
              <a:rPr lang="ru-RU" sz="1600" dirty="0" err="1"/>
              <a:t>кедергі</a:t>
            </a:r>
            <a:r>
              <a:rPr lang="ru-RU" sz="1600" dirty="0"/>
              <a:t> </a:t>
            </a:r>
            <a:r>
              <a:rPr lang="ru-RU" sz="1600" dirty="0" err="1"/>
              <a:t>келтіретін</a:t>
            </a:r>
            <a:r>
              <a:rPr lang="ru-RU" sz="1600" dirty="0"/>
              <a:t> </a:t>
            </a:r>
            <a:r>
              <a:rPr lang="ru-RU" sz="1600" dirty="0" err="1" smtClean="0"/>
              <a:t>шаралардан</a:t>
            </a:r>
            <a:r>
              <a:rPr lang="ru-RU" sz="1600" dirty="0" smtClean="0"/>
              <a:t> </a:t>
            </a:r>
            <a:r>
              <a:rPr lang="ru-RU" sz="1600" dirty="0" err="1"/>
              <a:t>немесе</a:t>
            </a:r>
            <a:r>
              <a:rPr lang="ru-RU" sz="1600" dirty="0"/>
              <a:t> </a:t>
            </a:r>
            <a:r>
              <a:rPr lang="ru-RU" sz="1600" dirty="0" err="1"/>
              <a:t>мінез-құлықтан</a:t>
            </a:r>
            <a:r>
              <a:rPr lang="ru-RU" sz="1600" dirty="0"/>
              <a:t> бас </a:t>
            </a:r>
            <a:r>
              <a:rPr lang="ru-RU" sz="1600" dirty="0" err="1"/>
              <a:t>тартуы</a:t>
            </a:r>
            <a:r>
              <a:rPr lang="ru-RU" sz="1600" dirty="0"/>
              <a:t> </a:t>
            </a:r>
            <a:r>
              <a:rPr lang="ru-RU" sz="1600" dirty="0" err="1"/>
              <a:t>керек</a:t>
            </a:r>
            <a:r>
              <a:rPr lang="en-US" sz="1600" dirty="0" smtClean="0"/>
              <a:t>; </a:t>
            </a:r>
            <a:endParaRPr lang="en-US" sz="1600" dirty="0"/>
          </a:p>
          <a:p>
            <a:pPr lvl="1"/>
            <a:r>
              <a:rPr lang="kk-KZ" sz="1600" u="sng" dirty="0" smtClean="0">
                <a:solidFill>
                  <a:srgbClr val="FF0000"/>
                </a:solidFill>
              </a:rPr>
              <a:t>Қорғау</a:t>
            </a:r>
            <a:r>
              <a:rPr lang="en-US" sz="1600" u="sng" dirty="0" smtClean="0">
                <a:solidFill>
                  <a:srgbClr val="FF0000"/>
                </a:solidFill>
              </a:rPr>
              <a:t>: </a:t>
            </a:r>
            <a:r>
              <a:rPr lang="ru-RU" sz="1600" dirty="0" err="1"/>
              <a:t>Мемлекеттер</a:t>
            </a:r>
            <a:r>
              <a:rPr lang="ru-RU" sz="1600" dirty="0"/>
              <a:t> бизнес </a:t>
            </a:r>
            <a:r>
              <a:rPr lang="ru-RU" sz="1600" dirty="0" err="1"/>
              <a:t>немесе</a:t>
            </a:r>
            <a:r>
              <a:rPr lang="ru-RU" sz="1600" dirty="0"/>
              <a:t> </a:t>
            </a:r>
            <a:r>
              <a:rPr lang="ru-RU" sz="1600" dirty="0" err="1"/>
              <a:t>қарулы</a:t>
            </a:r>
            <a:r>
              <a:rPr lang="ru-RU" sz="1600" dirty="0"/>
              <a:t> </a:t>
            </a:r>
            <a:r>
              <a:rPr lang="ru-RU" sz="1600" dirty="0" err="1"/>
              <a:t>топтар</a:t>
            </a:r>
            <a:r>
              <a:rPr lang="ru-RU" sz="1600" dirty="0"/>
              <a:t> </a:t>
            </a:r>
            <a:r>
              <a:rPr lang="ru-RU" sz="1600" dirty="0" err="1"/>
              <a:t>сияқты</a:t>
            </a:r>
            <a:r>
              <a:rPr lang="ru-RU" sz="1600" dirty="0"/>
              <a:t> </a:t>
            </a:r>
            <a:r>
              <a:rPr lang="ru-RU" sz="1600" dirty="0" err="1"/>
              <a:t>үшінші</a:t>
            </a:r>
            <a:r>
              <a:rPr lang="ru-RU" sz="1600" dirty="0"/>
              <a:t> </a:t>
            </a:r>
            <a:r>
              <a:rPr lang="ru-RU" sz="1600" dirty="0" err="1"/>
              <a:t>тараптардың</a:t>
            </a:r>
            <a:r>
              <a:rPr lang="ru-RU" sz="1600" dirty="0"/>
              <a:t> </a:t>
            </a:r>
            <a:r>
              <a:rPr lang="kk-KZ" sz="1600" dirty="0" smtClean="0"/>
              <a:t>ЭӘМҚ</a:t>
            </a:r>
            <a:r>
              <a:rPr lang="en-US" sz="1600" dirty="0" smtClean="0"/>
              <a:t> </a:t>
            </a:r>
            <a:r>
              <a:rPr lang="ru-RU" sz="1600" dirty="0" err="1"/>
              <a:t>пайдалануына</a:t>
            </a:r>
            <a:r>
              <a:rPr lang="ru-RU" sz="1600" dirty="0"/>
              <a:t> </a:t>
            </a:r>
            <a:r>
              <a:rPr lang="ru-RU" sz="1600" dirty="0" err="1"/>
              <a:t>араласуын</a:t>
            </a:r>
            <a:r>
              <a:rPr lang="ru-RU" sz="1600" dirty="0"/>
              <a:t> </a:t>
            </a:r>
            <a:r>
              <a:rPr lang="ru-RU" sz="1600" dirty="0" err="1"/>
              <a:t>немесе</a:t>
            </a:r>
            <a:r>
              <a:rPr lang="ru-RU" sz="1600" dirty="0"/>
              <a:t> оны </a:t>
            </a:r>
            <a:r>
              <a:rPr lang="ru-RU" sz="1600" dirty="0" err="1"/>
              <a:t>шектеуін</a:t>
            </a:r>
            <a:r>
              <a:rPr lang="ru-RU" sz="1600" dirty="0"/>
              <a:t> </a:t>
            </a:r>
            <a:r>
              <a:rPr lang="ru-RU" sz="1600" dirty="0" err="1"/>
              <a:t>болдырмау</a:t>
            </a:r>
            <a:r>
              <a:rPr lang="ru-RU" sz="1600" dirty="0"/>
              <a:t> </a:t>
            </a:r>
            <a:r>
              <a:rPr lang="ru-RU" sz="1600" dirty="0" err="1"/>
              <a:t>үшін</a:t>
            </a:r>
            <a:r>
              <a:rPr lang="ru-RU" sz="1600" dirty="0"/>
              <a:t> </a:t>
            </a:r>
            <a:r>
              <a:rPr lang="ru-RU" sz="1600" dirty="0" err="1"/>
              <a:t>әрекет</a:t>
            </a:r>
            <a:r>
              <a:rPr lang="ru-RU" sz="1600" dirty="0"/>
              <a:t> </a:t>
            </a:r>
            <a:r>
              <a:rPr lang="ru-RU" sz="1600" dirty="0" err="1"/>
              <a:t>етуі</a:t>
            </a:r>
            <a:r>
              <a:rPr lang="ru-RU" sz="1600" dirty="0"/>
              <a:t> </a:t>
            </a:r>
            <a:r>
              <a:rPr lang="ru-RU" sz="1600" dirty="0" err="1" smtClean="0"/>
              <a:t>керек</a:t>
            </a:r>
            <a:r>
              <a:rPr lang="en-US" sz="1600" dirty="0" smtClean="0"/>
              <a:t>; </a:t>
            </a:r>
            <a:endParaRPr lang="en-US" sz="1600" dirty="0"/>
          </a:p>
          <a:p>
            <a:pPr lvl="1"/>
            <a:r>
              <a:rPr lang="kk-KZ" sz="1600" u="sng" dirty="0" smtClean="0">
                <a:solidFill>
                  <a:srgbClr val="0070C0"/>
                </a:solidFill>
              </a:rPr>
              <a:t>Орындау</a:t>
            </a:r>
            <a:r>
              <a:rPr lang="en-US" sz="1600" u="sng" dirty="0" smtClean="0">
                <a:solidFill>
                  <a:srgbClr val="0070C0"/>
                </a:solidFill>
              </a:rPr>
              <a:t>:</a:t>
            </a:r>
            <a:r>
              <a:rPr lang="en-US" sz="1600" dirty="0" smtClean="0">
                <a:solidFill>
                  <a:srgbClr val="0070C0"/>
                </a:solidFill>
              </a:rPr>
              <a:t> </a:t>
            </a:r>
            <a:r>
              <a:rPr lang="ru-RU" sz="1600" dirty="0" err="1"/>
              <a:t>Мемлекеттер</a:t>
            </a:r>
            <a:r>
              <a:rPr lang="ru-RU" sz="1600" dirty="0"/>
              <a:t> </a:t>
            </a:r>
            <a:r>
              <a:rPr lang="kk-KZ" sz="1600" dirty="0" smtClean="0"/>
              <a:t>ЭӘМҚ</a:t>
            </a:r>
            <a:r>
              <a:rPr lang="en-US" sz="1600" dirty="0" smtClean="0"/>
              <a:t>-</a:t>
            </a:r>
            <a:r>
              <a:rPr lang="ru-RU" sz="1600" dirty="0" err="1" smtClean="0"/>
              <a:t>ды</a:t>
            </a:r>
            <a:r>
              <a:rPr lang="ru-RU" sz="1600" dirty="0" smtClean="0"/>
              <a:t> </a:t>
            </a:r>
            <a:r>
              <a:rPr lang="ru-RU" sz="1600" dirty="0" err="1"/>
              <a:t>қамтамасыз</a:t>
            </a:r>
            <a:r>
              <a:rPr lang="ru-RU" sz="1600" dirty="0"/>
              <a:t> </a:t>
            </a:r>
            <a:r>
              <a:rPr lang="ru-RU" sz="1600" dirty="0" err="1"/>
              <a:t>етуді</a:t>
            </a:r>
            <a:r>
              <a:rPr lang="ru-RU" sz="1600" dirty="0"/>
              <a:t> </a:t>
            </a:r>
            <a:r>
              <a:rPr lang="ru-RU" sz="1600" dirty="0" err="1"/>
              <a:t>қамтамасыз</a:t>
            </a:r>
            <a:r>
              <a:rPr lang="ru-RU" sz="1600" dirty="0"/>
              <a:t> </a:t>
            </a:r>
            <a:r>
              <a:rPr lang="ru-RU" sz="1600" dirty="0" err="1"/>
              <a:t>ету</a:t>
            </a:r>
            <a:r>
              <a:rPr lang="ru-RU" sz="1600" dirty="0"/>
              <a:t>, </a:t>
            </a:r>
            <a:r>
              <a:rPr lang="ru-RU" sz="1600" dirty="0" err="1"/>
              <a:t>ілгерілету</a:t>
            </a:r>
            <a:r>
              <a:rPr lang="ru-RU" sz="1600" dirty="0"/>
              <a:t> </a:t>
            </a:r>
            <a:r>
              <a:rPr lang="ru-RU" sz="1600" dirty="0" err="1"/>
              <a:t>және</a:t>
            </a:r>
            <a:r>
              <a:rPr lang="ru-RU" sz="1600" dirty="0"/>
              <a:t> </a:t>
            </a:r>
            <a:r>
              <a:rPr lang="ru-RU" sz="1600" dirty="0" err="1"/>
              <a:t>жеңілдету</a:t>
            </a:r>
            <a:r>
              <a:rPr lang="ru-RU" sz="1600" dirty="0"/>
              <a:t> </a:t>
            </a:r>
            <a:r>
              <a:rPr lang="ru-RU" sz="1600" dirty="0" err="1"/>
              <a:t>мақсатында</a:t>
            </a:r>
            <a:r>
              <a:rPr lang="ru-RU" sz="1600" dirty="0"/>
              <a:t> </a:t>
            </a:r>
            <a:r>
              <a:rPr lang="ru-RU" sz="1600" dirty="0" err="1"/>
              <a:t>оларды</a:t>
            </a:r>
            <a:r>
              <a:rPr lang="ru-RU" sz="1600" dirty="0"/>
              <a:t> </a:t>
            </a:r>
            <a:r>
              <a:rPr lang="ru-RU" sz="1600" dirty="0" err="1"/>
              <a:t>жүзеге</a:t>
            </a:r>
            <a:r>
              <a:rPr lang="ru-RU" sz="1600" dirty="0"/>
              <a:t> </a:t>
            </a:r>
            <a:r>
              <a:rPr lang="ru-RU" sz="1600" dirty="0" err="1"/>
              <a:t>асыру</a:t>
            </a:r>
            <a:r>
              <a:rPr lang="ru-RU" sz="1600" dirty="0"/>
              <a:t> </a:t>
            </a:r>
            <a:r>
              <a:rPr lang="ru-RU" sz="1600" dirty="0" err="1"/>
              <a:t>үшін</a:t>
            </a:r>
            <a:r>
              <a:rPr lang="ru-RU" sz="1600" dirty="0"/>
              <a:t> </a:t>
            </a:r>
            <a:r>
              <a:rPr lang="ru-RU" sz="1600" dirty="0" err="1"/>
              <a:t>оң</a:t>
            </a:r>
            <a:r>
              <a:rPr lang="ru-RU" sz="1600" dirty="0"/>
              <a:t> </a:t>
            </a:r>
            <a:r>
              <a:rPr lang="ru-RU" sz="1600" dirty="0" err="1"/>
              <a:t>шаралар</a:t>
            </a:r>
            <a:r>
              <a:rPr lang="ru-RU" sz="1600" dirty="0"/>
              <a:t> </a:t>
            </a:r>
            <a:r>
              <a:rPr lang="ru-RU" sz="1600" dirty="0" err="1"/>
              <a:t>қабылдауы</a:t>
            </a:r>
            <a:r>
              <a:rPr lang="ru-RU" sz="1600" dirty="0"/>
              <a:t> </a:t>
            </a:r>
            <a:r>
              <a:rPr lang="ru-RU" sz="1600" dirty="0" err="1"/>
              <a:t>керек</a:t>
            </a:r>
            <a:r>
              <a:rPr lang="ru-RU" sz="1600" dirty="0" smtClean="0"/>
              <a:t>.</a:t>
            </a:r>
            <a:endParaRPr lang="en-US" sz="1600" dirty="0"/>
          </a:p>
          <a:p>
            <a:pPr lvl="1"/>
            <a:endParaRPr lang="en-US" sz="1600" dirty="0"/>
          </a:p>
        </p:txBody>
      </p:sp>
      <p:sp>
        <p:nvSpPr>
          <p:cNvPr id="4" name="Title 1">
            <a:extLst>
              <a:ext uri="{FF2B5EF4-FFF2-40B4-BE49-F238E27FC236}">
                <a16:creationId xmlns="" xmlns:a16="http://schemas.microsoft.com/office/drawing/2014/main" id="{9A2E29A0-0AF5-CE47-BD72-95D0702A717F}"/>
              </a:ext>
            </a:extLst>
          </p:cNvPr>
          <p:cNvSpPr txBox="1">
            <a:spLocks/>
          </p:cNvSpPr>
          <p:nvPr/>
        </p:nvSpPr>
        <p:spPr>
          <a:xfrm>
            <a:off x="0" y="0"/>
            <a:ext cx="9144001" cy="810228"/>
          </a:xfrm>
          <a:prstGeom prst="rect">
            <a:avLst/>
          </a:prstGeom>
          <a:solidFill>
            <a:srgbClr val="00B0F0"/>
          </a:solidFill>
          <a:ln w="50800">
            <a:solidFill>
              <a:srgbClr val="00B050"/>
            </a:solidFill>
          </a:ln>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kk-KZ" sz="4000" dirty="0" smtClean="0"/>
              <a:t>ЭӘМҚ-ға қатысты </a:t>
            </a:r>
            <a:r>
              <a:rPr lang="kk-KZ" sz="4000" dirty="0"/>
              <a:t>халықаралық құқықтық </a:t>
            </a:r>
            <a:r>
              <a:rPr lang="kk-KZ" sz="4000" dirty="0" smtClean="0"/>
              <a:t>міндеттемелер</a:t>
            </a:r>
            <a:endParaRPr lang="en-US" sz="4000" dirty="0"/>
          </a:p>
        </p:txBody>
      </p:sp>
    </p:spTree>
    <p:extLst>
      <p:ext uri="{BB962C8B-B14F-4D97-AF65-F5344CB8AC3E}">
        <p14:creationId xmlns:p14="http://schemas.microsoft.com/office/powerpoint/2010/main" val="48753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59FFA73-240A-4A44-82B5-0F0C8DEDA6E2}"/>
              </a:ext>
            </a:extLst>
          </p:cNvPr>
          <p:cNvSpPr>
            <a:spLocks noGrp="1"/>
          </p:cNvSpPr>
          <p:nvPr>
            <p:ph idx="1"/>
          </p:nvPr>
        </p:nvSpPr>
        <p:spPr>
          <a:xfrm>
            <a:off x="341454" y="1018297"/>
            <a:ext cx="8229600" cy="5298848"/>
          </a:xfrm>
        </p:spPr>
        <p:txBody>
          <a:bodyPr>
            <a:normAutofit fontScale="62500" lnSpcReduction="20000"/>
          </a:bodyPr>
          <a:lstStyle/>
          <a:p>
            <a:r>
              <a:rPr lang="kk-KZ" dirty="0" smtClean="0"/>
              <a:t>ЭӘМҚ-ға жатады</a:t>
            </a:r>
            <a:r>
              <a:rPr lang="en-US" dirty="0" smtClean="0"/>
              <a:t>:</a:t>
            </a:r>
            <a:endParaRPr lang="en-US" dirty="0"/>
          </a:p>
          <a:p>
            <a:pPr lvl="1"/>
            <a:r>
              <a:rPr lang="kk-KZ" b="1" dirty="0" smtClean="0">
                <a:effectLst>
                  <a:outerShdw blurRad="50800" dist="50800" dir="5400000" algn="ctr" rotWithShape="0">
                    <a:srgbClr val="FFFF00"/>
                  </a:outerShdw>
                </a:effectLst>
              </a:rPr>
              <a:t>Білім алу</a:t>
            </a:r>
            <a:r>
              <a:rPr lang="en-US" dirty="0" smtClean="0"/>
              <a:t> (</a:t>
            </a:r>
            <a:r>
              <a:rPr lang="kk-KZ" dirty="0" smtClean="0"/>
              <a:t>№</a:t>
            </a:r>
            <a:r>
              <a:rPr lang="en-US" dirty="0" smtClean="0"/>
              <a:t> </a:t>
            </a:r>
            <a:r>
              <a:rPr lang="en-US" dirty="0">
                <a:hlinkClick r:id="rId2"/>
              </a:rPr>
              <a:t>11</a:t>
            </a:r>
            <a:r>
              <a:rPr lang="en-US" dirty="0"/>
              <a:t> </a:t>
            </a:r>
            <a:r>
              <a:rPr lang="kk-KZ" dirty="0" smtClean="0"/>
              <a:t>және</a:t>
            </a:r>
            <a:r>
              <a:rPr lang="en-US" dirty="0" smtClean="0"/>
              <a:t> </a:t>
            </a:r>
            <a:r>
              <a:rPr lang="en-US" dirty="0" smtClean="0">
                <a:hlinkClick r:id="rId3"/>
              </a:rPr>
              <a:t>13</a:t>
            </a:r>
            <a:r>
              <a:rPr lang="kk-KZ" dirty="0" smtClean="0"/>
              <a:t> Жалпы тәртіптегі ескерту</a:t>
            </a:r>
            <a:r>
              <a:rPr lang="en-US" dirty="0" smtClean="0"/>
              <a:t>). “</a:t>
            </a:r>
            <a:r>
              <a:rPr lang="kk-KZ" dirty="0" smtClean="0"/>
              <a:t>Абиджан Принциптерін</a:t>
            </a:r>
            <a:r>
              <a:rPr lang="en-US" dirty="0" smtClean="0"/>
              <a:t>” </a:t>
            </a:r>
            <a:r>
              <a:rPr lang="kk-KZ" dirty="0" smtClean="0"/>
              <a:t>және БҰҰ баяндамасын қараңыз</a:t>
            </a:r>
            <a:r>
              <a:rPr lang="en-US" dirty="0" smtClean="0"/>
              <a:t>.</a:t>
            </a:r>
            <a:endParaRPr lang="en-US" dirty="0"/>
          </a:p>
          <a:p>
            <a:pPr lvl="1"/>
            <a:r>
              <a:rPr lang="kk-KZ" sz="2900" b="1" dirty="0" smtClean="0">
                <a:effectLst>
                  <a:outerShdw blurRad="50800" dist="50800" dir="5400000" algn="ctr" rotWithShape="0">
                    <a:srgbClr val="FFFF00"/>
                  </a:outerShdw>
                </a:effectLst>
              </a:rPr>
              <a:t>Азық-түлік</a:t>
            </a:r>
            <a:r>
              <a:rPr lang="en-US" dirty="0" smtClean="0"/>
              <a:t> (</a:t>
            </a:r>
            <a:r>
              <a:rPr lang="kk-KZ" dirty="0" smtClean="0"/>
              <a:t>№</a:t>
            </a:r>
            <a:r>
              <a:rPr lang="en-US" dirty="0" smtClean="0"/>
              <a:t> </a:t>
            </a:r>
            <a:r>
              <a:rPr lang="en-US" dirty="0" smtClean="0">
                <a:hlinkClick r:id="rId4"/>
              </a:rPr>
              <a:t>12</a:t>
            </a:r>
            <a:r>
              <a:rPr lang="kk-KZ" dirty="0"/>
              <a:t> Жалпы тәртіптегі ескерту</a:t>
            </a:r>
            <a:r>
              <a:rPr lang="en-US" dirty="0" smtClean="0"/>
              <a:t>) “</a:t>
            </a:r>
            <a:r>
              <a:rPr lang="en-US" dirty="0">
                <a:hlinkClick r:id="rId5"/>
              </a:rPr>
              <a:t>UNFAO guidelines</a:t>
            </a:r>
            <a:r>
              <a:rPr lang="en-US" dirty="0"/>
              <a:t>” </a:t>
            </a:r>
            <a:r>
              <a:rPr lang="kk-KZ" dirty="0" smtClean="0"/>
              <a:t>және</a:t>
            </a:r>
            <a:r>
              <a:rPr lang="en-US" dirty="0" smtClean="0"/>
              <a:t> </a:t>
            </a:r>
            <a:r>
              <a:rPr lang="en-US" dirty="0" smtClean="0">
                <a:hlinkClick r:id="rId6"/>
              </a:rPr>
              <a:t>UN </a:t>
            </a:r>
            <a:r>
              <a:rPr lang="en-US" dirty="0">
                <a:hlinkClick r:id="rId6"/>
              </a:rPr>
              <a:t>SR on </a:t>
            </a:r>
            <a:r>
              <a:rPr lang="en-US" dirty="0" smtClean="0">
                <a:hlinkClick r:id="rId6"/>
              </a:rPr>
              <a:t>Food</a:t>
            </a:r>
            <a:r>
              <a:rPr lang="kk-KZ" dirty="0" smtClean="0"/>
              <a:t> қараңыз</a:t>
            </a:r>
            <a:r>
              <a:rPr lang="en-US" dirty="0" smtClean="0"/>
              <a:t>.</a:t>
            </a:r>
            <a:endParaRPr lang="en-US" dirty="0"/>
          </a:p>
          <a:p>
            <a:pPr lvl="1"/>
            <a:r>
              <a:rPr lang="kk-KZ" sz="2900" b="1" dirty="0" smtClean="0">
                <a:effectLst>
                  <a:outerShdw blurRad="50800" dist="50800" dir="5400000" algn="ctr" rotWithShape="0">
                    <a:srgbClr val="FFFF00"/>
                  </a:outerShdw>
                </a:effectLst>
              </a:rPr>
              <a:t>Денсаулық</a:t>
            </a:r>
            <a:r>
              <a:rPr lang="en-US" dirty="0" smtClean="0"/>
              <a:t> (</a:t>
            </a:r>
            <a:r>
              <a:rPr lang="en-US" dirty="0" smtClean="0">
                <a:hlinkClick r:id="rId7"/>
              </a:rPr>
              <a:t>14</a:t>
            </a:r>
            <a:r>
              <a:rPr lang="en-US" dirty="0" smtClean="0"/>
              <a:t> </a:t>
            </a:r>
            <a:r>
              <a:rPr lang="kk-KZ" dirty="0" smtClean="0"/>
              <a:t>және</a:t>
            </a:r>
            <a:r>
              <a:rPr lang="en-US" dirty="0" smtClean="0"/>
              <a:t> </a:t>
            </a:r>
            <a:r>
              <a:rPr lang="en-US" dirty="0" smtClean="0">
                <a:hlinkClick r:id="rId8"/>
              </a:rPr>
              <a:t>22</a:t>
            </a:r>
            <a:r>
              <a:rPr lang="kk-KZ" dirty="0"/>
              <a:t> Жалпы тәртіптегі ескерту</a:t>
            </a:r>
            <a:r>
              <a:rPr lang="en-US" dirty="0" smtClean="0"/>
              <a:t>) </a:t>
            </a:r>
            <a:r>
              <a:rPr lang="en-US" dirty="0" smtClean="0">
                <a:hlinkClick r:id="rId9"/>
              </a:rPr>
              <a:t>UN </a:t>
            </a:r>
            <a:r>
              <a:rPr lang="en-US" dirty="0">
                <a:hlinkClick r:id="rId9"/>
              </a:rPr>
              <a:t>SR on </a:t>
            </a:r>
            <a:r>
              <a:rPr lang="en-US" dirty="0" smtClean="0">
                <a:hlinkClick r:id="rId9"/>
              </a:rPr>
              <a:t>Health</a:t>
            </a:r>
            <a:r>
              <a:rPr lang="kk-KZ" dirty="0"/>
              <a:t> қараңыз</a:t>
            </a:r>
            <a:r>
              <a:rPr lang="en-US" dirty="0" smtClean="0"/>
              <a:t>.</a:t>
            </a:r>
            <a:endParaRPr lang="en-US" dirty="0"/>
          </a:p>
          <a:p>
            <a:pPr lvl="1"/>
            <a:r>
              <a:rPr lang="kk-KZ" sz="2900" b="1" dirty="0" smtClean="0">
                <a:effectLst>
                  <a:outerShdw blurRad="50800" dist="50800" dir="5400000" algn="ctr" rotWithShape="0">
                    <a:srgbClr val="FFFF00"/>
                  </a:outerShdw>
                </a:effectLst>
              </a:rPr>
              <a:t>Тұрғын-үй</a:t>
            </a:r>
            <a:r>
              <a:rPr lang="en-US" dirty="0" smtClean="0"/>
              <a:t> (</a:t>
            </a:r>
            <a:r>
              <a:rPr lang="kk-KZ" dirty="0" smtClean="0"/>
              <a:t>№ </a:t>
            </a:r>
            <a:r>
              <a:rPr lang="en-US" dirty="0" smtClean="0">
                <a:hlinkClick r:id="rId10"/>
              </a:rPr>
              <a:t>4</a:t>
            </a:r>
            <a:r>
              <a:rPr lang="en-US" dirty="0" smtClean="0"/>
              <a:t> </a:t>
            </a:r>
            <a:r>
              <a:rPr lang="kk-KZ" dirty="0" smtClean="0"/>
              <a:t>және </a:t>
            </a:r>
            <a:r>
              <a:rPr lang="en-US" dirty="0" smtClean="0">
                <a:hlinkClick r:id="rId11"/>
              </a:rPr>
              <a:t>7</a:t>
            </a:r>
            <a:r>
              <a:rPr lang="kk-KZ" dirty="0"/>
              <a:t> Жалпы тәртіптегі ескерту</a:t>
            </a:r>
            <a:r>
              <a:rPr lang="en-US" dirty="0" smtClean="0"/>
              <a:t>) </a:t>
            </a:r>
            <a:r>
              <a:rPr lang="en-US" dirty="0" smtClean="0">
                <a:hlinkClick r:id="rId12"/>
              </a:rPr>
              <a:t>UN </a:t>
            </a:r>
            <a:r>
              <a:rPr lang="en-US" dirty="0">
                <a:hlinkClick r:id="rId12"/>
              </a:rPr>
              <a:t>SR on Housing </a:t>
            </a:r>
            <a:r>
              <a:rPr lang="en-US" dirty="0" smtClean="0">
                <a:hlinkClick r:id="rId12"/>
              </a:rPr>
              <a:t>Guidelines</a:t>
            </a:r>
            <a:r>
              <a:rPr lang="kk-KZ" dirty="0"/>
              <a:t> қараңыз</a:t>
            </a:r>
            <a:r>
              <a:rPr lang="en-US" dirty="0" smtClean="0"/>
              <a:t>.</a:t>
            </a:r>
            <a:endParaRPr lang="en-US" dirty="0"/>
          </a:p>
          <a:p>
            <a:pPr lvl="1"/>
            <a:r>
              <a:rPr lang="kk-KZ" sz="2900" b="1" dirty="0" smtClean="0">
                <a:effectLst>
                  <a:outerShdw blurRad="50800" dist="50800" dir="5400000" algn="ctr" rotWithShape="0">
                    <a:srgbClr val="FFFF00"/>
                  </a:outerShdw>
                </a:effectLst>
              </a:rPr>
              <a:t>Тазалық</a:t>
            </a:r>
            <a:r>
              <a:rPr lang="en-US" dirty="0" smtClean="0"/>
              <a:t> (</a:t>
            </a:r>
            <a:r>
              <a:rPr lang="kk-KZ" dirty="0" smtClean="0"/>
              <a:t>№ </a:t>
            </a:r>
            <a:r>
              <a:rPr lang="en-US" dirty="0" smtClean="0">
                <a:hlinkClick r:id="rId13"/>
              </a:rPr>
              <a:t>15</a:t>
            </a:r>
            <a:r>
              <a:rPr lang="kk-KZ" dirty="0"/>
              <a:t> Жалпы тәртіптегі ескерту</a:t>
            </a:r>
            <a:r>
              <a:rPr lang="en-US" dirty="0" smtClean="0"/>
              <a:t>) </a:t>
            </a:r>
            <a:r>
              <a:rPr lang="en-US" dirty="0" smtClean="0">
                <a:hlinkClick r:id="rId14"/>
              </a:rPr>
              <a:t>UN </a:t>
            </a:r>
            <a:r>
              <a:rPr lang="en-US" dirty="0">
                <a:hlinkClick r:id="rId14"/>
              </a:rPr>
              <a:t>SR on Sanitation </a:t>
            </a:r>
            <a:r>
              <a:rPr lang="en-US" dirty="0" smtClean="0">
                <a:hlinkClick r:id="rId14"/>
              </a:rPr>
              <a:t>Guidelines</a:t>
            </a:r>
            <a:r>
              <a:rPr lang="kk-KZ" dirty="0"/>
              <a:t> қараңыз</a:t>
            </a:r>
            <a:r>
              <a:rPr lang="en-US" dirty="0" smtClean="0"/>
              <a:t>.</a:t>
            </a:r>
            <a:endParaRPr lang="en-US" dirty="0"/>
          </a:p>
          <a:p>
            <a:pPr lvl="1"/>
            <a:r>
              <a:rPr lang="kk-KZ" sz="2900" b="1" dirty="0" smtClean="0">
                <a:effectLst>
                  <a:outerShdw blurRad="50800" dist="50800" dir="5400000" algn="ctr" rotWithShape="0">
                    <a:srgbClr val="FFFF00"/>
                  </a:outerShdw>
                </a:effectLst>
              </a:rPr>
              <a:t>Әлеуметітк қамсыздандыру</a:t>
            </a:r>
            <a:r>
              <a:rPr lang="en-US" sz="2900" b="1" dirty="0" smtClean="0">
                <a:effectLst>
                  <a:outerShdw blurRad="50800" dist="50800" dir="5400000" algn="ctr" rotWithShape="0">
                    <a:srgbClr val="FFFF00"/>
                  </a:outerShdw>
                </a:effectLst>
              </a:rPr>
              <a:t> </a:t>
            </a:r>
            <a:r>
              <a:rPr lang="en-US" dirty="0" smtClean="0"/>
              <a:t>(</a:t>
            </a:r>
            <a:r>
              <a:rPr lang="kk-KZ" dirty="0" smtClean="0"/>
              <a:t>№</a:t>
            </a:r>
            <a:r>
              <a:rPr lang="en-US" dirty="0" smtClean="0"/>
              <a:t> </a:t>
            </a:r>
            <a:r>
              <a:rPr lang="en-US" dirty="0" smtClean="0">
                <a:hlinkClick r:id="rId15"/>
              </a:rPr>
              <a:t>19</a:t>
            </a:r>
            <a:r>
              <a:rPr lang="kk-KZ" dirty="0"/>
              <a:t> Жалпы тәртіптегі ескерту</a:t>
            </a:r>
            <a:r>
              <a:rPr lang="en-US" dirty="0" smtClean="0"/>
              <a:t>) </a:t>
            </a:r>
            <a:r>
              <a:rPr lang="en-US" dirty="0" smtClean="0">
                <a:hlinkClick r:id="rId16"/>
              </a:rPr>
              <a:t>UN </a:t>
            </a:r>
            <a:r>
              <a:rPr lang="en-US" dirty="0">
                <a:hlinkClick r:id="rId16"/>
              </a:rPr>
              <a:t>SR on Extreme Poverty Report on </a:t>
            </a:r>
            <a:r>
              <a:rPr lang="en-US" dirty="0" smtClean="0">
                <a:hlinkClick r:id="rId16"/>
              </a:rPr>
              <a:t>UBI</a:t>
            </a:r>
            <a:r>
              <a:rPr lang="kk-KZ" dirty="0"/>
              <a:t> қараңыз</a:t>
            </a:r>
            <a:r>
              <a:rPr lang="en-US" dirty="0" smtClean="0"/>
              <a:t>.</a:t>
            </a:r>
            <a:endParaRPr lang="en-US" dirty="0"/>
          </a:p>
          <a:p>
            <a:pPr lvl="1"/>
            <a:r>
              <a:rPr lang="kk-KZ" sz="2900" b="1" dirty="0" smtClean="0">
                <a:effectLst>
                  <a:outerShdw blurRad="50800" dist="50800" dir="5400000" algn="ctr" rotWithShape="0">
                    <a:srgbClr val="FFFF00"/>
                  </a:outerShdw>
                </a:effectLst>
              </a:rPr>
              <a:t>Еңбек ету</a:t>
            </a:r>
            <a:r>
              <a:rPr lang="en-US" dirty="0" smtClean="0"/>
              <a:t> (</a:t>
            </a:r>
            <a:r>
              <a:rPr lang="kk-KZ" dirty="0" smtClean="0"/>
              <a:t>№ </a:t>
            </a:r>
            <a:r>
              <a:rPr lang="en-US" dirty="0" smtClean="0">
                <a:hlinkClick r:id="rId17"/>
              </a:rPr>
              <a:t>18</a:t>
            </a:r>
            <a:r>
              <a:rPr lang="en-US" dirty="0" smtClean="0"/>
              <a:t> </a:t>
            </a:r>
            <a:r>
              <a:rPr lang="kk-KZ" dirty="0" smtClean="0"/>
              <a:t>және</a:t>
            </a:r>
            <a:r>
              <a:rPr lang="en-US" dirty="0" smtClean="0"/>
              <a:t> </a:t>
            </a:r>
            <a:r>
              <a:rPr lang="en-US" dirty="0" smtClean="0">
                <a:hlinkClick r:id="rId18"/>
              </a:rPr>
              <a:t>23</a:t>
            </a:r>
            <a:r>
              <a:rPr lang="kk-KZ" dirty="0"/>
              <a:t> Жалпы тәртіптегі ескерту</a:t>
            </a:r>
            <a:r>
              <a:rPr lang="en-US" dirty="0" smtClean="0"/>
              <a:t>) </a:t>
            </a:r>
            <a:r>
              <a:rPr lang="en-US" dirty="0" smtClean="0">
                <a:hlinkClick r:id="rId19"/>
              </a:rPr>
              <a:t>UN </a:t>
            </a:r>
            <a:r>
              <a:rPr lang="en-US" dirty="0">
                <a:hlinkClick r:id="rId19"/>
              </a:rPr>
              <a:t>SR on the Rights of Migrant </a:t>
            </a:r>
            <a:r>
              <a:rPr lang="en-US" dirty="0" smtClean="0">
                <a:hlinkClick r:id="rId19"/>
              </a:rPr>
              <a:t>Workers</a:t>
            </a:r>
            <a:r>
              <a:rPr lang="kk-KZ" dirty="0"/>
              <a:t> қараңыз</a:t>
            </a:r>
            <a:r>
              <a:rPr lang="en-US" dirty="0" smtClean="0"/>
              <a:t>.</a:t>
            </a:r>
            <a:r>
              <a:rPr lang="kk-KZ" dirty="0" smtClean="0"/>
              <a:t>  </a:t>
            </a:r>
            <a:endParaRPr lang="en-US" dirty="0"/>
          </a:p>
          <a:p>
            <a:pPr lvl="1"/>
            <a:r>
              <a:rPr lang="kk-KZ" sz="2900" b="1" dirty="0" smtClean="0">
                <a:effectLst>
                  <a:outerShdw blurRad="50800" dist="50800" dir="5400000" algn="ctr" rotWithShape="0">
                    <a:srgbClr val="FFFF00"/>
                  </a:outerShdw>
                </a:effectLst>
              </a:rPr>
              <a:t>Ауыз су</a:t>
            </a:r>
            <a:r>
              <a:rPr lang="en-US" dirty="0" smtClean="0"/>
              <a:t> (</a:t>
            </a:r>
            <a:r>
              <a:rPr lang="kk-KZ" dirty="0"/>
              <a:t>№</a:t>
            </a:r>
            <a:r>
              <a:rPr lang="en-US" dirty="0" smtClean="0"/>
              <a:t> </a:t>
            </a:r>
            <a:r>
              <a:rPr lang="en-US" dirty="0" smtClean="0">
                <a:hlinkClick r:id="rId13"/>
              </a:rPr>
              <a:t>15</a:t>
            </a:r>
            <a:r>
              <a:rPr lang="kk-KZ" dirty="0"/>
              <a:t> Жалпы тәртіптегі ескерту</a:t>
            </a:r>
            <a:r>
              <a:rPr lang="en-US" dirty="0" smtClean="0"/>
              <a:t>)</a:t>
            </a:r>
            <a:r>
              <a:rPr lang="kk-KZ" dirty="0" smtClean="0"/>
              <a:t> </a:t>
            </a:r>
            <a:r>
              <a:rPr lang="en-US" dirty="0" smtClean="0">
                <a:hlinkClick r:id="rId14"/>
              </a:rPr>
              <a:t>UN </a:t>
            </a:r>
            <a:r>
              <a:rPr lang="en-US" dirty="0">
                <a:hlinkClick r:id="rId14"/>
              </a:rPr>
              <a:t>SR on Water </a:t>
            </a:r>
            <a:r>
              <a:rPr lang="en-US" dirty="0" smtClean="0">
                <a:hlinkClick r:id="rId14"/>
              </a:rPr>
              <a:t>Guidelines</a:t>
            </a:r>
            <a:r>
              <a:rPr lang="kk-KZ" dirty="0"/>
              <a:t> қараңыз</a:t>
            </a:r>
            <a:r>
              <a:rPr lang="en-US" dirty="0" smtClean="0"/>
              <a:t>.</a:t>
            </a:r>
            <a:r>
              <a:rPr lang="kk-KZ" dirty="0" smtClean="0"/>
              <a:t> </a:t>
            </a:r>
            <a:endParaRPr lang="en-US" dirty="0"/>
          </a:p>
          <a:p>
            <a:r>
              <a:rPr lang="ru-RU" dirty="0" err="1"/>
              <a:t>Бұл</a:t>
            </a:r>
            <a:r>
              <a:rPr lang="ru-RU" dirty="0"/>
              <a:t> </a:t>
            </a:r>
            <a:r>
              <a:rPr lang="kk-KZ" dirty="0" smtClean="0"/>
              <a:t>ЭӘМҚ-дың</a:t>
            </a:r>
            <a:r>
              <a:rPr lang="ru-RU" dirty="0" smtClean="0"/>
              <a:t> </a:t>
            </a:r>
            <a:r>
              <a:rPr lang="ru-RU" dirty="0" err="1"/>
              <a:t>кеңейтілген</a:t>
            </a:r>
            <a:r>
              <a:rPr lang="ru-RU" dirty="0"/>
              <a:t> </a:t>
            </a:r>
            <a:r>
              <a:rPr lang="ru-RU" dirty="0" err="1"/>
              <a:t>тізімі</a:t>
            </a:r>
            <a:r>
              <a:rPr lang="ru-RU" dirty="0"/>
              <a:t> </a:t>
            </a:r>
            <a:r>
              <a:rPr lang="ru-RU" dirty="0" err="1"/>
              <a:t>екенін</a:t>
            </a:r>
            <a:r>
              <a:rPr lang="ru-RU" dirty="0"/>
              <a:t> </a:t>
            </a:r>
            <a:r>
              <a:rPr lang="ru-RU" dirty="0" err="1"/>
              <a:t>ескеріңіз</a:t>
            </a:r>
            <a:r>
              <a:rPr lang="ru-RU" dirty="0"/>
              <a:t>, </a:t>
            </a:r>
            <a:r>
              <a:rPr lang="ru-RU" dirty="0" err="1"/>
              <a:t>өйткені</a:t>
            </a:r>
            <a:r>
              <a:rPr lang="ru-RU" dirty="0"/>
              <a:t> </a:t>
            </a:r>
            <a:r>
              <a:rPr lang="kk-KZ" dirty="0" smtClean="0"/>
              <a:t>ЭӘМҚтХП</a:t>
            </a:r>
            <a:r>
              <a:rPr lang="en-US" dirty="0" smtClean="0"/>
              <a:t> </a:t>
            </a:r>
            <a:r>
              <a:rPr lang="ru-RU" dirty="0" err="1"/>
              <a:t>жалпы</a:t>
            </a:r>
            <a:r>
              <a:rPr lang="ru-RU" dirty="0"/>
              <a:t> </a:t>
            </a:r>
            <a:r>
              <a:rPr lang="ru-RU" dirty="0" err="1"/>
              <a:t>алғанда</a:t>
            </a:r>
            <a:r>
              <a:rPr lang="ru-RU" dirty="0"/>
              <a:t> «</a:t>
            </a:r>
            <a:r>
              <a:rPr lang="ru-RU" dirty="0" err="1"/>
              <a:t>тұрмыстық</a:t>
            </a:r>
            <a:r>
              <a:rPr lang="ru-RU" dirty="0"/>
              <a:t> </a:t>
            </a:r>
            <a:r>
              <a:rPr lang="ru-RU" dirty="0" err="1"/>
              <a:t>жағдайды</a:t>
            </a:r>
            <a:r>
              <a:rPr lang="ru-RU" dirty="0"/>
              <a:t> </a:t>
            </a:r>
            <a:r>
              <a:rPr lang="ru-RU" dirty="0" err="1"/>
              <a:t>үнемі</a:t>
            </a:r>
            <a:r>
              <a:rPr lang="ru-RU" dirty="0"/>
              <a:t> </a:t>
            </a:r>
            <a:r>
              <a:rPr lang="ru-RU" dirty="0" err="1"/>
              <a:t>жақсартуды</a:t>
            </a:r>
            <a:r>
              <a:rPr lang="ru-RU" dirty="0"/>
              <a:t>» </a:t>
            </a:r>
            <a:r>
              <a:rPr lang="ru-RU" dirty="0" err="1"/>
              <a:t>қоса</a:t>
            </a:r>
            <a:r>
              <a:rPr lang="ru-RU" dirty="0"/>
              <a:t> </a:t>
            </a:r>
            <a:r>
              <a:rPr lang="ru-RU" dirty="0" err="1"/>
              <a:t>алғанда</a:t>
            </a:r>
            <a:r>
              <a:rPr lang="ru-RU" dirty="0"/>
              <a:t>, «</a:t>
            </a:r>
            <a:r>
              <a:rPr lang="ru-RU" dirty="0" err="1"/>
              <a:t>жеткілікті</a:t>
            </a:r>
            <a:r>
              <a:rPr lang="ru-RU" dirty="0"/>
              <a:t> </a:t>
            </a:r>
            <a:r>
              <a:rPr lang="ru-RU" dirty="0" err="1"/>
              <a:t>өмір</a:t>
            </a:r>
            <a:r>
              <a:rPr lang="ru-RU" dirty="0"/>
              <a:t> </a:t>
            </a:r>
            <a:r>
              <a:rPr lang="ru-RU" dirty="0" err="1"/>
              <a:t>сүру</a:t>
            </a:r>
            <a:r>
              <a:rPr lang="ru-RU" dirty="0"/>
              <a:t> </a:t>
            </a:r>
            <a:r>
              <a:rPr lang="ru-RU" dirty="0" err="1"/>
              <a:t>деңгейіне</a:t>
            </a:r>
            <a:r>
              <a:rPr lang="ru-RU" dirty="0"/>
              <a:t>» </a:t>
            </a:r>
            <a:r>
              <a:rPr lang="ru-RU" dirty="0" err="1"/>
              <a:t>құқықты</a:t>
            </a:r>
            <a:r>
              <a:rPr lang="ru-RU" dirty="0"/>
              <a:t> </a:t>
            </a:r>
            <a:r>
              <a:rPr lang="ru-RU" dirty="0" err="1"/>
              <a:t>қорғайды</a:t>
            </a:r>
            <a:r>
              <a:rPr lang="ru-RU" dirty="0"/>
              <a:t>.</a:t>
            </a:r>
            <a:endParaRPr lang="en-US" dirty="0"/>
          </a:p>
        </p:txBody>
      </p:sp>
      <p:sp>
        <p:nvSpPr>
          <p:cNvPr id="4" name="Title 1">
            <a:extLst>
              <a:ext uri="{FF2B5EF4-FFF2-40B4-BE49-F238E27FC236}">
                <a16:creationId xmlns="" xmlns:a16="http://schemas.microsoft.com/office/drawing/2014/main" id="{A320FD0E-F964-1044-A790-6B3C761FFA46}"/>
              </a:ext>
            </a:extLst>
          </p:cNvPr>
          <p:cNvSpPr txBox="1">
            <a:spLocks/>
          </p:cNvSpPr>
          <p:nvPr/>
        </p:nvSpPr>
        <p:spPr>
          <a:xfrm>
            <a:off x="0" y="23149"/>
            <a:ext cx="9144001" cy="740229"/>
          </a:xfrm>
          <a:prstGeom prst="rect">
            <a:avLst/>
          </a:prstGeom>
          <a:solidFill>
            <a:srgbClr val="00B0F0"/>
          </a:solidFill>
          <a:ln w="50800">
            <a:solidFill>
              <a:srgbClr val="00B050"/>
            </a:solidFill>
          </a:ln>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kk-KZ" sz="4000" dirty="0" smtClean="0"/>
              <a:t>Адам құқықтарының халықаралық құқығындағы арнайы қорғалатын ЭӘМҚ</a:t>
            </a:r>
            <a:endParaRPr lang="en-US" sz="4000" dirty="0"/>
          </a:p>
        </p:txBody>
      </p:sp>
    </p:spTree>
    <p:extLst>
      <p:ext uri="{BB962C8B-B14F-4D97-AF65-F5344CB8AC3E}">
        <p14:creationId xmlns:p14="http://schemas.microsoft.com/office/powerpoint/2010/main" val="4241141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7145821-65A0-F74A-99CC-7AD105DB8F2B}"/>
              </a:ext>
            </a:extLst>
          </p:cNvPr>
          <p:cNvSpPr>
            <a:spLocks noGrp="1"/>
          </p:cNvSpPr>
          <p:nvPr>
            <p:ph idx="1"/>
          </p:nvPr>
        </p:nvSpPr>
        <p:spPr>
          <a:xfrm>
            <a:off x="457200" y="1097804"/>
            <a:ext cx="8229600" cy="5366657"/>
          </a:xfrm>
        </p:spPr>
        <p:txBody>
          <a:bodyPr>
            <a:normAutofit fontScale="62500" lnSpcReduction="20000"/>
          </a:bodyPr>
          <a:lstStyle/>
          <a:p>
            <a:r>
              <a:rPr lang="ru-RU" dirty="0"/>
              <a:t>Осы </a:t>
            </a:r>
            <a:r>
              <a:rPr lang="ru-RU" dirty="0" err="1"/>
              <a:t>шарттар</a:t>
            </a:r>
            <a:r>
              <a:rPr lang="ru-RU" dirty="0"/>
              <a:t> мен </a:t>
            </a:r>
            <a:r>
              <a:rPr lang="ru-RU" dirty="0" err="1"/>
              <a:t>халықаралық</a:t>
            </a:r>
            <a:r>
              <a:rPr lang="ru-RU" dirty="0"/>
              <a:t> </a:t>
            </a:r>
            <a:r>
              <a:rPr lang="ru-RU" dirty="0" err="1"/>
              <a:t>әдет-ғұрып</a:t>
            </a:r>
            <a:r>
              <a:rPr lang="ru-RU" dirty="0"/>
              <a:t> </a:t>
            </a:r>
            <a:r>
              <a:rPr lang="ru-RU" dirty="0" err="1"/>
              <a:t>құқығының</a:t>
            </a:r>
            <a:r>
              <a:rPr lang="ru-RU" dirty="0"/>
              <a:t> </a:t>
            </a:r>
            <a:r>
              <a:rPr lang="ru-RU" dirty="0" err="1"/>
              <a:t>барлығы</a:t>
            </a:r>
            <a:r>
              <a:rPr lang="ru-RU" dirty="0"/>
              <a:t> </a:t>
            </a:r>
            <a:r>
              <a:rPr lang="ru-RU" dirty="0" err="1"/>
              <a:t>кемсітуге</a:t>
            </a:r>
            <a:r>
              <a:rPr lang="ru-RU" dirty="0"/>
              <a:t> </a:t>
            </a:r>
            <a:r>
              <a:rPr lang="ru-RU" dirty="0" err="1"/>
              <a:t>тыйым</a:t>
            </a:r>
            <a:r>
              <a:rPr lang="ru-RU" dirty="0"/>
              <a:t> </a:t>
            </a:r>
            <a:r>
              <a:rPr lang="ru-RU" dirty="0" err="1"/>
              <a:t>салады</a:t>
            </a:r>
            <a:r>
              <a:rPr lang="ru-RU" dirty="0"/>
              <a:t> </a:t>
            </a:r>
            <a:r>
              <a:rPr lang="ru-RU" dirty="0" err="1"/>
              <a:t>және</a:t>
            </a:r>
            <a:r>
              <a:rPr lang="ru-RU" dirty="0"/>
              <a:t> </a:t>
            </a:r>
            <a:r>
              <a:rPr lang="ru-RU" dirty="0" err="1"/>
              <a:t>теңдік</a:t>
            </a:r>
            <a:r>
              <a:rPr lang="ru-RU" dirty="0"/>
              <a:t> </a:t>
            </a:r>
            <a:r>
              <a:rPr lang="ru-RU" dirty="0" err="1"/>
              <a:t>құқығын</a:t>
            </a:r>
            <a:r>
              <a:rPr lang="ru-RU" dirty="0"/>
              <a:t> </a:t>
            </a:r>
            <a:r>
              <a:rPr lang="ru-RU" dirty="0" err="1"/>
              <a:t>қорғайды</a:t>
            </a:r>
            <a:r>
              <a:rPr lang="ru-RU" dirty="0" smtClean="0"/>
              <a:t>.</a:t>
            </a:r>
            <a:r>
              <a:rPr lang="en-GB" dirty="0" smtClean="0"/>
              <a:t> </a:t>
            </a:r>
            <a:endParaRPr lang="en-GB" dirty="0"/>
          </a:p>
          <a:p>
            <a:r>
              <a:rPr lang="kk-KZ" dirty="0" smtClean="0"/>
              <a:t>ЭӘМҚтХП-дегі</a:t>
            </a:r>
            <a:r>
              <a:rPr lang="en-GB" dirty="0" smtClean="0"/>
              <a:t> </a:t>
            </a:r>
            <a:r>
              <a:rPr lang="ru-RU" dirty="0" err="1"/>
              <a:t>барлық</a:t>
            </a:r>
            <a:r>
              <a:rPr lang="ru-RU" dirty="0"/>
              <a:t> </a:t>
            </a:r>
            <a:r>
              <a:rPr lang="kk-KZ" dirty="0" smtClean="0"/>
              <a:t>ЭӘМҚ</a:t>
            </a:r>
            <a:r>
              <a:rPr lang="ru-RU" dirty="0" smtClean="0"/>
              <a:t> </a:t>
            </a:r>
            <a:r>
              <a:rPr lang="ru-RU" dirty="0" err="1" smtClean="0"/>
              <a:t>барлығы</a:t>
            </a:r>
            <a:r>
              <a:rPr lang="ru-RU" dirty="0" smtClean="0"/>
              <a:t> </a:t>
            </a:r>
            <a:r>
              <a:rPr lang="ru-RU" dirty="0" err="1" smtClean="0"/>
              <a:t>пайдалануға</a:t>
            </a:r>
            <a:r>
              <a:rPr lang="ru-RU" dirty="0" smtClean="0"/>
              <a:t> </a:t>
            </a:r>
            <a:r>
              <a:rPr lang="ru-RU" dirty="0" err="1" smtClean="0"/>
              <a:t>жататын</a:t>
            </a:r>
            <a:r>
              <a:rPr lang="ru-RU" dirty="0" smtClean="0"/>
              <a:t> </a:t>
            </a:r>
            <a:r>
              <a:rPr lang="ru-RU" smtClean="0"/>
              <a:t>құқықтары</a:t>
            </a:r>
            <a:r>
              <a:rPr lang="ru-RU" dirty="0" smtClean="0"/>
              <a:t> </a:t>
            </a:r>
            <a:r>
              <a:rPr lang="ru-RU" dirty="0" err="1"/>
              <a:t>ретінде</a:t>
            </a:r>
            <a:r>
              <a:rPr lang="ru-RU" dirty="0"/>
              <a:t> </a:t>
            </a:r>
            <a:r>
              <a:rPr lang="ru-RU" dirty="0" err="1"/>
              <a:t>қарастырады</a:t>
            </a:r>
            <a:r>
              <a:rPr lang="ru-RU" dirty="0"/>
              <a:t>.</a:t>
            </a:r>
            <a:endParaRPr lang="en-GB" dirty="0"/>
          </a:p>
          <a:p>
            <a:r>
              <a:rPr lang="en-GB" dirty="0"/>
              <a:t>Article 2(1) of ICESCR:</a:t>
            </a:r>
          </a:p>
          <a:p>
            <a:pPr marL="0" indent="0">
              <a:buNone/>
            </a:pPr>
            <a:r>
              <a:rPr lang="en-US" dirty="0"/>
              <a:t>“The States Parties to the present Covenant undertake to guarantee that the rights enunciated in the present Covenant will be exercised </a:t>
            </a:r>
            <a:r>
              <a:rPr lang="en-US" b="1" dirty="0">
                <a:effectLst>
                  <a:glow rad="127000">
                    <a:srgbClr val="FFFF00"/>
                  </a:glow>
                </a:effectLst>
              </a:rPr>
              <a:t>without discrimination of any</a:t>
            </a:r>
            <a:r>
              <a:rPr lang="en-US" dirty="0">
                <a:effectLst>
                  <a:glow rad="127000">
                    <a:srgbClr val="FFFF00"/>
                  </a:glow>
                </a:effectLst>
              </a:rPr>
              <a:t> </a:t>
            </a:r>
            <a:r>
              <a:rPr lang="en-US" dirty="0"/>
              <a:t>kind as to race, </a:t>
            </a:r>
            <a:r>
              <a:rPr lang="en-US" dirty="0" err="1"/>
              <a:t>colour</a:t>
            </a:r>
            <a:r>
              <a:rPr lang="en-US" dirty="0"/>
              <a:t>, sex, language, religion, political or other opinion, </a:t>
            </a:r>
            <a:r>
              <a:rPr lang="en-US" sz="3100" b="1" dirty="0">
                <a:effectLst>
                  <a:glow rad="127000">
                    <a:srgbClr val="FFFF00"/>
                  </a:glow>
                </a:effectLst>
              </a:rPr>
              <a:t>national or social origin</a:t>
            </a:r>
            <a:r>
              <a:rPr lang="en-US" dirty="0"/>
              <a:t>, property, birth or other status”</a:t>
            </a:r>
          </a:p>
          <a:p>
            <a:r>
              <a:rPr lang="en-US" dirty="0"/>
              <a:t>CESCR Committee’s </a:t>
            </a:r>
            <a:r>
              <a:rPr lang="en-US" dirty="0">
                <a:hlinkClick r:id="rId2"/>
              </a:rPr>
              <a:t>General Comment 20 </a:t>
            </a:r>
            <a:r>
              <a:rPr lang="en-US" dirty="0"/>
              <a:t>on Non-Discrimination gives further content to this obligation:</a:t>
            </a:r>
          </a:p>
          <a:p>
            <a:pPr marL="0" indent="0">
              <a:buNone/>
            </a:pPr>
            <a:r>
              <a:rPr lang="en-US" dirty="0"/>
              <a:t>“</a:t>
            </a:r>
            <a:r>
              <a:rPr lang="en-US" sz="3100" b="1" dirty="0">
                <a:effectLst>
                  <a:glow rad="127000">
                    <a:srgbClr val="FFFF00"/>
                  </a:glow>
                </a:effectLst>
              </a:rPr>
              <a:t>The ground of nationality should not bar access to Covenant rights</a:t>
            </a:r>
            <a:r>
              <a:rPr lang="en-US" dirty="0"/>
              <a:t>, e.g. all children within a State, including those with an undocumented status, have a right to receive education and access to adequate food and affordable health care. </a:t>
            </a:r>
            <a:r>
              <a:rPr lang="en-US" sz="3100" b="1" dirty="0">
                <a:effectLst>
                  <a:glow rad="127000">
                    <a:srgbClr val="FFFF00"/>
                  </a:glow>
                </a:effectLst>
              </a:rPr>
              <a:t>The Covenant rights apply to everyone including non-nationals, such as refugees, asylum-seekers, stateless persons, migrant workers and victims of international trafficking, regardless of legal status and documentation.”</a:t>
            </a:r>
            <a:endParaRPr lang="en-GB" sz="3100" b="1" dirty="0">
              <a:effectLst>
                <a:glow rad="127000">
                  <a:srgbClr val="FFFF00"/>
                </a:glow>
              </a:effectLst>
            </a:endParaRPr>
          </a:p>
          <a:p>
            <a:endParaRPr lang="en-US" dirty="0"/>
          </a:p>
        </p:txBody>
      </p:sp>
      <p:sp>
        <p:nvSpPr>
          <p:cNvPr id="4" name="Title 1">
            <a:extLst>
              <a:ext uri="{FF2B5EF4-FFF2-40B4-BE49-F238E27FC236}">
                <a16:creationId xmlns="" xmlns:a16="http://schemas.microsoft.com/office/drawing/2014/main" id="{E05E8A21-FDFF-CE49-A276-5E21A5FE3C4A}"/>
              </a:ext>
            </a:extLst>
          </p:cNvPr>
          <p:cNvSpPr txBox="1">
            <a:spLocks/>
          </p:cNvSpPr>
          <p:nvPr/>
        </p:nvSpPr>
        <p:spPr>
          <a:xfrm>
            <a:off x="0" y="23149"/>
            <a:ext cx="9144001" cy="740229"/>
          </a:xfrm>
          <a:prstGeom prst="rect">
            <a:avLst/>
          </a:prstGeom>
          <a:solidFill>
            <a:srgbClr val="00B0F0"/>
          </a:solidFill>
          <a:ln w="50800">
            <a:solidFill>
              <a:srgbClr val="00B050"/>
            </a:solidFill>
          </a:ln>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ru-RU" sz="4000" dirty="0" err="1"/>
              <a:t>Теңдік</a:t>
            </a:r>
            <a:r>
              <a:rPr lang="ru-RU" sz="4000" dirty="0"/>
              <a:t>, </a:t>
            </a:r>
            <a:r>
              <a:rPr lang="ru-RU" sz="4000" dirty="0" err="1"/>
              <a:t>кемсітпеу</a:t>
            </a:r>
            <a:r>
              <a:rPr lang="ru-RU" sz="4000" dirty="0"/>
              <a:t> </a:t>
            </a:r>
            <a:r>
              <a:rPr lang="ru-RU" sz="4000" dirty="0" err="1"/>
              <a:t>және</a:t>
            </a:r>
            <a:r>
              <a:rPr lang="ru-RU" sz="4000" dirty="0"/>
              <a:t> </a:t>
            </a:r>
            <a:r>
              <a:rPr lang="kk-KZ" sz="4000" dirty="0" smtClean="0"/>
              <a:t>ЭӘМҚ</a:t>
            </a:r>
            <a:r>
              <a:rPr lang="en-US" sz="4000" dirty="0" smtClean="0"/>
              <a:t> </a:t>
            </a:r>
            <a:r>
              <a:rPr lang="ru-RU" sz="4000" dirty="0" err="1"/>
              <a:t>қол</a:t>
            </a:r>
            <a:r>
              <a:rPr lang="ru-RU" sz="4000" dirty="0"/>
              <a:t> </a:t>
            </a:r>
            <a:r>
              <a:rPr lang="ru-RU" sz="4000" dirty="0" err="1"/>
              <a:t>жеткізу</a:t>
            </a:r>
            <a:endParaRPr lang="en-US" sz="4000" dirty="0"/>
          </a:p>
        </p:txBody>
      </p:sp>
    </p:spTree>
    <p:extLst>
      <p:ext uri="{BB962C8B-B14F-4D97-AF65-F5344CB8AC3E}">
        <p14:creationId xmlns:p14="http://schemas.microsoft.com/office/powerpoint/2010/main" val="297182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81DE4CA-1EBB-FC45-B607-D8CDE0717A19}"/>
              </a:ext>
            </a:extLst>
          </p:cNvPr>
          <p:cNvSpPr>
            <a:spLocks noGrp="1"/>
          </p:cNvSpPr>
          <p:nvPr>
            <p:ph idx="1"/>
          </p:nvPr>
        </p:nvSpPr>
        <p:spPr>
          <a:xfrm>
            <a:off x="457200" y="1197429"/>
            <a:ext cx="8229600" cy="5486400"/>
          </a:xfrm>
        </p:spPr>
        <p:txBody>
          <a:bodyPr>
            <a:normAutofit fontScale="70000" lnSpcReduction="20000"/>
          </a:bodyPr>
          <a:lstStyle/>
          <a:p>
            <a:r>
              <a:rPr lang="en-US" dirty="0"/>
              <a:t>Article 4 of ICESCR: “…the State may subject such rights only to such limitations as are determined by law only in so far as this may be compatible with the nature of these rights and solely for the purpose of promoting the general welfare in a democratic society.”</a:t>
            </a:r>
          </a:p>
          <a:p>
            <a:r>
              <a:rPr lang="en-US" dirty="0"/>
              <a:t>In general any limitations of ESCR, like any other rights, State has the onus of proving:</a:t>
            </a:r>
          </a:p>
          <a:p>
            <a:pPr lvl="1"/>
            <a:r>
              <a:rPr lang="en-US" dirty="0"/>
              <a:t>Measures taken are in </a:t>
            </a:r>
            <a:r>
              <a:rPr lang="en-US" b="1" dirty="0">
                <a:effectLst>
                  <a:outerShdw blurRad="50800" dist="50800" dir="5400000" algn="ctr" rotWithShape="0">
                    <a:srgbClr val="FFFF00"/>
                  </a:outerShdw>
                </a:effectLst>
              </a:rPr>
              <a:t>pursuit of a compelling goal</a:t>
            </a:r>
            <a:r>
              <a:rPr lang="en-US" dirty="0"/>
              <a:t>; </a:t>
            </a:r>
          </a:p>
          <a:p>
            <a:pPr lvl="1"/>
            <a:r>
              <a:rPr lang="en-US" dirty="0"/>
              <a:t>Measures are </a:t>
            </a:r>
            <a:r>
              <a:rPr lang="en-US" sz="2900" b="1" dirty="0">
                <a:effectLst>
                  <a:outerShdw blurRad="50800" dist="50800" dir="5400000" algn="ctr" rotWithShape="0">
                    <a:srgbClr val="FFFF00"/>
                  </a:outerShdw>
                </a:effectLst>
              </a:rPr>
              <a:t>strictly necessary</a:t>
            </a:r>
            <a:r>
              <a:rPr lang="en-US" dirty="0"/>
              <a:t>;</a:t>
            </a:r>
          </a:p>
          <a:p>
            <a:pPr lvl="1"/>
            <a:r>
              <a:rPr lang="en-US" dirty="0"/>
              <a:t>Measures are </a:t>
            </a:r>
            <a:r>
              <a:rPr lang="en-US" sz="2900" b="1" dirty="0">
                <a:effectLst>
                  <a:outerShdw blurRad="50800" dist="50800" dir="5400000" algn="ctr" rotWithShape="0">
                    <a:srgbClr val="FFFF00"/>
                  </a:outerShdw>
                </a:effectLst>
              </a:rPr>
              <a:t>proportionate</a:t>
            </a:r>
            <a:r>
              <a:rPr lang="en-US" b="1" dirty="0"/>
              <a:t> </a:t>
            </a:r>
            <a:r>
              <a:rPr lang="en-US" dirty="0"/>
              <a:t>and there are </a:t>
            </a:r>
            <a:r>
              <a:rPr lang="en-US" sz="2900" b="1" dirty="0">
                <a:effectLst>
                  <a:outerShdw blurRad="50800" dist="50800" dir="5400000" algn="ctr" rotWithShape="0">
                    <a:srgbClr val="FFFF00"/>
                  </a:outerShdw>
                </a:effectLst>
              </a:rPr>
              <a:t>no alternative or less restrictive measures </a:t>
            </a:r>
            <a:r>
              <a:rPr lang="en-US" dirty="0"/>
              <a:t>available.</a:t>
            </a:r>
          </a:p>
          <a:p>
            <a:r>
              <a:rPr lang="en-US" dirty="0"/>
              <a:t>This is very similar to the requirements for “derogations” of ESCR during public emergencies such as COVID-19 in terms of IHRL standards reflected in the “</a:t>
            </a:r>
            <a:r>
              <a:rPr lang="en-US" dirty="0">
                <a:hlinkClick r:id="rId2"/>
              </a:rPr>
              <a:t>Siracusa Principles</a:t>
            </a:r>
            <a:r>
              <a:rPr lang="en-US" dirty="0"/>
              <a:t>”.</a:t>
            </a:r>
          </a:p>
          <a:p>
            <a:r>
              <a:rPr lang="en-US" dirty="0"/>
              <a:t>Such restrictions, if any, must be evidence based and very well supported. This is especially so if they differentiate between groups of </a:t>
            </a:r>
            <a:r>
              <a:rPr lang="en-US" dirty="0" err="1"/>
              <a:t>inviduals</a:t>
            </a:r>
            <a:r>
              <a:rPr lang="en-US" dirty="0"/>
              <a:t> as the obligation of non-discrimination in access to ESCR is an immediate obligation.</a:t>
            </a:r>
          </a:p>
        </p:txBody>
      </p:sp>
      <p:sp>
        <p:nvSpPr>
          <p:cNvPr id="4" name="Title 1">
            <a:extLst>
              <a:ext uri="{FF2B5EF4-FFF2-40B4-BE49-F238E27FC236}">
                <a16:creationId xmlns="" xmlns:a16="http://schemas.microsoft.com/office/drawing/2014/main" id="{0CE49316-A78C-B24B-BD85-D767787394D5}"/>
              </a:ext>
            </a:extLst>
          </p:cNvPr>
          <p:cNvSpPr txBox="1">
            <a:spLocks/>
          </p:cNvSpPr>
          <p:nvPr/>
        </p:nvSpPr>
        <p:spPr>
          <a:xfrm>
            <a:off x="0" y="0"/>
            <a:ext cx="9144001" cy="740229"/>
          </a:xfrm>
          <a:prstGeom prst="rect">
            <a:avLst/>
          </a:prstGeom>
          <a:solidFill>
            <a:srgbClr val="00B0F0"/>
          </a:solidFill>
          <a:ln w="50800">
            <a:solidFill>
              <a:srgbClr val="00B050"/>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Permissible limitations of ESCR in IHRL</a:t>
            </a:r>
          </a:p>
        </p:txBody>
      </p:sp>
    </p:spTree>
    <p:extLst>
      <p:ext uri="{BB962C8B-B14F-4D97-AF65-F5344CB8AC3E}">
        <p14:creationId xmlns:p14="http://schemas.microsoft.com/office/powerpoint/2010/main" val="2507516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E79B997B-BD29-4641-A01A-2D35635B20D3}"/>
              </a:ext>
            </a:extLst>
          </p:cNvPr>
          <p:cNvSpPr>
            <a:spLocks noGrp="1"/>
          </p:cNvSpPr>
          <p:nvPr>
            <p:ph idx="1"/>
          </p:nvPr>
        </p:nvSpPr>
        <p:spPr>
          <a:xfrm>
            <a:off x="457200" y="1045029"/>
            <a:ext cx="8229600" cy="5649685"/>
          </a:xfrm>
        </p:spPr>
        <p:txBody>
          <a:bodyPr>
            <a:normAutofit/>
          </a:bodyPr>
          <a:lstStyle/>
          <a:p>
            <a:r>
              <a:rPr lang="en-US" dirty="0"/>
              <a:t>Constitution includes protection for at least the following rights:</a:t>
            </a:r>
          </a:p>
          <a:p>
            <a:pPr lvl="1"/>
            <a:r>
              <a:rPr lang="en-US" dirty="0"/>
              <a:t>Education (Article 30)</a:t>
            </a:r>
          </a:p>
          <a:p>
            <a:pPr lvl="1"/>
            <a:r>
              <a:rPr lang="en-US" dirty="0"/>
              <a:t>Housing (Article 25)</a:t>
            </a:r>
          </a:p>
          <a:p>
            <a:pPr lvl="1"/>
            <a:r>
              <a:rPr lang="en-US" dirty="0"/>
              <a:t>Healthcare (Article 29)</a:t>
            </a:r>
          </a:p>
          <a:p>
            <a:pPr lvl="1"/>
            <a:r>
              <a:rPr lang="en-US" dirty="0" err="1"/>
              <a:t>Labour</a:t>
            </a:r>
            <a:r>
              <a:rPr lang="en-US" dirty="0"/>
              <a:t> Rights and Rest ( Article 24)</a:t>
            </a:r>
          </a:p>
          <a:p>
            <a:pPr lvl="1"/>
            <a:r>
              <a:rPr lang="en-US" dirty="0"/>
              <a:t>Social Security (Article 28)</a:t>
            </a:r>
          </a:p>
          <a:p>
            <a:r>
              <a:rPr lang="en-US" dirty="0"/>
              <a:t>No explicit rights to water, sanitation and food. Could these be covered by other rights? </a:t>
            </a:r>
          </a:p>
          <a:p>
            <a:pPr lvl="1"/>
            <a:endParaRPr lang="en-US" dirty="0"/>
          </a:p>
        </p:txBody>
      </p:sp>
      <p:sp>
        <p:nvSpPr>
          <p:cNvPr id="4" name="Title 1">
            <a:extLst>
              <a:ext uri="{FF2B5EF4-FFF2-40B4-BE49-F238E27FC236}">
                <a16:creationId xmlns="" xmlns:a16="http://schemas.microsoft.com/office/drawing/2014/main" id="{45C00D15-5DF9-0F4D-8F9D-B4E9B2F57661}"/>
              </a:ext>
            </a:extLst>
          </p:cNvPr>
          <p:cNvSpPr txBox="1">
            <a:spLocks/>
          </p:cNvSpPr>
          <p:nvPr/>
        </p:nvSpPr>
        <p:spPr>
          <a:xfrm>
            <a:off x="-1" y="140137"/>
            <a:ext cx="9144001" cy="740229"/>
          </a:xfrm>
          <a:prstGeom prst="rect">
            <a:avLst/>
          </a:prstGeom>
          <a:solidFill>
            <a:srgbClr val="00B0F0"/>
          </a:solidFill>
          <a:ln w="50800">
            <a:solidFill>
              <a:srgbClr val="00B050"/>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ESCR rights in Kazakhstan</a:t>
            </a:r>
          </a:p>
        </p:txBody>
      </p:sp>
    </p:spTree>
    <p:extLst>
      <p:ext uri="{BB962C8B-B14F-4D97-AF65-F5344CB8AC3E}">
        <p14:creationId xmlns:p14="http://schemas.microsoft.com/office/powerpoint/2010/main" val="151711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864B7A0-D30B-E64B-8FEB-259EEB743A30}"/>
              </a:ext>
            </a:extLst>
          </p:cNvPr>
          <p:cNvSpPr>
            <a:spLocks noGrp="1"/>
          </p:cNvSpPr>
          <p:nvPr>
            <p:ph idx="1"/>
          </p:nvPr>
        </p:nvSpPr>
        <p:spPr>
          <a:xfrm>
            <a:off x="457200" y="1175657"/>
            <a:ext cx="8229600" cy="5366657"/>
          </a:xfrm>
        </p:spPr>
        <p:txBody>
          <a:bodyPr>
            <a:normAutofit fontScale="85000" lnSpcReduction="20000"/>
          </a:bodyPr>
          <a:lstStyle/>
          <a:p>
            <a:pPr algn="just"/>
            <a:r>
              <a:rPr lang="en-US" dirty="0"/>
              <a:t>Article 14(2): “No one shall be subject to any discrimination for reasons of origin, social, property status, occupation, sex, race, </a:t>
            </a:r>
            <a:r>
              <a:rPr lang="en-US" b="1" dirty="0"/>
              <a:t>nationality</a:t>
            </a:r>
            <a:r>
              <a:rPr lang="en-US" dirty="0"/>
              <a:t>, language, attitude towards religion, convictions, place of residence or any other circumstances.”</a:t>
            </a:r>
          </a:p>
          <a:p>
            <a:pPr algn="just"/>
            <a:r>
              <a:rPr lang="en-US" dirty="0"/>
              <a:t>Article 12(4): “Foreigners and stateless persons in the Republic shall enjoy rights and freedoms as well as bear responsibilities established for the citizens </a:t>
            </a:r>
            <a:r>
              <a:rPr lang="en-US" b="1" dirty="0"/>
              <a:t>unless otherwise stipulated by the Constitution, laws and international treaties</a:t>
            </a:r>
            <a:r>
              <a:rPr lang="en-US" dirty="0"/>
              <a:t>.”</a:t>
            </a:r>
          </a:p>
          <a:p>
            <a:pPr algn="just"/>
            <a:r>
              <a:rPr lang="en-US" dirty="0"/>
              <a:t>However, many of the ESCR rights in the Constitution are, at least in part, reserved for “citizens”. Legislation, policies and orders seem to often follow this assumption. </a:t>
            </a:r>
          </a:p>
          <a:p>
            <a:endParaRPr lang="en-US" dirty="0"/>
          </a:p>
        </p:txBody>
      </p:sp>
      <p:sp>
        <p:nvSpPr>
          <p:cNvPr id="4" name="Title 1">
            <a:extLst>
              <a:ext uri="{FF2B5EF4-FFF2-40B4-BE49-F238E27FC236}">
                <a16:creationId xmlns="" xmlns:a16="http://schemas.microsoft.com/office/drawing/2014/main" id="{2F53E491-BD2C-BE45-83BE-CB674CB744D9}"/>
              </a:ext>
            </a:extLst>
          </p:cNvPr>
          <p:cNvSpPr txBox="1">
            <a:spLocks/>
          </p:cNvSpPr>
          <p:nvPr/>
        </p:nvSpPr>
        <p:spPr>
          <a:xfrm>
            <a:off x="104171" y="0"/>
            <a:ext cx="9144001" cy="740229"/>
          </a:xfrm>
          <a:prstGeom prst="rect">
            <a:avLst/>
          </a:prstGeom>
          <a:solidFill>
            <a:srgbClr val="00B0F0"/>
          </a:solidFill>
          <a:ln w="50800">
            <a:solidFill>
              <a:srgbClr val="00B050"/>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Equality in Kazakhstan</a:t>
            </a:r>
          </a:p>
        </p:txBody>
      </p:sp>
    </p:spTree>
    <p:extLst>
      <p:ext uri="{BB962C8B-B14F-4D97-AF65-F5344CB8AC3E}">
        <p14:creationId xmlns:p14="http://schemas.microsoft.com/office/powerpoint/2010/main" val="3298699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1641</TotalTime>
  <Words>2736</Words>
  <Application>Microsoft Office PowerPoint</Application>
  <PresentationFormat>Экран (4:3)</PresentationFormat>
  <Paragraphs>178</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Office Theme</vt:lpstr>
      <vt:lpstr>Халықаралық құқықтағы экономикалық, әлеуметтік және мәдени құқықтар: ESCR азаматтығы жоқ адамдар</vt:lpstr>
      <vt:lpstr>Презентация PowerPoint</vt:lpstr>
      <vt:lpstr>ЭӘМҚ-ды халықаралық құқықтық қорғау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Examples 1: Work</vt:lpstr>
      <vt:lpstr>Examples 2: Housing</vt:lpstr>
      <vt:lpstr>Examples 3: Healthcare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Examples of Justiciability in Practice</vt:lpstr>
      <vt:lpstr>Nelson Mandela on ESCR</vt:lpstr>
      <vt:lpstr>Thank You!</vt:lpstr>
    </vt:vector>
  </TitlesOfParts>
  <Company>International Commission of Jurists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Social and Cultural Rights in International Law: Module 1:  Advancing Civil Society in promoting ESCR Standards</dc:title>
  <dc:creator>Timothy Fish</dc:creator>
  <cp:lastModifiedBy>user</cp:lastModifiedBy>
  <cp:revision>73</cp:revision>
  <dcterms:created xsi:type="dcterms:W3CDTF">2019-10-03T01:21:35Z</dcterms:created>
  <dcterms:modified xsi:type="dcterms:W3CDTF">2021-12-14T09:26:14Z</dcterms:modified>
</cp:coreProperties>
</file>