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29" r:id="rId2"/>
    <p:sldId id="32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6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930CB"/>
    <a:srgbClr val="783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6" y="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26128-A1C7-4AC6-BE49-F271A560355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288A2AD-B05D-4B1A-838A-DA134EA50039}">
      <dgm:prSet phldrT="[Текст]" custT="1"/>
      <dgm:spPr>
        <a:solidFill>
          <a:srgbClr val="7830CB"/>
        </a:solidFill>
        <a:ln>
          <a:noFill/>
        </a:ln>
      </dgm:spPr>
      <dgm:t>
        <a:bodyPr anchor="ctr"/>
        <a:lstStyle/>
        <a:p>
          <a:r>
            <a:rPr lang="ru-RU" sz="1600" b="1" dirty="0">
              <a:ln>
                <a:noFill/>
              </a:ln>
              <a:solidFill>
                <a:schemeClr val="tx1"/>
              </a:solidFill>
            </a:rPr>
            <a:t>Раса</a:t>
          </a:r>
          <a:br>
            <a:rPr lang="ru-RU" sz="1600" b="1" dirty="0">
              <a:ln>
                <a:noFill/>
              </a:ln>
              <a:solidFill>
                <a:schemeClr val="tx1"/>
              </a:solidFill>
            </a:rPr>
          </a:br>
          <a:r>
            <a:rPr lang="ru-RU" sz="1600" dirty="0">
              <a:ln>
                <a:noFill/>
              </a:ln>
              <a:solidFill>
                <a:schemeClr val="tx1"/>
              </a:solidFill>
            </a:rPr>
            <a:t>(</a:t>
          </a:r>
          <a:r>
            <a:rPr lang="ru-RU" sz="1600" i="1" dirty="0">
              <a:ln>
                <a:noFill/>
              </a:ln>
              <a:solidFill>
                <a:schemeClr val="tx1"/>
              </a:solidFill>
            </a:rPr>
            <a:t>раса, цвет кожи, происхождение, </a:t>
          </a:r>
          <a:br>
            <a:rPr lang="ru-RU" sz="1600" i="1" dirty="0">
              <a:ln>
                <a:noFill/>
              </a:ln>
              <a:solidFill>
                <a:schemeClr val="tx1"/>
              </a:solidFill>
            </a:rPr>
          </a:br>
          <a:r>
            <a:rPr lang="ru-RU" sz="1600" i="1" dirty="0">
              <a:ln>
                <a:noFill/>
              </a:ln>
              <a:solidFill>
                <a:schemeClr val="tx1"/>
              </a:solidFill>
            </a:rPr>
            <a:t>или национальное или этническое происхождение</a:t>
          </a:r>
          <a:r>
            <a:rPr lang="ru-RU" sz="1600" dirty="0">
              <a:ln>
                <a:noFill/>
              </a:ln>
              <a:solidFill>
                <a:schemeClr val="tx1"/>
              </a:solidFill>
            </a:rPr>
            <a:t>) – Международная конвенция </a:t>
          </a:r>
          <a:br>
            <a:rPr lang="ru-RU" sz="16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dirty="0">
              <a:ln>
                <a:noFill/>
              </a:ln>
              <a:solidFill>
                <a:schemeClr val="tx1"/>
              </a:solidFill>
            </a:rPr>
            <a:t>о ликвидации всех форм расовой дискриминации</a:t>
          </a:r>
        </a:p>
      </dgm:t>
    </dgm:pt>
    <dgm:pt modelId="{C1116987-B71F-46E8-8100-258A574B96F1}" type="parTrans" cxnId="{42D10666-50AF-4A14-AAA5-470BE9CD0938}">
      <dgm:prSet/>
      <dgm:spPr/>
      <dgm:t>
        <a:bodyPr/>
        <a:lstStyle/>
        <a:p>
          <a:endParaRPr lang="ru-RU"/>
        </a:p>
      </dgm:t>
    </dgm:pt>
    <dgm:pt modelId="{1031FE53-4D7F-477C-96E8-3A92B3892658}" type="sibTrans" cxnId="{42D10666-50AF-4A14-AAA5-470BE9CD0938}">
      <dgm:prSet/>
      <dgm:spPr/>
      <dgm:t>
        <a:bodyPr/>
        <a:lstStyle/>
        <a:p>
          <a:endParaRPr lang="ru-RU"/>
        </a:p>
      </dgm:t>
    </dgm:pt>
    <dgm:pt modelId="{E5264584-BC58-4CD9-9964-BAD73C0DF491}">
      <dgm:prSet phldrT="[Текст]" custT="1"/>
      <dgm:spPr>
        <a:solidFill>
          <a:srgbClr val="7830CB"/>
        </a:solidFill>
        <a:ln>
          <a:noFill/>
        </a:ln>
      </dgm:spPr>
      <dgm:t>
        <a:bodyPr anchor="ctr"/>
        <a:lstStyle/>
        <a:p>
          <a:r>
            <a:rPr lang="ru-RU" sz="1600" b="1" dirty="0">
              <a:ln>
                <a:noFill/>
              </a:ln>
              <a:solidFill>
                <a:schemeClr val="tx1"/>
              </a:solidFill>
            </a:rPr>
            <a:t>Пол/ Гендер </a:t>
          </a:r>
          <a:r>
            <a:rPr lang="ru-RU" sz="1600" dirty="0">
              <a:ln>
                <a:noFill/>
              </a:ln>
              <a:solidFill>
                <a:schemeClr val="tx1"/>
              </a:solidFill>
            </a:rPr>
            <a:t>– </a:t>
          </a:r>
          <a:br>
            <a:rPr lang="ru-RU" sz="16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dirty="0">
              <a:ln>
                <a:noFill/>
              </a:ln>
              <a:solidFill>
                <a:schemeClr val="tx1"/>
              </a:solidFill>
            </a:rPr>
            <a:t>Конвенция </a:t>
          </a:r>
          <a:br>
            <a:rPr lang="ru-RU" sz="16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dirty="0">
              <a:ln>
                <a:noFill/>
              </a:ln>
              <a:solidFill>
                <a:schemeClr val="tx1"/>
              </a:solidFill>
            </a:rPr>
            <a:t>о ликвидации всех форм дискриминации в отношении женщин</a:t>
          </a:r>
        </a:p>
      </dgm:t>
    </dgm:pt>
    <dgm:pt modelId="{AED1EC6C-F14F-4F1B-AF85-0329BE279C5D}" type="parTrans" cxnId="{A2CE9DB3-1CAD-4B21-8C1E-383C56D4AC86}">
      <dgm:prSet/>
      <dgm:spPr/>
      <dgm:t>
        <a:bodyPr/>
        <a:lstStyle/>
        <a:p>
          <a:endParaRPr lang="ru-RU"/>
        </a:p>
      </dgm:t>
    </dgm:pt>
    <dgm:pt modelId="{37BA05D6-E135-4B27-BAF8-FFDE9DCDAF86}" type="sibTrans" cxnId="{A2CE9DB3-1CAD-4B21-8C1E-383C56D4AC86}">
      <dgm:prSet/>
      <dgm:spPr/>
      <dgm:t>
        <a:bodyPr/>
        <a:lstStyle/>
        <a:p>
          <a:endParaRPr lang="ru-RU"/>
        </a:p>
      </dgm:t>
    </dgm:pt>
    <dgm:pt modelId="{7F797D49-4E53-4842-82E2-871B7AF8AD35}">
      <dgm:prSet phldrT="[Текст]" custT="1"/>
      <dgm:spPr>
        <a:solidFill>
          <a:srgbClr val="7830CB"/>
        </a:solidFill>
        <a:ln>
          <a:noFill/>
        </a:ln>
      </dgm:spPr>
      <dgm:t>
        <a:bodyPr anchor="ctr"/>
        <a:lstStyle/>
        <a:p>
          <a:r>
            <a:rPr lang="ru-RU" sz="1600" b="1" dirty="0">
              <a:ln>
                <a:noFill/>
              </a:ln>
              <a:solidFill>
                <a:schemeClr val="tx1"/>
              </a:solidFill>
            </a:rPr>
            <a:t>Инвалидность</a:t>
          </a:r>
          <a:r>
            <a:rPr lang="ru-RU" sz="1600" dirty="0">
              <a:ln>
                <a:noFill/>
              </a:ln>
              <a:solidFill>
                <a:schemeClr val="tx1"/>
              </a:solidFill>
            </a:rPr>
            <a:t> – Конвенция о правах инвалидов</a:t>
          </a:r>
        </a:p>
      </dgm:t>
    </dgm:pt>
    <dgm:pt modelId="{A955EA41-31A8-4E27-A1DE-936553D06A00}" type="parTrans" cxnId="{F5D59647-88E7-47FC-BA10-E65609EEEDC2}">
      <dgm:prSet/>
      <dgm:spPr/>
      <dgm:t>
        <a:bodyPr/>
        <a:lstStyle/>
        <a:p>
          <a:endParaRPr lang="ru-RU"/>
        </a:p>
      </dgm:t>
    </dgm:pt>
    <dgm:pt modelId="{03D4ACBD-6B07-4EBC-8783-309947E7ADF4}" type="sibTrans" cxnId="{F5D59647-88E7-47FC-BA10-E65609EEEDC2}">
      <dgm:prSet/>
      <dgm:spPr/>
      <dgm:t>
        <a:bodyPr/>
        <a:lstStyle/>
        <a:p>
          <a:endParaRPr lang="ru-RU"/>
        </a:p>
      </dgm:t>
    </dgm:pt>
    <dgm:pt modelId="{75FC6BF8-D08B-4D29-937A-405FD3454C29}" type="pres">
      <dgm:prSet presAssocID="{0E026128-A1C7-4AC6-BE49-F271A5603559}" presName="Name0" presStyleCnt="0">
        <dgm:presLayoutVars>
          <dgm:dir/>
          <dgm:resizeHandles val="exact"/>
        </dgm:presLayoutVars>
      </dgm:prSet>
      <dgm:spPr/>
    </dgm:pt>
    <dgm:pt modelId="{FCF4C5F2-D689-4EBA-8DDC-4F62D485C5D8}" type="pres">
      <dgm:prSet presAssocID="{0E026128-A1C7-4AC6-BE49-F271A5603559}" presName="bkgdShp" presStyleLbl="alignAccFollowNode1" presStyleIdx="0" presStyleCnt="1" custLinFactNeighborX="0" custLinFactNeighborY="440"/>
      <dgm:spPr>
        <a:noFill/>
        <a:ln>
          <a:noFill/>
        </a:ln>
      </dgm:spPr>
    </dgm:pt>
    <dgm:pt modelId="{D307F2B8-964E-4641-A7BF-418684E1DC3D}" type="pres">
      <dgm:prSet presAssocID="{0E026128-A1C7-4AC6-BE49-F271A5603559}" presName="linComp" presStyleCnt="0"/>
      <dgm:spPr/>
    </dgm:pt>
    <dgm:pt modelId="{9B817E67-FA27-4D73-B653-5AEB60C45EC1}" type="pres">
      <dgm:prSet presAssocID="{A288A2AD-B05D-4B1A-838A-DA134EA50039}" presName="compNode" presStyleCnt="0"/>
      <dgm:spPr/>
    </dgm:pt>
    <dgm:pt modelId="{F3C7E69D-9928-4D9F-AC08-08468897C540}" type="pres">
      <dgm:prSet presAssocID="{A288A2AD-B05D-4B1A-838A-DA134EA500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956F0-330C-4783-B66D-425D4A0016A3}" type="pres">
      <dgm:prSet presAssocID="{A288A2AD-B05D-4B1A-838A-DA134EA50039}" presName="invisiNode" presStyleLbl="node1" presStyleIdx="0" presStyleCnt="3"/>
      <dgm:spPr/>
    </dgm:pt>
    <dgm:pt modelId="{7FC12229-16D8-45F0-B42C-6F8CB3BF0AF4}" type="pres">
      <dgm:prSet presAssocID="{A288A2AD-B05D-4B1A-838A-DA134EA50039}" presName="imagNode" presStyleLbl="fgImgPlace1" presStyleIdx="0" presStyleCnt="3" custLinFactNeighborX="1132" custLinFactNeighborY="1066"/>
      <dgm:spPr>
        <a:noFill/>
        <a:ln>
          <a:noFill/>
        </a:ln>
      </dgm:spPr>
    </dgm:pt>
    <dgm:pt modelId="{4D4A2ECB-4F1E-4738-8408-1D0FC8A444A8}" type="pres">
      <dgm:prSet presAssocID="{1031FE53-4D7F-477C-96E8-3A92B38926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3B1D7B-DB05-471D-B809-3460136AA76B}" type="pres">
      <dgm:prSet presAssocID="{E5264584-BC58-4CD9-9964-BAD73C0DF491}" presName="compNode" presStyleCnt="0"/>
      <dgm:spPr/>
    </dgm:pt>
    <dgm:pt modelId="{2B76AD7F-7FCA-4465-98C0-254C41D58038}" type="pres">
      <dgm:prSet presAssocID="{E5264584-BC58-4CD9-9964-BAD73C0DF4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F546A-5F26-41CA-8D87-C88D8E13F6AD}" type="pres">
      <dgm:prSet presAssocID="{E5264584-BC58-4CD9-9964-BAD73C0DF491}" presName="invisiNode" presStyleLbl="node1" presStyleIdx="1" presStyleCnt="3"/>
      <dgm:spPr/>
    </dgm:pt>
    <dgm:pt modelId="{71B4AAC9-80C5-4657-B42F-CB197AE6A396}" type="pres">
      <dgm:prSet presAssocID="{E5264584-BC58-4CD9-9964-BAD73C0DF491}" presName="imagNode" presStyleLbl="fgImgPlace1" presStyleIdx="1" presStyleCnt="3"/>
      <dgm:spPr>
        <a:noFill/>
        <a:ln>
          <a:noFill/>
        </a:ln>
      </dgm:spPr>
    </dgm:pt>
    <dgm:pt modelId="{F374553B-D0C2-4417-9EB7-58879177E75C}" type="pres">
      <dgm:prSet presAssocID="{37BA05D6-E135-4B27-BAF8-FFDE9DCDAF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F3CD00-F908-43BB-AB99-18BB1C7B672A}" type="pres">
      <dgm:prSet presAssocID="{7F797D49-4E53-4842-82E2-871B7AF8AD35}" presName="compNode" presStyleCnt="0"/>
      <dgm:spPr/>
    </dgm:pt>
    <dgm:pt modelId="{57741BB8-9652-4A85-BBF4-C2A62320DFA9}" type="pres">
      <dgm:prSet presAssocID="{7F797D49-4E53-4842-82E2-871B7AF8AD35}" presName="node" presStyleLbl="node1" presStyleIdx="2" presStyleCnt="3" custLinFactNeighborY="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24D8D-86BE-42C4-B470-4476751476FF}" type="pres">
      <dgm:prSet presAssocID="{7F797D49-4E53-4842-82E2-871B7AF8AD35}" presName="invisiNode" presStyleLbl="node1" presStyleIdx="2" presStyleCnt="3"/>
      <dgm:spPr/>
    </dgm:pt>
    <dgm:pt modelId="{2F14C11F-70A1-43E4-944B-D3384BF39EB9}" type="pres">
      <dgm:prSet presAssocID="{7F797D49-4E53-4842-82E2-871B7AF8AD35}" presName="imagNode" presStyleLbl="fgImgPlace1" presStyleIdx="2" presStyleCnt="3"/>
      <dgm:spPr>
        <a:noFill/>
        <a:ln>
          <a:noFill/>
        </a:ln>
      </dgm:spPr>
    </dgm:pt>
  </dgm:ptLst>
  <dgm:cxnLst>
    <dgm:cxn modelId="{7989A6C4-6737-4C49-97E8-D203AF801A88}" type="presOf" srcId="{7F797D49-4E53-4842-82E2-871B7AF8AD35}" destId="{57741BB8-9652-4A85-BBF4-C2A62320DFA9}" srcOrd="0" destOrd="0" presId="urn:microsoft.com/office/officeart/2005/8/layout/pList2"/>
    <dgm:cxn modelId="{42D10666-50AF-4A14-AAA5-470BE9CD0938}" srcId="{0E026128-A1C7-4AC6-BE49-F271A5603559}" destId="{A288A2AD-B05D-4B1A-838A-DA134EA50039}" srcOrd="0" destOrd="0" parTransId="{C1116987-B71F-46E8-8100-258A574B96F1}" sibTransId="{1031FE53-4D7F-477C-96E8-3A92B3892658}"/>
    <dgm:cxn modelId="{11BA8444-168D-4E9E-B39E-460F3DEEC172}" type="presOf" srcId="{37BA05D6-E135-4B27-BAF8-FFDE9DCDAF86}" destId="{F374553B-D0C2-4417-9EB7-58879177E75C}" srcOrd="0" destOrd="0" presId="urn:microsoft.com/office/officeart/2005/8/layout/pList2"/>
    <dgm:cxn modelId="{98A9D55A-B200-4A1A-B64F-D0E82AC85136}" type="presOf" srcId="{A288A2AD-B05D-4B1A-838A-DA134EA50039}" destId="{F3C7E69D-9928-4D9F-AC08-08468897C540}" srcOrd="0" destOrd="0" presId="urn:microsoft.com/office/officeart/2005/8/layout/pList2"/>
    <dgm:cxn modelId="{44FC2675-4565-45FF-8878-FC2A016C5945}" type="presOf" srcId="{1031FE53-4D7F-477C-96E8-3A92B3892658}" destId="{4D4A2ECB-4F1E-4738-8408-1D0FC8A444A8}" srcOrd="0" destOrd="0" presId="urn:microsoft.com/office/officeart/2005/8/layout/pList2"/>
    <dgm:cxn modelId="{8CBC003A-0A44-42CF-9D56-C2F558431F8D}" type="presOf" srcId="{0E026128-A1C7-4AC6-BE49-F271A5603559}" destId="{75FC6BF8-D08B-4D29-937A-405FD3454C29}" srcOrd="0" destOrd="0" presId="urn:microsoft.com/office/officeart/2005/8/layout/pList2"/>
    <dgm:cxn modelId="{546692CE-1A57-4D8A-9817-09D24F205335}" type="presOf" srcId="{E5264584-BC58-4CD9-9964-BAD73C0DF491}" destId="{2B76AD7F-7FCA-4465-98C0-254C41D58038}" srcOrd="0" destOrd="0" presId="urn:microsoft.com/office/officeart/2005/8/layout/pList2"/>
    <dgm:cxn modelId="{A2CE9DB3-1CAD-4B21-8C1E-383C56D4AC86}" srcId="{0E026128-A1C7-4AC6-BE49-F271A5603559}" destId="{E5264584-BC58-4CD9-9964-BAD73C0DF491}" srcOrd="1" destOrd="0" parTransId="{AED1EC6C-F14F-4F1B-AF85-0329BE279C5D}" sibTransId="{37BA05D6-E135-4B27-BAF8-FFDE9DCDAF86}"/>
    <dgm:cxn modelId="{F5D59647-88E7-47FC-BA10-E65609EEEDC2}" srcId="{0E026128-A1C7-4AC6-BE49-F271A5603559}" destId="{7F797D49-4E53-4842-82E2-871B7AF8AD35}" srcOrd="2" destOrd="0" parTransId="{A955EA41-31A8-4E27-A1DE-936553D06A00}" sibTransId="{03D4ACBD-6B07-4EBC-8783-309947E7ADF4}"/>
    <dgm:cxn modelId="{D7EBC70C-E15A-466F-B489-CF0A24B3E35D}" type="presParOf" srcId="{75FC6BF8-D08B-4D29-937A-405FD3454C29}" destId="{FCF4C5F2-D689-4EBA-8DDC-4F62D485C5D8}" srcOrd="0" destOrd="0" presId="urn:microsoft.com/office/officeart/2005/8/layout/pList2"/>
    <dgm:cxn modelId="{387707C9-5B3A-4673-8461-18EA2E5B5734}" type="presParOf" srcId="{75FC6BF8-D08B-4D29-937A-405FD3454C29}" destId="{D307F2B8-964E-4641-A7BF-418684E1DC3D}" srcOrd="1" destOrd="0" presId="urn:microsoft.com/office/officeart/2005/8/layout/pList2"/>
    <dgm:cxn modelId="{0797F701-75B1-4A00-B89D-CEDEB2675B56}" type="presParOf" srcId="{D307F2B8-964E-4641-A7BF-418684E1DC3D}" destId="{9B817E67-FA27-4D73-B653-5AEB60C45EC1}" srcOrd="0" destOrd="0" presId="urn:microsoft.com/office/officeart/2005/8/layout/pList2"/>
    <dgm:cxn modelId="{5588CAFA-8F1F-429B-85B4-A5AB6F5A2376}" type="presParOf" srcId="{9B817E67-FA27-4D73-B653-5AEB60C45EC1}" destId="{F3C7E69D-9928-4D9F-AC08-08468897C540}" srcOrd="0" destOrd="0" presId="urn:microsoft.com/office/officeart/2005/8/layout/pList2"/>
    <dgm:cxn modelId="{6941DC1C-2C40-4D23-96C3-830F061A0840}" type="presParOf" srcId="{9B817E67-FA27-4D73-B653-5AEB60C45EC1}" destId="{A2C956F0-330C-4783-B66D-425D4A0016A3}" srcOrd="1" destOrd="0" presId="urn:microsoft.com/office/officeart/2005/8/layout/pList2"/>
    <dgm:cxn modelId="{B16DEACF-7A3F-4B8A-BF62-BA28B2716FAC}" type="presParOf" srcId="{9B817E67-FA27-4D73-B653-5AEB60C45EC1}" destId="{7FC12229-16D8-45F0-B42C-6F8CB3BF0AF4}" srcOrd="2" destOrd="0" presId="urn:microsoft.com/office/officeart/2005/8/layout/pList2"/>
    <dgm:cxn modelId="{02A35929-BA90-4A13-82A8-EA245E0D4A62}" type="presParOf" srcId="{D307F2B8-964E-4641-A7BF-418684E1DC3D}" destId="{4D4A2ECB-4F1E-4738-8408-1D0FC8A444A8}" srcOrd="1" destOrd="0" presId="urn:microsoft.com/office/officeart/2005/8/layout/pList2"/>
    <dgm:cxn modelId="{ADF2AC18-A173-4AD3-AA22-CFA82C23EFAF}" type="presParOf" srcId="{D307F2B8-964E-4641-A7BF-418684E1DC3D}" destId="{063B1D7B-DB05-471D-B809-3460136AA76B}" srcOrd="2" destOrd="0" presId="urn:microsoft.com/office/officeart/2005/8/layout/pList2"/>
    <dgm:cxn modelId="{0F5EC233-5468-423E-B79B-9842A29095A6}" type="presParOf" srcId="{063B1D7B-DB05-471D-B809-3460136AA76B}" destId="{2B76AD7F-7FCA-4465-98C0-254C41D58038}" srcOrd="0" destOrd="0" presId="urn:microsoft.com/office/officeart/2005/8/layout/pList2"/>
    <dgm:cxn modelId="{0A2F31A7-2A86-4604-9885-90CAD0E8382C}" type="presParOf" srcId="{063B1D7B-DB05-471D-B809-3460136AA76B}" destId="{7ECF546A-5F26-41CA-8D87-C88D8E13F6AD}" srcOrd="1" destOrd="0" presId="urn:microsoft.com/office/officeart/2005/8/layout/pList2"/>
    <dgm:cxn modelId="{DC968D31-170D-4B54-8134-50122A755672}" type="presParOf" srcId="{063B1D7B-DB05-471D-B809-3460136AA76B}" destId="{71B4AAC9-80C5-4657-B42F-CB197AE6A396}" srcOrd="2" destOrd="0" presId="urn:microsoft.com/office/officeart/2005/8/layout/pList2"/>
    <dgm:cxn modelId="{C6C98B11-17DE-47A9-85F8-5AC744D37D85}" type="presParOf" srcId="{D307F2B8-964E-4641-A7BF-418684E1DC3D}" destId="{F374553B-D0C2-4417-9EB7-58879177E75C}" srcOrd="3" destOrd="0" presId="urn:microsoft.com/office/officeart/2005/8/layout/pList2"/>
    <dgm:cxn modelId="{0FEC8642-8DFD-4A61-A8DF-D9B3451B3D12}" type="presParOf" srcId="{D307F2B8-964E-4641-A7BF-418684E1DC3D}" destId="{0EF3CD00-F908-43BB-AB99-18BB1C7B672A}" srcOrd="4" destOrd="0" presId="urn:microsoft.com/office/officeart/2005/8/layout/pList2"/>
    <dgm:cxn modelId="{28E827B2-BF1E-492D-A1A1-D3D7B3929D73}" type="presParOf" srcId="{0EF3CD00-F908-43BB-AB99-18BB1C7B672A}" destId="{57741BB8-9652-4A85-BBF4-C2A62320DFA9}" srcOrd="0" destOrd="0" presId="urn:microsoft.com/office/officeart/2005/8/layout/pList2"/>
    <dgm:cxn modelId="{6A8D0366-D9C4-43A0-B0CE-4AF0014AE5EC}" type="presParOf" srcId="{0EF3CD00-F908-43BB-AB99-18BB1C7B672A}" destId="{F7C24D8D-86BE-42C4-B470-4476751476FF}" srcOrd="1" destOrd="0" presId="urn:microsoft.com/office/officeart/2005/8/layout/pList2"/>
    <dgm:cxn modelId="{E642D3F3-7272-4F9B-A707-D9C43F914194}" type="presParOf" srcId="{0EF3CD00-F908-43BB-AB99-18BB1C7B672A}" destId="{2F14C11F-70A1-43E4-944B-D3384BF39EB9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C5F2-D689-4EBA-8DDC-4F62D485C5D8}">
      <dsp:nvSpPr>
        <dsp:cNvPr id="0" name=""/>
        <dsp:cNvSpPr/>
      </dsp:nvSpPr>
      <dsp:spPr>
        <a:xfrm>
          <a:off x="0" y="8434"/>
          <a:ext cx="10182579" cy="191683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12229-16D8-45F0-B42C-6F8CB3BF0AF4}">
      <dsp:nvSpPr>
        <dsp:cNvPr id="0" name=""/>
        <dsp:cNvSpPr/>
      </dsp:nvSpPr>
      <dsp:spPr>
        <a:xfrm>
          <a:off x="339336" y="270562"/>
          <a:ext cx="2991132" cy="140567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7E69D-9928-4D9F-AC08-08468897C540}">
      <dsp:nvSpPr>
        <dsp:cNvPr id="0" name=""/>
        <dsp:cNvSpPr/>
      </dsp:nvSpPr>
      <dsp:spPr>
        <a:xfrm rot="10800000">
          <a:off x="305477" y="1916832"/>
          <a:ext cx="2991132" cy="2342795"/>
        </a:xfrm>
        <a:prstGeom prst="round2SameRect">
          <a:avLst>
            <a:gd name="adj1" fmla="val 10500"/>
            <a:gd name="adj2" fmla="val 0"/>
          </a:avLst>
        </a:prstGeom>
        <a:solidFill>
          <a:srgbClr val="7830C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chemeClr val="tx1"/>
              </a:solidFill>
            </a:rPr>
            <a:t>Раса</a:t>
          </a:r>
          <a:br>
            <a:rPr lang="ru-RU" sz="1600" b="1" kern="12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(</a:t>
          </a:r>
          <a:r>
            <a:rPr lang="ru-RU" sz="1600" i="1" kern="1200" dirty="0">
              <a:ln>
                <a:noFill/>
              </a:ln>
              <a:solidFill>
                <a:schemeClr val="tx1"/>
              </a:solidFill>
            </a:rPr>
            <a:t>раса, цвет кожи, происхождение, </a:t>
          </a:r>
          <a:br>
            <a:rPr lang="ru-RU" sz="1600" i="1" kern="12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i="1" kern="1200" dirty="0">
              <a:ln>
                <a:noFill/>
              </a:ln>
              <a:solidFill>
                <a:schemeClr val="tx1"/>
              </a:solidFill>
            </a:rPr>
            <a:t>или национальное или этническое происхождение</a:t>
          </a: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) – Международная конвенция </a:t>
          </a:r>
          <a:br>
            <a:rPr lang="ru-RU" sz="1600" kern="12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о ликвидации всех форм расовой дискриминации</a:t>
          </a:r>
        </a:p>
      </dsp:txBody>
      <dsp:txXfrm rot="10800000">
        <a:off x="377526" y="1916832"/>
        <a:ext cx="2847034" cy="2270746"/>
      </dsp:txXfrm>
    </dsp:sp>
    <dsp:sp modelId="{71B4AAC9-80C5-4657-B42F-CB197AE6A396}">
      <dsp:nvSpPr>
        <dsp:cNvPr id="0" name=""/>
        <dsp:cNvSpPr/>
      </dsp:nvSpPr>
      <dsp:spPr>
        <a:xfrm>
          <a:off x="3595723" y="255577"/>
          <a:ext cx="2991132" cy="140567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6AD7F-7FCA-4465-98C0-254C41D58038}">
      <dsp:nvSpPr>
        <dsp:cNvPr id="0" name=""/>
        <dsp:cNvSpPr/>
      </dsp:nvSpPr>
      <dsp:spPr>
        <a:xfrm rot="10800000">
          <a:off x="3595723" y="1916832"/>
          <a:ext cx="2991132" cy="2342795"/>
        </a:xfrm>
        <a:prstGeom prst="round2SameRect">
          <a:avLst>
            <a:gd name="adj1" fmla="val 10500"/>
            <a:gd name="adj2" fmla="val 0"/>
          </a:avLst>
        </a:prstGeom>
        <a:solidFill>
          <a:srgbClr val="7830C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chemeClr val="tx1"/>
              </a:solidFill>
            </a:rPr>
            <a:t>Пол/ Гендер </a:t>
          </a: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– </a:t>
          </a:r>
          <a:br>
            <a:rPr lang="ru-RU" sz="1600" kern="12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Конвенция </a:t>
          </a:r>
          <a:br>
            <a:rPr lang="ru-RU" sz="1600" kern="1200" dirty="0">
              <a:ln>
                <a:noFill/>
              </a:ln>
              <a:solidFill>
                <a:schemeClr val="tx1"/>
              </a:solidFill>
            </a:rPr>
          </a:b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о ликвидации всех форм дискриминации в отношении женщин</a:t>
          </a:r>
        </a:p>
      </dsp:txBody>
      <dsp:txXfrm rot="10800000">
        <a:off x="3667772" y="1916832"/>
        <a:ext cx="2847034" cy="2270746"/>
      </dsp:txXfrm>
    </dsp:sp>
    <dsp:sp modelId="{2F14C11F-70A1-43E4-944B-D3384BF39EB9}">
      <dsp:nvSpPr>
        <dsp:cNvPr id="0" name=""/>
        <dsp:cNvSpPr/>
      </dsp:nvSpPr>
      <dsp:spPr>
        <a:xfrm>
          <a:off x="6885969" y="255577"/>
          <a:ext cx="2991132" cy="140567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41BB8-9652-4A85-BBF4-C2A62320DFA9}">
      <dsp:nvSpPr>
        <dsp:cNvPr id="0" name=""/>
        <dsp:cNvSpPr/>
      </dsp:nvSpPr>
      <dsp:spPr>
        <a:xfrm rot="10800000">
          <a:off x="6885969" y="1916832"/>
          <a:ext cx="2991132" cy="2342795"/>
        </a:xfrm>
        <a:prstGeom prst="round2SameRect">
          <a:avLst>
            <a:gd name="adj1" fmla="val 10500"/>
            <a:gd name="adj2" fmla="val 0"/>
          </a:avLst>
        </a:prstGeom>
        <a:solidFill>
          <a:srgbClr val="7830C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chemeClr val="tx1"/>
              </a:solidFill>
            </a:rPr>
            <a:t>Инвалидность</a:t>
          </a:r>
          <a:r>
            <a:rPr lang="ru-RU" sz="1600" kern="1200" dirty="0">
              <a:ln>
                <a:noFill/>
              </a:ln>
              <a:solidFill>
                <a:schemeClr val="tx1"/>
              </a:solidFill>
            </a:rPr>
            <a:t> – Конвенция о правах инвалидов</a:t>
          </a:r>
        </a:p>
      </dsp:txBody>
      <dsp:txXfrm rot="10800000">
        <a:off x="6958018" y="1916832"/>
        <a:ext cx="2847034" cy="227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Недискриминация и равенство составляют фундаментальные принципы международного права по правам человека. Принцип равенства неотделим от принципа человеческого достоинства и каждый человек наделен этим. Уважение к правам человека и принципам равенства и недискриминации взаимозависимы и лежат в основе Всеобщей Декларации Прав Человека и всех международных конвенциях по правам человека. </a:t>
            </a:r>
          </a:p>
          <a:p>
            <a:endParaRPr/>
          </a:p>
          <a:p>
            <a:r>
              <a:t>Что такое права человека? Права человека берут начало из идеи, что все мы, будучи людьми, имеем врожденное достоинство, которое должно уважаться другими и государством. В статье 1 Всеобщей Декларации Прав Человека говорится: «Все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братства».  </a:t>
            </a:r>
          </a:p>
          <a:p>
            <a:endParaRPr/>
          </a:p>
          <a:p>
            <a:r>
              <a:t>Это очень широкое и абстрактное утверждение. Что означает быть рожденным свободными в достоинстве и правах? Что это нам позволяет делать? В различных инструментах по правам человека -ICCPR, ICESCR, ECHR и Конституции Кыргызстана. </a:t>
            </a:r>
          </a:p>
          <a:p>
            <a:endParaRPr/>
          </a:p>
          <a:p>
            <a:r>
              <a:t>Право на недискриминацию основная часть права на равенство, но оба понятия не являются одним и тем же. 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20520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45707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99282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20403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58028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25594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707170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7540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8426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50797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Этим словом он попытался описать метод, с помощью которого общество пытается категоризировать людей. Как правило, общественное мнение просто ставит «штамп» на основании некоторых характеристик.</a:t>
            </a:r>
          </a:p>
          <a:p>
            <a:endParaRPr/>
          </a:p>
          <a:p>
            <a:r>
              <a:t>Они могут формироваться на основе возраста, пола, расы, профессии и национальности и других признаков.</a:t>
            </a:r>
          </a:p>
          <a:p>
            <a:endParaRPr/>
          </a:p>
          <a:p>
            <a:r>
              <a:t>Когда у нас не хватает информации о каком-то предмете, мы относим его к определенной категории и автоматически приписываем ему определенные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180484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4248500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45366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471033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029263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533995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4105980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63368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644325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70429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Стигма</a:t>
            </a:r>
            <a:r>
              <a:rPr dirty="0"/>
              <a:t> (stigma) </a:t>
            </a:r>
            <a:r>
              <a:rPr dirty="0" err="1"/>
              <a:t>по-латыни</a:t>
            </a:r>
            <a:r>
              <a:rPr dirty="0"/>
              <a:t> </a:t>
            </a:r>
            <a:r>
              <a:rPr dirty="0" err="1"/>
              <a:t>означает</a:t>
            </a:r>
            <a:r>
              <a:rPr dirty="0"/>
              <a:t> «</a:t>
            </a:r>
            <a:r>
              <a:rPr dirty="0" err="1"/>
              <a:t>признак</a:t>
            </a:r>
            <a:r>
              <a:rPr dirty="0"/>
              <a:t>, </a:t>
            </a:r>
            <a:r>
              <a:rPr dirty="0" err="1"/>
              <a:t>клеймо</a:t>
            </a:r>
            <a:r>
              <a:rPr dirty="0"/>
              <a:t> </a:t>
            </a:r>
            <a:r>
              <a:rPr dirty="0" err="1"/>
              <a:t>позора</a:t>
            </a:r>
            <a:r>
              <a:rPr dirty="0"/>
              <a:t>, </a:t>
            </a:r>
            <a:r>
              <a:rPr dirty="0" err="1"/>
              <a:t>открытая</a:t>
            </a:r>
            <a:r>
              <a:rPr dirty="0"/>
              <a:t> </a:t>
            </a:r>
            <a:r>
              <a:rPr dirty="0" err="1"/>
              <a:t>рана</a:t>
            </a:r>
            <a:r>
              <a:rPr dirty="0"/>
              <a:t>» и </a:t>
            </a:r>
            <a:r>
              <a:rPr dirty="0" err="1"/>
              <a:t>происходит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греческого</a:t>
            </a:r>
            <a:r>
              <a:rPr dirty="0"/>
              <a:t> «</a:t>
            </a:r>
            <a:r>
              <a:rPr dirty="0" err="1"/>
              <a:t>укол</a:t>
            </a:r>
            <a:r>
              <a:rPr dirty="0"/>
              <a:t>», «</a:t>
            </a:r>
            <a:r>
              <a:rPr dirty="0" err="1"/>
              <a:t>ожог</a:t>
            </a:r>
            <a:r>
              <a:rPr dirty="0"/>
              <a:t>», «</a:t>
            </a:r>
            <a:r>
              <a:rPr dirty="0" err="1"/>
              <a:t>клеймо</a:t>
            </a:r>
            <a:r>
              <a:rPr dirty="0"/>
              <a:t>». В </a:t>
            </a:r>
            <a:r>
              <a:rPr dirty="0" err="1"/>
              <a:t>Древней</a:t>
            </a:r>
            <a:r>
              <a:rPr dirty="0"/>
              <a:t> </a:t>
            </a:r>
            <a:r>
              <a:rPr dirty="0" err="1"/>
              <a:t>Греции</a:t>
            </a:r>
            <a:r>
              <a:rPr dirty="0"/>
              <a:t> </a:t>
            </a:r>
            <a:r>
              <a:rPr dirty="0" err="1"/>
              <a:t>термин</a:t>
            </a:r>
            <a:r>
              <a:rPr dirty="0"/>
              <a:t> «</a:t>
            </a:r>
            <a:r>
              <a:rPr dirty="0" err="1"/>
              <a:t>стигма</a:t>
            </a:r>
            <a:r>
              <a:rPr dirty="0"/>
              <a:t>» (</a:t>
            </a:r>
            <a:r>
              <a:rPr dirty="0" err="1"/>
              <a:t>греч</a:t>
            </a:r>
            <a:r>
              <a:rPr dirty="0"/>
              <a:t>. Stigma — </a:t>
            </a:r>
            <a:r>
              <a:rPr dirty="0" err="1"/>
              <a:t>клеймо</a:t>
            </a:r>
            <a:r>
              <a:rPr dirty="0"/>
              <a:t>, </a:t>
            </a:r>
            <a:r>
              <a:rPr dirty="0" err="1"/>
              <a:t>пятно</a:t>
            </a:r>
            <a:r>
              <a:rPr dirty="0"/>
              <a:t>) </a:t>
            </a:r>
            <a:r>
              <a:rPr dirty="0" err="1"/>
              <a:t>употребляли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наименования</a:t>
            </a:r>
            <a:r>
              <a:rPr dirty="0"/>
              <a:t> </a:t>
            </a:r>
            <a:r>
              <a:rPr dirty="0" err="1"/>
              <a:t>телесных</a:t>
            </a:r>
            <a:r>
              <a:rPr dirty="0"/>
              <a:t> </a:t>
            </a:r>
            <a:r>
              <a:rPr dirty="0" err="1"/>
              <a:t>признаков</a:t>
            </a:r>
            <a:r>
              <a:rPr dirty="0"/>
              <a:t>, </a:t>
            </a:r>
            <a:r>
              <a:rPr dirty="0" err="1"/>
              <a:t>демонстрировали</a:t>
            </a:r>
            <a:r>
              <a:rPr dirty="0"/>
              <a:t>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необычное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плохое</a:t>
            </a:r>
            <a:r>
              <a:rPr dirty="0"/>
              <a:t> в </a:t>
            </a:r>
            <a:r>
              <a:rPr dirty="0" err="1"/>
              <a:t>моральном</a:t>
            </a:r>
            <a:r>
              <a:rPr dirty="0"/>
              <a:t> </a:t>
            </a:r>
            <a:r>
              <a:rPr dirty="0" err="1"/>
              <a:t>статусе</a:t>
            </a:r>
            <a:r>
              <a:rPr dirty="0"/>
              <a:t> </a:t>
            </a:r>
            <a:r>
              <a:rPr dirty="0" err="1"/>
              <a:t>индивида</a:t>
            </a:r>
            <a:r>
              <a:rPr dirty="0"/>
              <a:t>. </a:t>
            </a:r>
            <a:r>
              <a:rPr dirty="0" err="1"/>
              <a:t>Вырезанные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выпеченные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теле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 </a:t>
            </a:r>
            <a:r>
              <a:rPr dirty="0" err="1"/>
              <a:t>знаки</a:t>
            </a:r>
            <a:r>
              <a:rPr dirty="0"/>
              <a:t> </a:t>
            </a:r>
            <a:r>
              <a:rPr dirty="0" err="1"/>
              <a:t>свидетельствовали</a:t>
            </a:r>
            <a:r>
              <a:rPr dirty="0"/>
              <a:t> о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носитель</a:t>
            </a:r>
            <a:r>
              <a:rPr dirty="0"/>
              <a:t> — </a:t>
            </a:r>
            <a:r>
              <a:rPr dirty="0" err="1"/>
              <a:t>раб</a:t>
            </a:r>
            <a:r>
              <a:rPr dirty="0"/>
              <a:t>, </a:t>
            </a:r>
            <a:r>
              <a:rPr dirty="0" err="1"/>
              <a:t>преступник</a:t>
            </a:r>
            <a:r>
              <a:rPr dirty="0"/>
              <a:t>, </a:t>
            </a:r>
            <a:r>
              <a:rPr dirty="0" err="1"/>
              <a:t>предатель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запятнал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позором</a:t>
            </a:r>
            <a:r>
              <a:rPr dirty="0"/>
              <a:t>, </a:t>
            </a:r>
            <a:r>
              <a:rPr dirty="0" err="1"/>
              <a:t>тот</a:t>
            </a:r>
            <a:r>
              <a:rPr dirty="0"/>
              <a:t>, </a:t>
            </a:r>
            <a:r>
              <a:rPr dirty="0" err="1"/>
              <a:t>кого</a:t>
            </a:r>
            <a:r>
              <a:rPr dirty="0"/>
              <a:t> </a:t>
            </a:r>
            <a:r>
              <a:rPr dirty="0" err="1"/>
              <a:t>следует</a:t>
            </a:r>
            <a:r>
              <a:rPr dirty="0"/>
              <a:t> </a:t>
            </a:r>
            <a:r>
              <a:rPr dirty="0" err="1"/>
              <a:t>избегать</a:t>
            </a:r>
            <a:r>
              <a:rPr dirty="0"/>
              <a:t>, </a:t>
            </a:r>
            <a:r>
              <a:rPr dirty="0" err="1"/>
              <a:t>особенно</a:t>
            </a:r>
            <a:r>
              <a:rPr dirty="0"/>
              <a:t> в </a:t>
            </a:r>
            <a:r>
              <a:rPr dirty="0" err="1"/>
              <a:t>публичных</a:t>
            </a:r>
            <a:r>
              <a:rPr dirty="0"/>
              <a:t> </a:t>
            </a:r>
            <a:r>
              <a:rPr dirty="0" err="1"/>
              <a:t>местах</a:t>
            </a:r>
            <a:r>
              <a:rPr dirty="0"/>
              <a:t>. </a:t>
            </a:r>
            <a:r>
              <a:rPr dirty="0" err="1"/>
              <a:t>Сейчас</a:t>
            </a:r>
            <a:r>
              <a:rPr dirty="0"/>
              <a:t> </a:t>
            </a:r>
            <a:r>
              <a:rPr dirty="0" err="1"/>
              <a:t>этот</a:t>
            </a:r>
            <a:r>
              <a:rPr dirty="0"/>
              <a:t> </a:t>
            </a:r>
            <a:r>
              <a:rPr dirty="0" err="1"/>
              <a:t>термин</a:t>
            </a:r>
            <a:r>
              <a:rPr dirty="0"/>
              <a:t> </a:t>
            </a:r>
            <a:r>
              <a:rPr dirty="0" err="1"/>
              <a:t>широко</a:t>
            </a:r>
            <a:r>
              <a:rPr dirty="0"/>
              <a:t> </a:t>
            </a:r>
            <a:r>
              <a:rPr dirty="0" err="1"/>
              <a:t>используется</a:t>
            </a:r>
            <a:r>
              <a:rPr dirty="0"/>
              <a:t>, </a:t>
            </a:r>
            <a:r>
              <a:rPr dirty="0" err="1"/>
              <a:t>однако</a:t>
            </a:r>
            <a:r>
              <a:rPr dirty="0"/>
              <a:t> </a:t>
            </a:r>
            <a:r>
              <a:rPr dirty="0" err="1"/>
              <a:t>обычно</a:t>
            </a:r>
            <a:r>
              <a:rPr dirty="0"/>
              <a:t> </a:t>
            </a:r>
            <a:r>
              <a:rPr dirty="0" err="1"/>
              <a:t>означает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знак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теле</a:t>
            </a:r>
            <a:r>
              <a:rPr dirty="0"/>
              <a:t>, а </a:t>
            </a:r>
            <a:r>
              <a:rPr dirty="0" err="1"/>
              <a:t>указывает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какой-либо</a:t>
            </a:r>
            <a:r>
              <a:rPr dirty="0"/>
              <a:t> </a:t>
            </a:r>
            <a:r>
              <a:rPr dirty="0" err="1"/>
              <a:t>другой</a:t>
            </a:r>
            <a:r>
              <a:rPr dirty="0"/>
              <a:t>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848891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4014884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9996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933668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997027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959159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889497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522283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134890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64485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333746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731697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8348465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914665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3011264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45232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1685031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454012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062889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822431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7389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268143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41332586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807301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6625365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3269184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9795887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1888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4869345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6965155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7281908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66449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6556104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9969896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40251862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9317355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9840228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106029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0662176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99426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81636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71046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Стигма (stigma) по-латыни означает «признак, клеймо позора, открытая рана» и происходит от греческого «укол», «ожог», «клеймо». В Древней Греции термин «стигма» (греч. Stigma — клеймо, пятно) употребляли для наименования телесных признаков, демонстрировали то необычное или плохое в моральном статусе индивида. Вырезанные или выпеченные на теле человека знаки свидетельствовали о том, что их носитель — раб, преступник, предатель, то есть человек, который запятнал себя позором, тот, кого следует избегать, особенно в публичных местах. Сейчас этот термин широко используется, однако обычно означает не знак на теле, а указывает на какой-либо другой статус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64525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7830CB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165100">
              <a:buSzPct val="75000"/>
              <a:buFontTx/>
              <a:buBlip>
                <a:blip r:embed="rId2"/>
              </a:buBlip>
              <a:defRPr sz="2000"/>
            </a:lvl1pPr>
            <a:lvl2pPr marL="782638" indent="-242888">
              <a:buSzPct val="75000"/>
              <a:buFontTx/>
              <a:buBlip>
                <a:blip r:embed="rId2"/>
              </a:buBlip>
              <a:defRPr sz="2000"/>
            </a:lvl2pPr>
            <a:lvl3pPr marL="1219200" indent="-304800">
              <a:buSzPct val="75000"/>
              <a:buFontTx/>
              <a:buBlip>
                <a:blip r:embed="rId2"/>
              </a:buBlip>
              <a:defRPr sz="2000"/>
            </a:lvl3pPr>
            <a:lvl4pPr marL="1737360" indent="-365760">
              <a:buSzPct val="75000"/>
              <a:buFontTx/>
              <a:buBlip>
                <a:blip r:embed="rId2"/>
              </a:buBlip>
              <a:defRPr sz="2000"/>
            </a:lvl4pPr>
            <a:lvl5pPr marL="2194560" indent="-365760">
              <a:buSzPct val="75000"/>
              <a:buFontTx/>
              <a:buBlip>
                <a:blip r:embed="rId2"/>
              </a:buBlip>
              <a:defRPr sz="20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8377" y="6293014"/>
            <a:ext cx="404917" cy="40011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7830CB"/>
                </a:solidFill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7830CB"/>
                </a:solidFill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7830CB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17" y="6400414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830CB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xmlns="" id="{D97A26D8-8095-4AF7-A4CE-68D3E7A48A13}"/>
              </a:ext>
            </a:extLst>
          </p:cNvPr>
          <p:cNvSpPr txBox="1">
            <a:spLocks/>
          </p:cNvSpPr>
          <p:nvPr userDrawn="1"/>
        </p:nvSpPr>
        <p:spPr>
          <a:xfrm>
            <a:off x="609600" y="1387480"/>
            <a:ext cx="4011085" cy="116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spcBef>
                <a:spcPts val="1000"/>
              </a:spcBef>
            </a:pPr>
            <a:r>
              <a:rPr lang="en-US" dirty="0"/>
              <a:t>Title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F9A65DC6-1A47-4F34-8FC4-30D23E27859D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09600" y="2549531"/>
            <a:ext cx="10160000" cy="34575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51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1000"/>
              </a:spcBef>
              <a:defRPr sz="2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 dirty="0"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17" y="6400414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830CB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7A282-0E3D-4D55-8860-D35EFACD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4150"/>
            <a:ext cx="10972800" cy="2228850"/>
          </a:xfrm>
        </p:spPr>
        <p:txBody>
          <a:bodyPr>
            <a:normAutofit/>
          </a:bodyPr>
          <a:lstStyle/>
          <a:p>
            <a:r>
              <a:rPr lang="ru-RU" sz="5000" cap="all" dirty="0">
                <a:solidFill>
                  <a:srgbClr val="7830CB"/>
                </a:solidFill>
              </a:rPr>
              <a:t>Права на равенство </a:t>
            </a:r>
            <a:r>
              <a:rPr lang="en-US" sz="5000" cap="all" dirty="0">
                <a:solidFill>
                  <a:srgbClr val="7830CB"/>
                </a:solidFill>
              </a:rPr>
              <a:t/>
            </a:r>
            <a:br>
              <a:rPr lang="en-US" sz="5000" cap="all" dirty="0">
                <a:solidFill>
                  <a:srgbClr val="7830CB"/>
                </a:solidFill>
              </a:rPr>
            </a:br>
            <a:r>
              <a:rPr lang="ru-RU" sz="5000" cap="all" dirty="0">
                <a:solidFill>
                  <a:srgbClr val="7830CB"/>
                </a:solidFill>
              </a:rPr>
              <a:t>и недискриминацию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2877C2B-5571-4E34-96C5-0F2B66435F24}"/>
              </a:ext>
            </a:extLst>
          </p:cNvPr>
          <p:cNvSpPr txBox="1">
            <a:spLocks/>
          </p:cNvSpPr>
          <p:nvPr/>
        </p:nvSpPr>
        <p:spPr>
          <a:xfrm>
            <a:off x="2584450" y="3298819"/>
            <a:ext cx="7023100" cy="192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3200" dirty="0">
                <a:solidFill>
                  <a:srgbClr val="A930CB"/>
                </a:solidFill>
              </a:rPr>
              <a:t>C</a:t>
            </a:r>
            <a:r>
              <a:rPr lang="ru-RU" sz="3200" dirty="0" err="1">
                <a:solidFill>
                  <a:srgbClr val="A930CB"/>
                </a:solidFill>
              </a:rPr>
              <a:t>одержание</a:t>
            </a:r>
            <a:r>
              <a:rPr lang="ru-RU" sz="3200" dirty="0">
                <a:solidFill>
                  <a:srgbClr val="A930CB"/>
                </a:solidFill>
              </a:rPr>
              <a:t> и международные стандарты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AA4E1F0-6EFF-4A75-8A8A-A44EE38C4C3E}"/>
              </a:ext>
            </a:extLst>
          </p:cNvPr>
          <p:cNvSpPr txBox="1">
            <a:spLocks/>
          </p:cNvSpPr>
          <p:nvPr/>
        </p:nvSpPr>
        <p:spPr>
          <a:xfrm>
            <a:off x="1508125" y="5010150"/>
            <a:ext cx="9175750" cy="1479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ru-RU" sz="1800" dirty="0">
                <a:solidFill>
                  <a:srgbClr val="A930CB"/>
                </a:solidFill>
              </a:rPr>
              <a:t>Евгений </a:t>
            </a:r>
            <a:r>
              <a:rPr lang="ru-RU" sz="1800" dirty="0" err="1">
                <a:solidFill>
                  <a:srgbClr val="A930CB"/>
                </a:solidFill>
              </a:rPr>
              <a:t>Жовтис</a:t>
            </a:r>
            <a:endParaRPr lang="en-US" sz="1800" dirty="0">
              <a:solidFill>
                <a:srgbClr val="A930CB"/>
              </a:solidFill>
            </a:endParaRPr>
          </a:p>
          <a:p>
            <a:pPr hangingPunct="1"/>
            <a:r>
              <a:rPr lang="ru-RU" sz="1800" b="0" dirty="0">
                <a:solidFill>
                  <a:srgbClr val="A930CB"/>
                </a:solidFill>
              </a:rPr>
              <a:t>Директор казахстанского международного бюро </a:t>
            </a:r>
            <a:endParaRPr lang="en-US" sz="1800" b="0" dirty="0">
              <a:solidFill>
                <a:srgbClr val="A930CB"/>
              </a:solidFill>
            </a:endParaRPr>
          </a:p>
          <a:p>
            <a:pPr hangingPunct="1"/>
            <a:r>
              <a:rPr lang="ru-RU" sz="1800" b="0" dirty="0">
                <a:solidFill>
                  <a:srgbClr val="A930CB"/>
                </a:solidFill>
              </a:rPr>
              <a:t>по правам человека и соблюдению законности</a:t>
            </a:r>
            <a:endParaRPr lang="en-US" sz="1800" b="0" dirty="0">
              <a:solidFill>
                <a:srgbClr val="A930CB"/>
              </a:solidFill>
            </a:endParaRPr>
          </a:p>
          <a:p>
            <a:pPr hangingPunct="1"/>
            <a:endParaRPr lang="en-US" sz="1800" b="0" dirty="0">
              <a:solidFill>
                <a:srgbClr val="A930CB"/>
              </a:solidFill>
            </a:endParaRPr>
          </a:p>
          <a:p>
            <a:pPr hangingPunct="1"/>
            <a:r>
              <a:rPr lang="ru-RU" sz="1800" b="0" dirty="0">
                <a:solidFill>
                  <a:srgbClr val="A930CB"/>
                </a:solidFill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0499341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СТИГМА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9C35E8-579B-4966-8DE3-9F3DAE38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1144" y="2119682"/>
            <a:ext cx="7370233" cy="1309318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Ученые определяют стигму, как некий негативно оцененный обществом признак, определяющий статус человека и поведение окружения относительно него.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AE2C6-F6AF-47D5-9E5D-A129802C100D}"/>
              </a:ext>
            </a:extLst>
          </p:cNvPr>
          <p:cNvSpPr txBox="1"/>
          <p:nvPr/>
        </p:nvSpPr>
        <p:spPr>
          <a:xfrm>
            <a:off x="4446411" y="3331094"/>
            <a:ext cx="5668433" cy="2247424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Согласно руководству ЮНЕЙДС по терминологии, слово «стигма» означает клеймо или пятно, и служит для определения убеждений и/или поведения. При этом процесс обесценивания, ведущий к существенной дискредитации какого-либо лица в глазах других людей называется </a:t>
            </a:r>
            <a:r>
              <a:rPr lang="ru-RU" b="1" dirty="0"/>
              <a:t>стигматизация. 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СТИГМА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9C35E8-579B-4966-8DE3-9F3DAE38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3612" y="2172599"/>
            <a:ext cx="7724775" cy="27430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/>
              <a:t>Какие чувства вы испытываете, когда видите человека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с инвалидностью? </a:t>
            </a:r>
            <a:r>
              <a:rPr lang="ru-RU" dirty="0"/>
              <a:t>(жалость, вину, страх, желание помочь...).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Эти чувства иррациональны, так как Вы ничего не знаете о человеке, которого Вы видите, но, по умолчанию, Вы начинаете к нему относиться в соответствии с теми чувствами, которые возникли.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Стигма является социально сконструированным явлением, которое приводит к некоему обесцениванию человека.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52235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СТИГМА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9C35E8-579B-4966-8DE3-9F3DAE38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9493" y="2057496"/>
            <a:ext cx="7593013" cy="2743008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/>
              <a:t>Внешняя стигма </a:t>
            </a:r>
            <a:r>
              <a:rPr lang="ru-RU" dirty="0"/>
              <a:t>направлена извне на стигматизируемое лицо. Причем она может быть связана с принадлежностью человека к определенной группе, но может иметь и сугубо индивидуализированный характер. В случае внешней стигмы человек становится объектом стигматизации со стороны других людей, а формы проявления внешней стигмы могут быть различными: физическое насилие, моральное унижение, игнорирование и др.</a:t>
            </a:r>
          </a:p>
        </p:txBody>
      </p:sp>
    </p:spTree>
    <p:extLst>
      <p:ext uri="{BB962C8B-B14F-4D97-AF65-F5344CB8AC3E}">
        <p14:creationId xmlns:p14="http://schemas.microsoft.com/office/powerpoint/2010/main" val="34575703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СТИГМА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9C35E8-579B-4966-8DE3-9F3DAE38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993" y="1752793"/>
            <a:ext cx="8228013" cy="3651058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/>
              <a:t>Внутренняя стигма </a:t>
            </a:r>
            <a:r>
              <a:rPr lang="ru-RU" dirty="0"/>
              <a:t>касается, прежде всего, чувств стыда, страха, тревоги, депрессии, комплекса неполноценности, личной вины и страха быть стигматизированным и дискриминированным.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Внутренняя стигма может проявляться в ощущении собственной ущербности, неполноценности, попытках доказать, что ты лучше, чем другие представители группы, что ты не такой «как они все», неспособности строить отношения с людьми, (не)принадлежащими к группе, страхе дискриминации со стороны других людей, чувстве беспомощности, отсутствии контроля над ситуацией, уверенности, что твое мнение и интересы не имеют значения и ни на что повлиять не могут. </a:t>
            </a:r>
          </a:p>
        </p:txBody>
      </p:sp>
    </p:spTree>
    <p:extLst>
      <p:ext uri="{BB962C8B-B14F-4D97-AF65-F5344CB8AC3E}">
        <p14:creationId xmlns:p14="http://schemas.microsoft.com/office/powerpoint/2010/main" val="23983726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СТИГМАТИЗАЦИЯ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1593851"/>
            <a:ext cx="8331200" cy="4525963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Примеры стигматизации, например, в отношении геев, других транс* людей или ЛЖВ:</a:t>
            </a:r>
            <a:endParaRPr lang="en-US" dirty="0"/>
          </a:p>
          <a:p>
            <a:pPr indent="-254000">
              <a:spcBef>
                <a:spcPts val="1000"/>
              </a:spcBef>
            </a:pPr>
            <a:r>
              <a:rPr lang="ru-RU" dirty="0"/>
              <a:t>избегание рукопожатия во время приветствия с человеком, который живет с ВИЧ или имеет гомосексуальную ориентацию;</a:t>
            </a:r>
            <a:endParaRPr lang="en-US" dirty="0"/>
          </a:p>
          <a:p>
            <a:pPr indent="-254000">
              <a:spcBef>
                <a:spcPts val="600"/>
              </a:spcBef>
            </a:pPr>
            <a:r>
              <a:rPr lang="ru-RU" dirty="0"/>
              <a:t>разговор с человеком который живет с ВИЧ в медицинском учреждении только в маске;</a:t>
            </a:r>
            <a:endParaRPr lang="en-US" dirty="0"/>
          </a:p>
          <a:p>
            <a:pPr indent="-254000">
              <a:spcBef>
                <a:spcPts val="600"/>
              </a:spcBef>
            </a:pPr>
            <a:r>
              <a:rPr lang="ru-RU" dirty="0"/>
              <a:t>комментарии по отношению к транс* людям, например, «когда ты был женщиной, ты выглядел лучше» или вопросы из серии «зачем ты менял(а) пол, если тебе нравятся мужчины?» и т.д.;</a:t>
            </a:r>
            <a:endParaRPr lang="en-US" dirty="0"/>
          </a:p>
          <a:p>
            <a:pPr indent="-254000">
              <a:spcBef>
                <a:spcPts val="600"/>
              </a:spcBef>
            </a:pPr>
            <a:r>
              <a:rPr lang="ru-RU" dirty="0"/>
              <a:t>фразы и выражения, связанные с социальным (не)принятием и (не)равноценностью гомо-сексуальных и гетеросексуальных союзов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640267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СХЕМА «ОТ СТЕРЕОТИПОВ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 ДИСКРИМИНАЦИИ»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15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2374899"/>
            <a:ext cx="8331200" cy="192404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ru-RU" dirty="0"/>
              <a:t>Негативные мысли и идеи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/>
              <a:t>предубеждения</a:t>
            </a:r>
            <a:r>
              <a:rPr lang="ru-RU" dirty="0"/>
              <a:t>.</a:t>
            </a:r>
            <a:endParaRPr lang="en-US" dirty="0"/>
          </a:p>
          <a:p>
            <a:pPr marL="0" indent="0" algn="ctr">
              <a:spcBef>
                <a:spcPts val="1000"/>
              </a:spcBef>
              <a:buNone/>
            </a:pPr>
            <a:r>
              <a:rPr lang="ru-RU" dirty="0"/>
              <a:t>Слова и выражение эмоций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/>
              <a:t>стигматизация</a:t>
            </a:r>
            <a:r>
              <a:rPr lang="ru-RU" dirty="0"/>
              <a:t>.</a:t>
            </a:r>
            <a:endParaRPr lang="en-US" dirty="0"/>
          </a:p>
          <a:p>
            <a:pPr marL="0" indent="0" algn="ctr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Стигматизация + власть = дискриминация</a:t>
            </a:r>
            <a:endParaRPr lang="en-US" b="1" cap="all" dirty="0">
              <a:solidFill>
                <a:srgbClr val="A930CB"/>
              </a:solidFill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ru-RU" dirty="0"/>
              <a:t>(действие или бездействие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из-за определенного (защищенного) признака).</a:t>
            </a:r>
          </a:p>
        </p:txBody>
      </p:sp>
    </p:spTree>
    <p:extLst>
      <p:ext uri="{BB962C8B-B14F-4D97-AF65-F5344CB8AC3E}">
        <p14:creationId xmlns:p14="http://schemas.microsoft.com/office/powerpoint/2010/main" val="37735091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ДИСКРИМИНАЦИЯ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2025649"/>
            <a:ext cx="8331200" cy="395605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/>
              <a:t>Дискриминация</a:t>
            </a:r>
            <a:r>
              <a:rPr lang="ru-RU" dirty="0"/>
              <a:t> (</a:t>
            </a:r>
            <a:r>
              <a:rPr lang="ru-RU" i="1" dirty="0" err="1"/>
              <a:t>discrimination</a:t>
            </a:r>
            <a:r>
              <a:rPr lang="ru-RU" dirty="0"/>
              <a:t>) изначально слово в английском языке означало «улавливание разницы», теперь — «установление различий» между людьми по половым, расовым и другим признакам.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/>
              <a:t>Дискриминация</a:t>
            </a:r>
            <a:r>
              <a:rPr lang="ru-RU" dirty="0"/>
              <a:t> в широком смысле — несправедливое (относительно международных признанных стандартов в области прав человека) различие в отношении к людям на основании их действительной или мнимой принадлежности к определенной социальной группе либо на основании действительных или мнимых биологических, физических, социальных признаков. </a:t>
            </a:r>
          </a:p>
        </p:txBody>
      </p:sp>
    </p:spTree>
    <p:extLst>
      <p:ext uri="{BB962C8B-B14F-4D97-AF65-F5344CB8AC3E}">
        <p14:creationId xmlns:p14="http://schemas.microsoft.com/office/powerpoint/2010/main" val="986625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ДИСКРИМИНАЦИЯ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4150" y="2294465"/>
            <a:ext cx="6743700" cy="213360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/>
              <a:t>Дискриминация </a:t>
            </a:r>
            <a:r>
              <a:rPr lang="ru-RU" dirty="0"/>
              <a:t>— действие или бездеятельность, направленные на ограничение прав и свобод человека или социальной группы на основании какого-либо защищенного законом признака (биологического, физического или социального), который присущ этому человеку или группе.</a:t>
            </a:r>
          </a:p>
        </p:txBody>
      </p:sp>
    </p:spTree>
    <p:extLst>
      <p:ext uri="{BB962C8B-B14F-4D97-AF65-F5344CB8AC3E}">
        <p14:creationId xmlns:p14="http://schemas.microsoft.com/office/powerpoint/2010/main" val="40801257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Декларация принципов равенства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18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1765299"/>
            <a:ext cx="8089900" cy="372745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2500" b="1" dirty="0">
                <a:solidFill>
                  <a:srgbClr val="A930CB"/>
                </a:solidFill>
              </a:rPr>
              <a:t>Принцип 1</a:t>
            </a:r>
            <a:endParaRPr lang="en-US" sz="2500" b="1" dirty="0">
              <a:solidFill>
                <a:srgbClr val="A930C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(разработана группой экспертов и правозащитников, 2008 год)</a:t>
            </a:r>
            <a:endParaRPr lang="en-US" b="1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«Право на равенство — это право всех  людей быть равными в достоинстве, право на уважительное и внимательное обращение и право на участие на равных с другими в любой сфере гражданской деятельности или экономической, социальной, политической или культурной жизни. Все люди равны перед законом и имеют право на равную защиту и на помощь закона».</a:t>
            </a:r>
          </a:p>
        </p:txBody>
      </p:sp>
    </p:spTree>
    <p:extLst>
      <p:ext uri="{BB962C8B-B14F-4D97-AF65-F5344CB8AC3E}">
        <p14:creationId xmlns:p14="http://schemas.microsoft.com/office/powerpoint/2010/main" val="30580201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Декларация принципов равенства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19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3650" y="1765299"/>
            <a:ext cx="7124700" cy="372745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2500" b="1" dirty="0">
                <a:solidFill>
                  <a:srgbClr val="A930CB"/>
                </a:solidFill>
              </a:rPr>
              <a:t>Принцип </a:t>
            </a:r>
            <a:r>
              <a:rPr lang="en-US" sz="2500" b="1" dirty="0">
                <a:solidFill>
                  <a:srgbClr val="A930CB"/>
                </a:solidFill>
              </a:rPr>
              <a:t>2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«Равное обращение как аспект равенства</a:t>
            </a:r>
            <a:r>
              <a:rPr lang="en-US" dirty="0"/>
              <a:t> </a:t>
            </a:r>
            <a:r>
              <a:rPr lang="ru-RU" dirty="0"/>
              <a:t>не эквивалентно идентичному обращению. Для достижения полного и эффективного равенства с людьми необходимо, сообразуясь с их различными обстоятельствами, </a:t>
            </a:r>
            <a:r>
              <a:rPr lang="ru-RU" b="1" dirty="0"/>
              <a:t>обращаться по-разному, </a:t>
            </a:r>
            <a:r>
              <a:rPr lang="ru-RU" dirty="0"/>
              <a:t>подтверждая их одинаковую ценность и укрепляя их способность участвовать в жизни общества как равных».</a:t>
            </a:r>
          </a:p>
        </p:txBody>
      </p:sp>
    </p:spTree>
    <p:extLst>
      <p:ext uri="{BB962C8B-B14F-4D97-AF65-F5344CB8AC3E}">
        <p14:creationId xmlns:p14="http://schemas.microsoft.com/office/powerpoint/2010/main" val="20507443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42D76C-3761-4946-84BF-1B2305CF39F8}"/>
              </a:ext>
            </a:extLst>
          </p:cNvPr>
          <p:cNvSpPr txBox="1"/>
          <p:nvPr/>
        </p:nvSpPr>
        <p:spPr>
          <a:xfrm>
            <a:off x="2139950" y="2591137"/>
            <a:ext cx="7912100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Данная презентация подготовлена для воркшопа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«Как освещать вопросы, касающиеся дискриминации», организованного в рамках проекта «Продвижение антидискриминационной повестки в Казахстане через </a:t>
            </a:r>
            <a:r>
              <a:rPr lang="ru-RU" dirty="0" err="1"/>
              <a:t>адвокационную</a:t>
            </a:r>
            <a:r>
              <a:rPr lang="ru-RU" dirty="0"/>
              <a:t> кампанию и обучение журналистов, блогеров, правозащитников и юристов», реализуемого ОФ «Центр исследования правовой политики» (LPRC), при поддержке Canada Fund </a:t>
            </a:r>
            <a:r>
              <a:rPr lang="ru-RU" dirty="0" err="1"/>
              <a:t>for</a:t>
            </a:r>
            <a:r>
              <a:rPr lang="ru-RU" dirty="0"/>
              <a:t> Local </a:t>
            </a:r>
            <a:r>
              <a:rPr lang="ru-RU" dirty="0" err="1"/>
              <a:t>Initiatives</a:t>
            </a:r>
            <a:r>
              <a:rPr lang="ru-RU" dirty="0"/>
              <a:t> (CFLI).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BC68F05-C6E4-4348-B3F5-FF3068751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1" y="930820"/>
            <a:ext cx="2395619" cy="869405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3E884A21-37D9-4E37-8427-F56852198C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D2580C-BE4E-4B2F-960F-DA2DA5302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841378"/>
            <a:ext cx="3853916" cy="10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02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Декларация принципов равенства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20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625" y="1765299"/>
            <a:ext cx="6508750" cy="372745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2500" b="1" dirty="0">
                <a:solidFill>
                  <a:srgbClr val="A930CB"/>
                </a:solidFill>
              </a:rPr>
              <a:t>Принцип </a:t>
            </a:r>
            <a:r>
              <a:rPr lang="en-US" sz="2500" b="1" dirty="0">
                <a:solidFill>
                  <a:srgbClr val="A930CB"/>
                </a:solidFill>
              </a:rPr>
              <a:t>3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«Право на равенство требует позитивного</a:t>
            </a:r>
            <a:r>
              <a:rPr lang="en-US" dirty="0"/>
              <a:t> </a:t>
            </a:r>
            <a:r>
              <a:rPr lang="ru-RU" dirty="0"/>
              <a:t>действия, чтобы быть эффективным.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Позитивное действие, включающее в себя ряд законодательных, административных и практических мер для преодоления сложившегося в прошлом неблагоприятного положения и ускорения прогресса отдельных групп на пути к равенству, является необходимой составной частью права на равенство».</a:t>
            </a:r>
          </a:p>
        </p:txBody>
      </p:sp>
    </p:spTree>
    <p:extLst>
      <p:ext uri="{BB962C8B-B14F-4D97-AF65-F5344CB8AC3E}">
        <p14:creationId xmlns:p14="http://schemas.microsoft.com/office/powerpoint/2010/main" val="2850133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Декларация принципов равенства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21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4062" y="2197099"/>
            <a:ext cx="5761038" cy="372745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2500" b="1" dirty="0">
                <a:solidFill>
                  <a:srgbClr val="A930CB"/>
                </a:solidFill>
              </a:rPr>
              <a:t>Принцип </a:t>
            </a:r>
            <a:r>
              <a:rPr lang="en-US" sz="2500" b="1" dirty="0">
                <a:solidFill>
                  <a:srgbClr val="A930CB"/>
                </a:solidFill>
              </a:rPr>
              <a:t>4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«Право на недискриминацию — это отдельное основное право, которое содержится в праве на равенство».</a:t>
            </a:r>
          </a:p>
        </p:txBody>
      </p:sp>
    </p:spTree>
    <p:extLst>
      <p:ext uri="{BB962C8B-B14F-4D97-AF65-F5344CB8AC3E}">
        <p14:creationId xmlns:p14="http://schemas.microsoft.com/office/powerpoint/2010/main" val="24397820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22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4656" y="2546349"/>
            <a:ext cx="6262688" cy="142875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В статутном международном праве запрещение дискриминации является широко признанной императивной нормой (</a:t>
            </a:r>
            <a:r>
              <a:rPr lang="ru-RU" i="1" dirty="0" err="1"/>
              <a:t>jus</a:t>
            </a:r>
            <a:r>
              <a:rPr lang="ru-RU" i="1" dirty="0"/>
              <a:t> </a:t>
            </a:r>
            <a:r>
              <a:rPr lang="ru-RU" i="1" dirty="0" err="1"/>
              <a:t>cogens</a:t>
            </a:r>
            <a:r>
              <a:rPr lang="ru-RU" dirty="0"/>
              <a:t>) вне зависимости от формальных обязательств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10777677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23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8153" y="2430763"/>
            <a:ext cx="7455694" cy="2504474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7 Всеобщей декларации прав человека </a:t>
            </a:r>
            <a:r>
              <a:rPr lang="ru-RU" dirty="0"/>
              <a:t>провозглашает, что: 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«</a:t>
            </a:r>
            <a:r>
              <a:rPr lang="ru-RU" i="1" dirty="0"/>
              <a:t>Все люди равны перед законом и имеют право, без всякого различия, на равную защиту закона. Все люди имеют право на равную защиту от какой бы то ни было дискриминации, нарушающей настоящую Декларацию, и от какого бы то ни было подстрекательства к такой дискриминации</a:t>
            </a:r>
            <a:r>
              <a:rPr lang="ru-RU" dirty="0"/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267302053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24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51" y="1946669"/>
            <a:ext cx="10477258" cy="444619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3 Международного пакта о гражданских и политических правах </a:t>
            </a:r>
            <a:r>
              <a:rPr lang="ru-RU" dirty="0"/>
              <a:t>(МПГПП) обязывает государства обеспечить </a:t>
            </a:r>
            <a:r>
              <a:rPr lang="ru-RU" b="1" dirty="0"/>
              <a:t>равное</a:t>
            </a:r>
            <a:r>
              <a:rPr lang="ru-RU" dirty="0"/>
              <a:t> для мужчин и женщин право пользования всеми гражданскими и политическими правами, предусмотренными в Пакте; 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14 (1) </a:t>
            </a:r>
            <a:r>
              <a:rPr lang="ru-RU" dirty="0"/>
              <a:t>гарантирует </a:t>
            </a:r>
            <a:r>
              <a:rPr lang="ru-RU" b="1" dirty="0"/>
              <a:t>равенство</a:t>
            </a:r>
            <a:r>
              <a:rPr lang="ru-RU" dirty="0"/>
              <a:t> перед судами и трибуналами;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14 (3) </a:t>
            </a:r>
            <a:r>
              <a:rPr lang="ru-RU" dirty="0"/>
              <a:t>обеспечивает </a:t>
            </a:r>
            <a:r>
              <a:rPr lang="ru-RU" b="1" dirty="0"/>
              <a:t>равные</a:t>
            </a:r>
            <a:r>
              <a:rPr lang="ru-RU" dirty="0"/>
              <a:t> права лиц на минимальные гарантии при рассмотрении любого предъявляемого им уголовного обвинения;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23 (4) </a:t>
            </a:r>
            <a:r>
              <a:rPr lang="ru-RU" dirty="0"/>
              <a:t>обязывает государства-участников обеспечить </a:t>
            </a:r>
            <a:r>
              <a:rPr lang="ru-RU" b="1" dirty="0"/>
              <a:t>равенство</a:t>
            </a:r>
            <a:r>
              <a:rPr lang="ru-RU" dirty="0"/>
              <a:t> прав и обязанностей супругов;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25 (b) </a:t>
            </a:r>
            <a:r>
              <a:rPr lang="ru-RU" dirty="0"/>
              <a:t>гарантирует право голосовать и быть избранным на основе </a:t>
            </a:r>
            <a:r>
              <a:rPr lang="ru-RU" b="1" dirty="0"/>
              <a:t>равного</a:t>
            </a:r>
            <a:r>
              <a:rPr lang="ru-RU" dirty="0"/>
              <a:t> избирательного права;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25 (с) </a:t>
            </a:r>
            <a:r>
              <a:rPr lang="ru-RU" dirty="0"/>
              <a:t>гарантирует право допускаться к государственной службе на общих условиях </a:t>
            </a:r>
            <a:r>
              <a:rPr lang="ru-RU" b="1" dirty="0"/>
              <a:t>равенства</a:t>
            </a:r>
            <a:r>
              <a:rPr lang="en-US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82395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25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2925" y="2200765"/>
            <a:ext cx="8566149" cy="444619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26 МПГПП</a:t>
            </a:r>
            <a:endParaRPr lang="en-US" b="1" dirty="0">
              <a:solidFill>
                <a:srgbClr val="A930C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Все люди равны перед законом и имеют право без всякой дискриминации на равную защиту закона. В этом отношении всякого рода дискриминация должна быть запрещена законом, и закон должен гарантировать всем лицам равную и эффективную защиту против дискриминации по какому бы то ни было признаку, как-то расы, цвета кожи, пола, языка, религии, политических или иных убеждений, национального или социального происхождения, имущественного положения, рождения или иного обстоятельства.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2853911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26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4612" y="2283315"/>
            <a:ext cx="6962775" cy="444619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</a:t>
            </a:r>
            <a:r>
              <a:rPr lang="en-US" b="1" dirty="0">
                <a:solidFill>
                  <a:srgbClr val="A930CB"/>
                </a:solidFill>
              </a:rPr>
              <a:t>7</a:t>
            </a:r>
            <a:r>
              <a:rPr lang="ru-RU" b="1" dirty="0">
                <a:solidFill>
                  <a:srgbClr val="A930CB"/>
                </a:solidFill>
              </a:rPr>
              <a:t> МПГПП</a:t>
            </a:r>
            <a:endParaRPr lang="en-US" b="1" dirty="0">
              <a:solidFill>
                <a:srgbClr val="A930C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тех странах, где существуют этнические, религиозные и языковые меньшинства, лицам, принадлежащим к таким меньшинствам, не может быть отказано в праве совместно с другими членами той же группы пользоваться своей культурой, исповедовать свою религию и исполнять ее обряды, а также пользоваться родным языком.</a:t>
            </a:r>
          </a:p>
        </p:txBody>
      </p:sp>
    </p:spTree>
    <p:extLst>
      <p:ext uri="{BB962C8B-B14F-4D97-AF65-F5344CB8AC3E}">
        <p14:creationId xmlns:p14="http://schemas.microsoft.com/office/powerpoint/2010/main" val="165784959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27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431" y="2143615"/>
            <a:ext cx="8339138" cy="444619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3 Международного пакта об экономических, социальных и культурных правах </a:t>
            </a:r>
            <a:r>
              <a:rPr lang="ru-RU" dirty="0"/>
              <a:t>призывает государства обеспечить </a:t>
            </a:r>
            <a:r>
              <a:rPr lang="ru-RU" b="1" dirty="0"/>
              <a:t>равное</a:t>
            </a:r>
            <a:r>
              <a:rPr lang="ru-RU" dirty="0"/>
              <a:t> для мужчин и женщин право пользования всеми экономическими, социальными и культурными правами, предусмотренными в Пакте;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7 (а(i)) </a:t>
            </a:r>
            <a:r>
              <a:rPr lang="ru-RU" dirty="0"/>
              <a:t>обязывает государства обеспечить </a:t>
            </a:r>
            <a:r>
              <a:rPr lang="ru-RU" b="1" dirty="0"/>
              <a:t>равное</a:t>
            </a:r>
            <a:r>
              <a:rPr lang="ru-RU" dirty="0"/>
              <a:t> вознаграждение за труд равной ценности без какого бы то ни было различия;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7 (с) </a:t>
            </a:r>
            <a:r>
              <a:rPr lang="ru-RU" dirty="0"/>
              <a:t>предусматривает </a:t>
            </a:r>
            <a:r>
              <a:rPr lang="ru-RU" b="1" dirty="0"/>
              <a:t>одинаковую</a:t>
            </a:r>
            <a:r>
              <a:rPr lang="ru-RU" dirty="0"/>
              <a:t> для всех возможность продвижения в работе;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13 (2(с)) </a:t>
            </a:r>
            <a:r>
              <a:rPr lang="ru-RU" dirty="0"/>
              <a:t>касается необходимости обеспечения </a:t>
            </a:r>
            <a:r>
              <a:rPr lang="ru-RU" b="1" dirty="0"/>
              <a:t>одинаковой </a:t>
            </a:r>
            <a:r>
              <a:rPr lang="ru-RU" dirty="0"/>
              <a:t>доступности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541580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28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065" y="2411808"/>
            <a:ext cx="7077869" cy="236974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28 (1) Конвенции о правах ребенка </a:t>
            </a:r>
            <a:r>
              <a:rPr lang="ru-RU" dirty="0"/>
              <a:t>посвящена </a:t>
            </a:r>
            <a:r>
              <a:rPr lang="ru-RU" b="1" dirty="0"/>
              <a:t>равным</a:t>
            </a:r>
            <a:r>
              <a:rPr lang="ru-RU" dirty="0"/>
              <a:t> возможностям детей на получение образования;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ru-RU" dirty="0"/>
              <a:t>а </a:t>
            </a:r>
            <a:r>
              <a:rPr lang="ru-RU" b="1" dirty="0">
                <a:solidFill>
                  <a:srgbClr val="A930CB"/>
                </a:solidFill>
              </a:rPr>
              <a:t>статья 31 (2) </a:t>
            </a:r>
            <a:r>
              <a:rPr lang="ru-RU" dirty="0"/>
              <a:t>закрепляет право ребенка на участие в культурной и творческой жизни, культурной и творческой деятельности и предоставление </a:t>
            </a:r>
            <a:r>
              <a:rPr lang="ru-RU" b="1" dirty="0"/>
              <a:t>равных </a:t>
            </a:r>
            <a:r>
              <a:rPr lang="ru-RU" dirty="0"/>
              <a:t>возможностей для этого. </a:t>
            </a:r>
          </a:p>
        </p:txBody>
      </p:sp>
    </p:spTree>
    <p:extLst>
      <p:ext uri="{BB962C8B-B14F-4D97-AF65-F5344CB8AC3E}">
        <p14:creationId xmlns:p14="http://schemas.microsoft.com/office/powerpoint/2010/main" val="213627474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29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014" y="2197100"/>
            <a:ext cx="9731972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1 Международной конвенции о ликвидации всех форм расовой дискриминации </a:t>
            </a:r>
            <a:r>
              <a:rPr lang="ru-RU" dirty="0"/>
              <a:t>(МКЛРД) содержит следующее определение дискриминации: «[л]</a:t>
            </a:r>
            <a:r>
              <a:rPr lang="ru-RU" dirty="0" err="1"/>
              <a:t>юбое</a:t>
            </a:r>
            <a:r>
              <a:rPr lang="ru-RU" dirty="0"/>
              <a:t> различие, исключение, ограничение или предпочтение, основанное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признаках расы, цвета кожи, родового, национального или этнического происхождения, имеющие целью или следствием уничтожение или умаление признания, использования или осуществления на равных началах прав человека и основных свобод в политической, экономической, социальной, культурной или любых других областях общественной жизни» (статья 1 пункт 1). МКЛРД «не применяется к различиям, исключениям, ограничениям или предпочтениям, которые государства-участники настоящей Конвенции проводят или делают между гражданами и негражданами» </a:t>
            </a:r>
          </a:p>
        </p:txBody>
      </p:sp>
    </p:spTree>
    <p:extLst>
      <p:ext uri="{BB962C8B-B14F-4D97-AF65-F5344CB8AC3E}">
        <p14:creationId xmlns:p14="http://schemas.microsoft.com/office/powerpoint/2010/main" val="7528293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Цель лекции</a:t>
            </a:r>
            <a:endParaRPr dirty="0"/>
          </a:p>
        </p:txBody>
      </p:sp>
      <p:sp>
        <p:nvSpPr>
          <p:cNvPr id="99" name="Title 1"/>
          <p:cNvSpPr txBox="1">
            <a:spLocks noGrp="1"/>
          </p:cNvSpPr>
          <p:nvPr>
            <p:ph type="body" idx="1"/>
          </p:nvPr>
        </p:nvSpPr>
        <p:spPr>
          <a:xfrm>
            <a:off x="1946275" y="2101850"/>
            <a:ext cx="8299450" cy="44815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688" indent="-293688" defTabSz="886968">
              <a:spcBef>
                <a:spcPts val="1000"/>
              </a:spcBef>
              <a:defRPr sz="2910"/>
            </a:pPr>
            <a:r>
              <a:rPr sz="2000" dirty="0" err="1"/>
              <a:t>Понимание</a:t>
            </a:r>
            <a:r>
              <a:rPr sz="2000" dirty="0"/>
              <a:t> </a:t>
            </a:r>
            <a:r>
              <a:rPr sz="2000" dirty="0" err="1"/>
              <a:t>права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равенство</a:t>
            </a:r>
            <a:r>
              <a:rPr sz="2000" dirty="0"/>
              <a:t> и </a:t>
            </a:r>
            <a:r>
              <a:rPr sz="2000" dirty="0" err="1"/>
              <a:t>права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недискриминацию</a:t>
            </a:r>
            <a:r>
              <a:rPr sz="2000" dirty="0"/>
              <a:t> </a:t>
            </a:r>
          </a:p>
          <a:p>
            <a:pPr marL="293688" indent="-293688" defTabSz="886968">
              <a:spcBef>
                <a:spcPts val="1000"/>
              </a:spcBef>
              <a:defRPr sz="2910"/>
            </a:pPr>
            <a:r>
              <a:rPr sz="2000" dirty="0" err="1"/>
              <a:t>Концепции</a:t>
            </a:r>
            <a:r>
              <a:rPr sz="2000" dirty="0"/>
              <a:t> в </a:t>
            </a:r>
            <a:r>
              <a:rPr sz="2000" dirty="0" err="1"/>
              <a:t>рамках</a:t>
            </a:r>
            <a:r>
              <a:rPr sz="2000" dirty="0"/>
              <a:t> </a:t>
            </a:r>
            <a:r>
              <a:rPr sz="2000" dirty="0" err="1"/>
              <a:t>равенства</a:t>
            </a:r>
            <a:r>
              <a:rPr sz="2000" dirty="0"/>
              <a:t> и </a:t>
            </a:r>
            <a:r>
              <a:rPr sz="2000" dirty="0" err="1"/>
              <a:t>недискриминации</a:t>
            </a:r>
            <a:r>
              <a:rPr sz="2000" dirty="0"/>
              <a:t> </a:t>
            </a:r>
          </a:p>
          <a:p>
            <a:pPr marL="539750" lvl="1" indent="-230188" defTabSz="886968">
              <a:spcBef>
                <a:spcPts val="1000"/>
              </a:spcBef>
              <a:tabLst>
                <a:tab pos="539750" algn="l"/>
              </a:tabLst>
              <a:defRPr sz="2910"/>
            </a:pPr>
            <a:r>
              <a:rPr sz="2000" dirty="0" err="1"/>
              <a:t>Основания</a:t>
            </a:r>
            <a:r>
              <a:rPr sz="2000" dirty="0"/>
              <a:t> </a:t>
            </a:r>
            <a:r>
              <a:rPr sz="2000" dirty="0" err="1"/>
              <a:t>дискриминации</a:t>
            </a:r>
            <a:r>
              <a:rPr sz="2000" dirty="0"/>
              <a:t> </a:t>
            </a:r>
          </a:p>
          <a:p>
            <a:pPr marL="539750" lvl="1" indent="-230188" defTabSz="886968">
              <a:spcBef>
                <a:spcPts val="500"/>
              </a:spcBef>
              <a:tabLst>
                <a:tab pos="539750" algn="l"/>
              </a:tabLst>
              <a:defRPr sz="2910"/>
            </a:pPr>
            <a:r>
              <a:rPr sz="2000" dirty="0" err="1"/>
              <a:t>Формы</a:t>
            </a:r>
            <a:r>
              <a:rPr sz="2000" dirty="0"/>
              <a:t> </a:t>
            </a:r>
            <a:r>
              <a:rPr sz="2000" dirty="0" err="1"/>
              <a:t>дискриминации</a:t>
            </a:r>
            <a:r>
              <a:rPr sz="2000" dirty="0"/>
              <a:t> </a:t>
            </a:r>
          </a:p>
          <a:p>
            <a:pPr marL="539750" lvl="1" indent="-230188" defTabSz="886968">
              <a:spcBef>
                <a:spcPts val="500"/>
              </a:spcBef>
              <a:tabLst>
                <a:tab pos="539750" algn="l"/>
              </a:tabLst>
              <a:defRPr sz="2910"/>
            </a:pPr>
            <a:r>
              <a:rPr sz="2000" dirty="0" err="1"/>
              <a:t>Сфера</a:t>
            </a:r>
            <a:r>
              <a:rPr sz="2000" dirty="0"/>
              <a:t> </a:t>
            </a:r>
            <a:r>
              <a:rPr sz="2000" dirty="0" err="1"/>
              <a:t>применения</a:t>
            </a:r>
            <a:r>
              <a:rPr sz="2000" dirty="0"/>
              <a:t> </a:t>
            </a:r>
            <a:r>
              <a:rPr sz="2000" dirty="0" err="1"/>
              <a:t>прав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равенство</a:t>
            </a:r>
            <a:r>
              <a:rPr sz="2000" dirty="0"/>
              <a:t> и </a:t>
            </a:r>
            <a:r>
              <a:rPr sz="2000" dirty="0" err="1"/>
              <a:t>недискриминацию</a:t>
            </a:r>
            <a:r>
              <a:rPr sz="2000" dirty="0"/>
              <a:t> </a:t>
            </a:r>
          </a:p>
          <a:p>
            <a:pPr marL="539750" lvl="1" indent="-230188" defTabSz="886968">
              <a:spcBef>
                <a:spcPts val="500"/>
              </a:spcBef>
              <a:tabLst>
                <a:tab pos="539750" algn="l"/>
              </a:tabLst>
              <a:defRPr sz="2910"/>
            </a:pPr>
            <a:r>
              <a:rPr sz="2000" dirty="0" err="1"/>
              <a:t>Исключения</a:t>
            </a:r>
            <a:r>
              <a:rPr sz="2000" dirty="0"/>
              <a:t> и </a:t>
            </a:r>
            <a:r>
              <a:rPr sz="2000" dirty="0" err="1"/>
              <a:t>допустимые</a:t>
            </a:r>
            <a:r>
              <a:rPr sz="2000" dirty="0"/>
              <a:t> </a:t>
            </a:r>
            <a:r>
              <a:rPr sz="2000" dirty="0" err="1"/>
              <a:t>дифференциации</a:t>
            </a:r>
            <a:r>
              <a:rPr sz="2000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7FDC5DA-7BAF-48A1-9527-A61E44649B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30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0232" y="2197100"/>
            <a:ext cx="8631536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МКЛРДП</a:t>
            </a:r>
            <a:endParaRPr lang="en-US" b="1" dirty="0">
              <a:solidFill>
                <a:srgbClr val="A930C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Принятие особых мер с исключительной целью обеспечения надлежащего прогресса некоторых расовых или этнических групп или отдельных лиц, нуждающихся в защите, которая может оказаться необходимой для того, чтобы обеспечить таким группам или лицам равное использование и осуществление прав человека и основных свобод, не рассматривается как расовая дискриминация, при условии, однако, что такие меры не имеют своим последствием сохранение особых прав для различных расовых групп и что они не будут оставлены в силе по достижении тех целей, ради которых они были введены»</a:t>
            </a:r>
          </a:p>
        </p:txBody>
      </p:sp>
    </p:spTree>
    <p:extLst>
      <p:ext uri="{BB962C8B-B14F-4D97-AF65-F5344CB8AC3E}">
        <p14:creationId xmlns:p14="http://schemas.microsoft.com/office/powerpoint/2010/main" val="31793706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31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416" y="2241550"/>
            <a:ext cx="7135168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1 Конвенции о ликвидации всех форм дискриминации в отношении женщин </a:t>
            </a:r>
            <a:r>
              <a:rPr lang="ru-RU" dirty="0"/>
              <a:t>(КЛДЖ) определяет «</a:t>
            </a:r>
            <a:r>
              <a:rPr lang="ru-RU" i="1" dirty="0"/>
              <a:t>дискриминацию</a:t>
            </a:r>
            <a:r>
              <a:rPr lang="ru-RU" dirty="0"/>
              <a:t>» как «</a:t>
            </a:r>
            <a:r>
              <a:rPr lang="ru-RU" i="1" dirty="0"/>
              <a:t>любое различие, исключение или ограничение по признаку пола, которое направлено на ослабление или сводит на нет признание, пользование или осуществление женщинами, независимо от их семейного положения, на основе равноправия мужчин и женщин, прав человека и основных свобод в политической, экономической, социальной, культурной, гражданской или любой другой области</a:t>
            </a:r>
            <a:r>
              <a:rPr lang="ru-RU" dirty="0"/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269014485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32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416" y="2197100"/>
            <a:ext cx="7529984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Комитет ООН по ликвидации дискриминации в отношении женщин, созданный в рамках КЛДЖ, определил, что дискриминация по признаку пола (гендерной принадлежности) включает в себя гендерное насилие.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пункте 6 Общей</a:t>
            </a:r>
            <a:r>
              <a:rPr lang="ru-RU" i="1" dirty="0"/>
              <a:t> </a:t>
            </a:r>
            <a:r>
              <a:rPr lang="ru-RU" dirty="0"/>
              <a:t>рекомендации №19 «Насилие в отношении женщин» (1992 г.) Комитет указал, что гендерное насилие включает в себя </a:t>
            </a:r>
            <a:r>
              <a:rPr lang="ru-RU" i="1" dirty="0"/>
              <a:t>«действия, которые причиняют ущерб или страдания физического, психического или полового характера, угрозу таких действий, принуждение и другие формы ущемления свободы».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38584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33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8008" y="2197100"/>
            <a:ext cx="7275984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Статья 2 Конвенции о правах инвалидов </a:t>
            </a:r>
            <a:r>
              <a:rPr lang="ru-RU" dirty="0"/>
              <a:t>(КПИ) определяет «</a:t>
            </a:r>
            <a:r>
              <a:rPr lang="ru-RU" i="1" dirty="0"/>
              <a:t>дискриминацию по признаку инвалидности</a:t>
            </a:r>
            <a:r>
              <a:rPr lang="ru-RU" dirty="0"/>
              <a:t>» как «</a:t>
            </a:r>
            <a:r>
              <a:rPr lang="ru-RU" i="1" dirty="0"/>
              <a:t>любое различие, исключение или ограничение по причине инвалидности, целью или результатом которого является умаление или отрицание признания, реализации или осуществления наравне с другими всех прав человека и основных свобод в политической, экономической, социальной, культурной, гражданской или любой иной области</a:t>
            </a:r>
            <a:r>
              <a:rPr lang="ru-RU" dirty="0"/>
              <a:t>» (статья 2).</a:t>
            </a:r>
          </a:p>
        </p:txBody>
      </p:sp>
    </p:spTree>
    <p:extLst>
      <p:ext uri="{BB962C8B-B14F-4D97-AF65-F5344CB8AC3E}">
        <p14:creationId xmlns:p14="http://schemas.microsoft.com/office/powerpoint/2010/main" val="40575765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34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0554" y="2197100"/>
            <a:ext cx="7790892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КПИ</a:t>
            </a:r>
            <a:r>
              <a:rPr lang="ru-RU" dirty="0"/>
              <a:t>, среди прочего, обязывает государства-участников «</a:t>
            </a:r>
            <a:r>
              <a:rPr lang="ru-RU" i="1" dirty="0"/>
              <a:t>принимать все надлежащие меры для устранения дискриминации по признаку инвалидности со стороны любого лица, организации или частного предприятия</a:t>
            </a:r>
            <a:r>
              <a:rPr lang="ru-RU" dirty="0"/>
              <a:t>» </a:t>
            </a:r>
            <a:r>
              <a:rPr lang="ru-RU" b="1" dirty="0">
                <a:solidFill>
                  <a:srgbClr val="A930CB"/>
                </a:solidFill>
              </a:rPr>
              <a:t>(статья 4.1(e)).</a:t>
            </a:r>
            <a:r>
              <a:rPr lang="ru-RU" dirty="0"/>
              <a:t> Эти меры, среди прочего, включают в себя «разумное приспособление», что означает «</a:t>
            </a:r>
            <a:r>
              <a:rPr lang="ru-RU" i="1" dirty="0"/>
              <a:t>внесение, когда это нужно в конкретном случае, необходимых и подходящих модификаций и коррективов, не становящихся несоразмерным или неоправданным бременем, в целях обеспечения реализации или осуществления инвалидами наравне с другими всех прав человека и основных свобод</a:t>
            </a:r>
            <a:r>
              <a:rPr lang="ru-RU" dirty="0"/>
              <a:t>» </a:t>
            </a:r>
            <a:r>
              <a:rPr lang="ru-RU" b="1" dirty="0">
                <a:solidFill>
                  <a:srgbClr val="A930CB"/>
                </a:solidFill>
              </a:rPr>
              <a:t>(статья 2)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33999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35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952" y="2197100"/>
            <a:ext cx="7572096" cy="46609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Другими применимыми международными документами являются: </a:t>
            </a:r>
            <a:r>
              <a:rPr lang="ru-RU" b="1" dirty="0">
                <a:solidFill>
                  <a:srgbClr val="A930CB"/>
                </a:solidFill>
              </a:rPr>
              <a:t>Международная конвенция о защите прав всех трудящихся-мигрантов и членов их семей</a:t>
            </a:r>
            <a:r>
              <a:rPr lang="ru-RU" dirty="0"/>
              <a:t> (МКЗТМ), </a:t>
            </a:r>
            <a:r>
              <a:rPr lang="ru-RU" b="1" dirty="0">
                <a:solidFill>
                  <a:srgbClr val="A930CB"/>
                </a:solidFill>
              </a:rPr>
              <a:t>Конвенция о дискриминации в области труда и занятий (Конвенция 111) и Конвенция о равном обращении и равных возможностях для трудящихся мужчин и женщин: трудящиеся с семейными обязанностями (Конвенция 156) Международной организации труда (МОТ), </a:t>
            </a:r>
            <a:r>
              <a:rPr lang="ru-RU" dirty="0"/>
              <a:t>а также </a:t>
            </a:r>
            <a:r>
              <a:rPr lang="ru-RU" b="1" dirty="0">
                <a:solidFill>
                  <a:srgbClr val="A930CB"/>
                </a:solidFill>
              </a:rPr>
              <a:t>Конвенция ЮНЕСКО о дискриминации в области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216825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36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3951" y="2698750"/>
            <a:ext cx="5964098" cy="29210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dirty="0"/>
              <a:t>Комитет отмечает, что не всякое различие в обращении представляет собой дискриминацию при условии, что критерии такого различия являются разумными и объективными, а задача состоит в том, чтобы достичь цель, которая допускается по Пакту.</a:t>
            </a:r>
            <a:endParaRPr lang="ru-RU" b="1" dirty="0">
              <a:solidFill>
                <a:srgbClr val="A93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9054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37</a:t>
            </a:fld>
            <a:endParaRPr lang="ru-RU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F502F6FD-C019-42DF-9A10-1AF0B09587FC}"/>
              </a:ext>
            </a:extLst>
          </p:cNvPr>
          <p:cNvSpPr txBox="1">
            <a:spLocks/>
          </p:cNvSpPr>
          <p:nvPr/>
        </p:nvSpPr>
        <p:spPr>
          <a:xfrm>
            <a:off x="2124065" y="2120994"/>
            <a:ext cx="794386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1000"/>
              </a:spcBef>
              <a:buFontTx/>
              <a:buNone/>
            </a:pPr>
            <a:r>
              <a:rPr lang="ru-RU" b="1" dirty="0">
                <a:solidFill>
                  <a:srgbClr val="A930CB"/>
                </a:solidFill>
              </a:rPr>
              <a:t>Определение дискриминации</a:t>
            </a:r>
          </a:p>
          <a:p>
            <a:pPr marL="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Многие государства включили в свои акты/законы определения дискриминации, включающие в себя четыре важных элемента:</a:t>
            </a:r>
            <a:endParaRPr lang="en-US" dirty="0"/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лица в менее благоприятных условиях;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сравнение лиц, обладающих разными признаками, в схожей ситуации;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прошлые показатели или гипотетические показатели;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заявление о том, что прямая дискриминация не имеет оправдания. </a:t>
            </a:r>
          </a:p>
        </p:txBody>
      </p:sp>
    </p:spTree>
    <p:extLst>
      <p:ext uri="{BB962C8B-B14F-4D97-AF65-F5344CB8AC3E}">
        <p14:creationId xmlns:p14="http://schemas.microsoft.com/office/powerpoint/2010/main" val="7273701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38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0" y="2692399"/>
            <a:ext cx="2571750" cy="1816101"/>
          </a:xfrm>
        </p:spPr>
        <p:txBody>
          <a:bodyPr>
            <a:normAutofit/>
          </a:bodyPr>
          <a:lstStyle/>
          <a:p>
            <a:pPr marL="88900" indent="0" algn="r">
              <a:spcBef>
                <a:spcPts val="1000"/>
              </a:spcBef>
              <a:buNone/>
            </a:pPr>
            <a:r>
              <a:rPr lang="ru-RU" b="1">
                <a:solidFill>
                  <a:srgbClr val="A930CB"/>
                </a:solidFill>
              </a:rPr>
              <a:t>Кто?</a:t>
            </a:r>
            <a:endParaRPr lang="en-US" b="1" dirty="0">
              <a:solidFill>
                <a:srgbClr val="A930CB"/>
              </a:solidFill>
            </a:endParaRPr>
          </a:p>
          <a:p>
            <a:pPr marL="88900" indent="0" algn="r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Что?</a:t>
            </a:r>
            <a:endParaRPr lang="en-US" b="1" dirty="0">
              <a:solidFill>
                <a:srgbClr val="A930CB"/>
              </a:solidFill>
            </a:endParaRPr>
          </a:p>
          <a:p>
            <a:pPr marL="88900" indent="0" algn="r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Где?</a:t>
            </a:r>
            <a:endParaRPr lang="en-US" b="1" dirty="0">
              <a:solidFill>
                <a:srgbClr val="A930CB"/>
              </a:solidFill>
            </a:endParaRPr>
          </a:p>
          <a:p>
            <a:pPr marL="88900" indent="0" algn="r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Почему можно?</a:t>
            </a:r>
            <a:endParaRPr lang="en-US" b="1" dirty="0">
              <a:solidFill>
                <a:srgbClr val="A930CB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60B9AF2-C1C1-4ECC-A7AE-F2413806D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Концепции в рамках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анти-дискриминационного права</a:t>
            </a:r>
            <a:endParaRPr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A148B756-7097-4B8A-B28A-8CDE191B49A4}"/>
              </a:ext>
            </a:extLst>
          </p:cNvPr>
          <p:cNvSpPr txBox="1">
            <a:spLocks/>
          </p:cNvSpPr>
          <p:nvPr/>
        </p:nvSpPr>
        <p:spPr>
          <a:xfrm>
            <a:off x="5473700" y="2692399"/>
            <a:ext cx="552450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Основания дискриминации</a:t>
            </a:r>
            <a:endParaRPr lang="en-US" dirty="0"/>
          </a:p>
          <a:p>
            <a:pPr marL="8890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Формы запрещенного</a:t>
            </a:r>
            <a:r>
              <a:rPr lang="en-US" dirty="0"/>
              <a:t> </a:t>
            </a:r>
            <a:r>
              <a:rPr lang="ru-RU" dirty="0"/>
              <a:t>поведения</a:t>
            </a:r>
            <a:endParaRPr lang="en-US" dirty="0"/>
          </a:p>
          <a:p>
            <a:pPr marL="8890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Сферы</a:t>
            </a:r>
            <a:r>
              <a:rPr lang="en-US" dirty="0"/>
              <a:t> </a:t>
            </a:r>
            <a:r>
              <a:rPr lang="ru-RU" dirty="0"/>
              <a:t>применения</a:t>
            </a:r>
            <a:r>
              <a:rPr lang="en-US" dirty="0"/>
              <a:t> </a:t>
            </a:r>
            <a:r>
              <a:rPr lang="ru-RU" dirty="0"/>
              <a:t>(сферы</a:t>
            </a:r>
            <a:r>
              <a:rPr lang="en-US" dirty="0"/>
              <a:t> </a:t>
            </a:r>
            <a:r>
              <a:rPr lang="ru-RU" dirty="0"/>
              <a:t>жизни</a:t>
            </a:r>
            <a:r>
              <a:rPr lang="en-US" dirty="0"/>
              <a:t>)</a:t>
            </a:r>
          </a:p>
          <a:p>
            <a:pPr marL="8890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Исключения и допустимые</a:t>
            </a:r>
            <a:r>
              <a:rPr lang="en-US" dirty="0"/>
              <a:t> </a:t>
            </a:r>
            <a:r>
              <a:rPr lang="ru-RU" dirty="0"/>
              <a:t>действия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668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39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60B9AF2-C1C1-4ECC-A7AE-F2413806D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Вопрос 1 — Кто?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762049-4D7F-4CE5-87F1-08D41A16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55" y="2151216"/>
            <a:ext cx="7803690" cy="32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320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Права на равенство </a:t>
            </a:r>
            <a:br>
              <a:rPr lang="ru-RU" dirty="0"/>
            </a:br>
            <a:r>
              <a:rPr lang="ru-RU" dirty="0"/>
              <a:t>и недискриминацию</a:t>
            </a:r>
            <a:endParaRPr dirty="0"/>
          </a:p>
        </p:txBody>
      </p:sp>
      <p:sp>
        <p:nvSpPr>
          <p:cNvPr id="110" name="Oval 6"/>
          <p:cNvSpPr/>
          <p:nvPr/>
        </p:nvSpPr>
        <p:spPr>
          <a:xfrm>
            <a:off x="3304208" y="2143645"/>
            <a:ext cx="3456384" cy="3456385"/>
          </a:xfrm>
          <a:prstGeom prst="ellipse">
            <a:avLst/>
          </a:prstGeom>
          <a:gradFill>
            <a:gsLst>
              <a:gs pos="1000">
                <a:srgbClr val="A930CB"/>
              </a:gs>
              <a:gs pos="100000">
                <a:srgbClr val="7830CB">
                  <a:lumMod val="88000"/>
                  <a:lumOff val="12000"/>
                  <a:alpha val="98000"/>
                </a:srgbClr>
              </a:gs>
            </a:gsLst>
            <a:lin ang="16200000"/>
          </a:gradFill>
          <a:ln>
            <a:solidFill>
              <a:srgbClr val="A930C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1" name="Oval 7"/>
          <p:cNvSpPr/>
          <p:nvPr/>
        </p:nvSpPr>
        <p:spPr>
          <a:xfrm>
            <a:off x="3736256" y="2575694"/>
            <a:ext cx="2592289" cy="2592289"/>
          </a:xfrm>
          <a:prstGeom prst="ellipse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bg2">
                  <a:lumMod val="60000"/>
                  <a:lumOff val="40000"/>
                </a:schemeClr>
              </a:gs>
              <a:gs pos="100000">
                <a:srgbClr val="A930CB"/>
              </a:gs>
            </a:gsLst>
            <a:lin ang="16200000"/>
          </a:gradFill>
          <a:ln>
            <a:solidFill>
              <a:srgbClr val="7830C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2" name="Oval 8"/>
          <p:cNvSpPr/>
          <p:nvPr/>
        </p:nvSpPr>
        <p:spPr>
          <a:xfrm>
            <a:off x="4168304" y="3007742"/>
            <a:ext cx="1728193" cy="1728193"/>
          </a:xfrm>
          <a:prstGeom prst="ellipse">
            <a:avLst/>
          </a:prstGeom>
          <a:gradFill>
            <a:gsLst>
              <a:gs pos="0">
                <a:schemeClr val="bg1">
                  <a:lumMod val="20000"/>
                  <a:lumOff val="80000"/>
                </a:schemeClr>
              </a:gs>
              <a:gs pos="3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16200000"/>
          </a:gradFill>
          <a:ln>
            <a:solidFill>
              <a:schemeClr val="bg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3" name="Straight Connector 9"/>
          <p:cNvSpPr/>
          <p:nvPr/>
        </p:nvSpPr>
        <p:spPr>
          <a:xfrm flipV="1">
            <a:off x="5943599" y="2071638"/>
            <a:ext cx="1537073" cy="570138"/>
          </a:xfrm>
          <a:prstGeom prst="line">
            <a:avLst/>
          </a:prstGeom>
          <a:ln w="15875">
            <a:solidFill>
              <a:srgbClr val="7830C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Straight Connector 13"/>
          <p:cNvSpPr/>
          <p:nvPr/>
        </p:nvSpPr>
        <p:spPr>
          <a:xfrm flipV="1">
            <a:off x="6040512" y="3644899"/>
            <a:ext cx="1440161" cy="10916"/>
          </a:xfrm>
          <a:prstGeom prst="line">
            <a:avLst/>
          </a:prstGeom>
          <a:ln w="15875">
            <a:solidFill>
              <a:srgbClr val="7830C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Straight Connector 14"/>
          <p:cNvSpPr/>
          <p:nvPr/>
        </p:nvSpPr>
        <p:spPr>
          <a:xfrm>
            <a:off x="5104407" y="4231879"/>
            <a:ext cx="2376266" cy="864097"/>
          </a:xfrm>
          <a:prstGeom prst="line">
            <a:avLst/>
          </a:prstGeom>
          <a:ln w="15875">
            <a:solidFill>
              <a:srgbClr val="7830C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350FA7-583B-423F-8353-39302F7B1E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9BA14B2-9464-4E0C-9CE2-0A5B8DA5009B}"/>
              </a:ext>
            </a:extLst>
          </p:cNvPr>
          <p:cNvSpPr txBox="1"/>
          <p:nvPr/>
        </p:nvSpPr>
        <p:spPr>
          <a:xfrm>
            <a:off x="7480673" y="1886973"/>
            <a:ext cx="2901950" cy="369332"/>
          </a:xfrm>
          <a:prstGeom prst="rect">
            <a:avLst/>
          </a:prstGeom>
          <a:noFill/>
          <a:ln w="9525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/>
              <a:t>Права человека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C67698-8E53-4257-90E3-B4EBFF9BBBFE}"/>
              </a:ext>
            </a:extLst>
          </p:cNvPr>
          <p:cNvSpPr txBox="1"/>
          <p:nvPr/>
        </p:nvSpPr>
        <p:spPr>
          <a:xfrm>
            <a:off x="7480673" y="3429000"/>
            <a:ext cx="2901950" cy="369332"/>
          </a:xfrm>
          <a:prstGeom prst="rect">
            <a:avLst/>
          </a:prstGeom>
          <a:noFill/>
          <a:ln w="9525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/>
              <a:t>Равенство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0B2DB6C-CEB8-45D4-8BB4-39E67BB4F8AB}"/>
              </a:ext>
            </a:extLst>
          </p:cNvPr>
          <p:cNvSpPr txBox="1"/>
          <p:nvPr/>
        </p:nvSpPr>
        <p:spPr>
          <a:xfrm>
            <a:off x="7480673" y="4942669"/>
            <a:ext cx="2901950" cy="369332"/>
          </a:xfrm>
          <a:prstGeom prst="rect">
            <a:avLst/>
          </a:prstGeom>
          <a:noFill/>
          <a:ln w="9525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/>
              <a:t>Недискриминация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Явные основания  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40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FA323249-F02D-4424-BA82-1DEF560EBEDC}"/>
              </a:ext>
            </a:extLst>
          </p:cNvPr>
          <p:cNvGrpSpPr/>
          <p:nvPr/>
        </p:nvGrpSpPr>
        <p:grpSpPr>
          <a:xfrm>
            <a:off x="889988" y="2567904"/>
            <a:ext cx="10295574" cy="578882"/>
            <a:chOff x="1072139" y="2567904"/>
            <a:chExt cx="10295574" cy="578882"/>
          </a:xfrm>
          <a:solidFill>
            <a:srgbClr val="7830CB"/>
          </a:solidFill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FB7D17-E49B-46CF-99B0-0A91405F98E7}"/>
                </a:ext>
              </a:extLst>
            </p:cNvPr>
            <p:cNvSpPr txBox="1"/>
            <p:nvPr/>
          </p:nvSpPr>
          <p:spPr>
            <a:xfrm>
              <a:off x="1072139" y="2675626"/>
              <a:ext cx="846666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Раса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B6061D3-15D8-4D7B-AD02-BE8C2426B427}"/>
                </a:ext>
              </a:extLst>
            </p:cNvPr>
            <p:cNvSpPr txBox="1"/>
            <p:nvPr/>
          </p:nvSpPr>
          <p:spPr>
            <a:xfrm>
              <a:off x="2181988" y="2675626"/>
              <a:ext cx="1346055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Цвет кожи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345BE8A-ACD0-4F37-9CB5-F398F7C7FB04}"/>
                </a:ext>
              </a:extLst>
            </p:cNvPr>
            <p:cNvSpPr txBox="1"/>
            <p:nvPr/>
          </p:nvSpPr>
          <p:spPr>
            <a:xfrm>
              <a:off x="3791226" y="2567904"/>
              <a:ext cx="2013620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Этническая принадлежность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7F88BD5-AD39-428F-8669-A03C4218D19E}"/>
                </a:ext>
              </a:extLst>
            </p:cNvPr>
            <p:cNvSpPr txBox="1"/>
            <p:nvPr/>
          </p:nvSpPr>
          <p:spPr>
            <a:xfrm>
              <a:off x="6068029" y="2675626"/>
              <a:ext cx="2057165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Происхождение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AFF92DB-D3B2-4870-B224-52A18E27E2B1}"/>
                </a:ext>
              </a:extLst>
            </p:cNvPr>
            <p:cNvSpPr txBox="1"/>
            <p:nvPr/>
          </p:nvSpPr>
          <p:spPr>
            <a:xfrm>
              <a:off x="8388377" y="2675626"/>
              <a:ext cx="872754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BA77D4-1DD5-4C06-94C5-BF0FA517BBC7}"/>
                </a:ext>
              </a:extLst>
            </p:cNvPr>
            <p:cNvSpPr txBox="1"/>
            <p:nvPr/>
          </p:nvSpPr>
          <p:spPr>
            <a:xfrm>
              <a:off x="9524313" y="2675626"/>
              <a:ext cx="1843400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Беременность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4DA8C075-97D0-471A-A0A1-1FA233FE80B4}"/>
              </a:ext>
            </a:extLst>
          </p:cNvPr>
          <p:cNvGrpSpPr/>
          <p:nvPr/>
        </p:nvGrpSpPr>
        <p:grpSpPr>
          <a:xfrm>
            <a:off x="576899" y="3344230"/>
            <a:ext cx="10921753" cy="817245"/>
            <a:chOff x="710438" y="3480490"/>
            <a:chExt cx="10921753" cy="817245"/>
          </a:xfrm>
          <a:solidFill>
            <a:srgbClr val="7830CB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DA112F8-76E9-404C-8B6F-58EFF203746D}"/>
                </a:ext>
              </a:extLst>
            </p:cNvPr>
            <p:cNvSpPr txBox="1"/>
            <p:nvPr/>
          </p:nvSpPr>
          <p:spPr>
            <a:xfrm>
              <a:off x="710438" y="3692631"/>
              <a:ext cx="1359151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Материнство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2165907-46ED-42CC-A9EB-F950336304CB}"/>
                </a:ext>
              </a:extLst>
            </p:cNvPr>
            <p:cNvSpPr txBox="1"/>
            <p:nvPr/>
          </p:nvSpPr>
          <p:spPr>
            <a:xfrm>
              <a:off x="2264736" y="3480490"/>
              <a:ext cx="2310713" cy="817245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Гражданский, семейный статус или статус лица, осуществляющего уход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D22346D-7485-44A1-B727-680252EA64E5}"/>
                </a:ext>
              </a:extLst>
            </p:cNvPr>
            <p:cNvSpPr txBox="1"/>
            <p:nvPr/>
          </p:nvSpPr>
          <p:spPr>
            <a:xfrm>
              <a:off x="4770596" y="3692631"/>
              <a:ext cx="1145822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Язык 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D1B31E8-23A6-49E3-960E-5B00D3A2A692}"/>
                </a:ext>
              </a:extLst>
            </p:cNvPr>
            <p:cNvSpPr txBox="1"/>
            <p:nvPr/>
          </p:nvSpPr>
          <p:spPr>
            <a:xfrm>
              <a:off x="6111565" y="3584909"/>
              <a:ext cx="1739792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Религия </a:t>
              </a:r>
              <a:r>
                <a:rPr lang="en-US" sz="1400" dirty="0">
                  <a:solidFill>
                    <a:schemeClr val="tx1"/>
                  </a:solidFill>
                </a:rPr>
                <a:t/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или верование 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FE149FB-ABD3-4EB4-BDA6-BF5F114A62C1}"/>
                </a:ext>
              </a:extLst>
            </p:cNvPr>
            <p:cNvSpPr txBox="1"/>
            <p:nvPr/>
          </p:nvSpPr>
          <p:spPr>
            <a:xfrm>
              <a:off x="8046504" y="3584909"/>
              <a:ext cx="1926493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Политические или иные взгляды 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1D688E1-3295-4B21-8F03-5E55BBA0F13D}"/>
                </a:ext>
              </a:extLst>
            </p:cNvPr>
            <p:cNvSpPr txBox="1"/>
            <p:nvPr/>
          </p:nvSpPr>
          <p:spPr>
            <a:xfrm>
              <a:off x="10168145" y="3692631"/>
              <a:ext cx="1464046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Рождение 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607C1CF9-89C3-41F4-8C21-0AD3EEF150A5}"/>
              </a:ext>
            </a:extLst>
          </p:cNvPr>
          <p:cNvGrpSpPr/>
          <p:nvPr/>
        </p:nvGrpSpPr>
        <p:grpSpPr>
          <a:xfrm>
            <a:off x="1359011" y="4329395"/>
            <a:ext cx="9357528" cy="817245"/>
            <a:chOff x="443360" y="4592452"/>
            <a:chExt cx="9357528" cy="817245"/>
          </a:xfrm>
          <a:solidFill>
            <a:srgbClr val="7830CB"/>
          </a:solidFill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4A44F62-0BE8-4DDB-A52C-47A57BF34AE7}"/>
                </a:ext>
              </a:extLst>
            </p:cNvPr>
            <p:cNvSpPr txBox="1"/>
            <p:nvPr/>
          </p:nvSpPr>
          <p:spPr>
            <a:xfrm>
              <a:off x="443360" y="4592452"/>
              <a:ext cx="1729855" cy="817245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Национальное или социальное происхождение 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E6FDF3D-DE03-45C9-BFA4-86FEFEB67BD9}"/>
                </a:ext>
              </a:extLst>
            </p:cNvPr>
            <p:cNvSpPr txBox="1"/>
            <p:nvPr/>
          </p:nvSpPr>
          <p:spPr>
            <a:xfrm>
              <a:off x="2498764" y="4807896"/>
              <a:ext cx="1517362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Гражданство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8211E38-00A1-465B-8A5D-D4B10D58D924}"/>
                </a:ext>
              </a:extLst>
            </p:cNvPr>
            <p:cNvSpPr txBox="1"/>
            <p:nvPr/>
          </p:nvSpPr>
          <p:spPr>
            <a:xfrm>
              <a:off x="4311889" y="4688713"/>
              <a:ext cx="1568925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Экономический статус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10824FC-C69F-4C44-A3F5-EF3CFB5739F7}"/>
                </a:ext>
              </a:extLst>
            </p:cNvPr>
            <p:cNvSpPr txBox="1"/>
            <p:nvPr/>
          </p:nvSpPr>
          <p:spPr>
            <a:xfrm>
              <a:off x="6184585" y="4592452"/>
              <a:ext cx="1826709" cy="817245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Ассоциирование </a:t>
              </a:r>
              <a:r>
                <a:rPr lang="en-US" sz="1400" dirty="0">
                  <a:solidFill>
                    <a:schemeClr val="tx1"/>
                  </a:solidFill>
                </a:rPr>
                <a:t/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с национальным меньшинством 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3FDF961-AE75-4113-8799-3AFD3DD02802}"/>
                </a:ext>
              </a:extLst>
            </p:cNvPr>
            <p:cNvSpPr txBox="1"/>
            <p:nvPr/>
          </p:nvSpPr>
          <p:spPr>
            <a:xfrm>
              <a:off x="8336842" y="4700174"/>
              <a:ext cx="1464046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Сексуальная ориентация 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B4300B64-11EB-41B3-9CDC-6D5F2CAFD6C2}"/>
              </a:ext>
            </a:extLst>
          </p:cNvPr>
          <p:cNvGrpSpPr/>
          <p:nvPr/>
        </p:nvGrpSpPr>
        <p:grpSpPr>
          <a:xfrm>
            <a:off x="1071784" y="5317861"/>
            <a:ext cx="9931982" cy="1055608"/>
            <a:chOff x="807804" y="5431974"/>
            <a:chExt cx="9931982" cy="1055608"/>
          </a:xfrm>
          <a:solidFill>
            <a:srgbClr val="7830CB"/>
          </a:solidFill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88E6C9C-4CE6-409A-8016-9DE66EFD2F1F}"/>
                </a:ext>
              </a:extLst>
            </p:cNvPr>
            <p:cNvSpPr txBox="1"/>
            <p:nvPr/>
          </p:nvSpPr>
          <p:spPr>
            <a:xfrm>
              <a:off x="807804" y="5647417"/>
              <a:ext cx="1540286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Половая идентичность 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6E98806-2095-409E-92CD-EACB42E26A5B}"/>
                </a:ext>
              </a:extLst>
            </p:cNvPr>
            <p:cNvSpPr txBox="1"/>
            <p:nvPr/>
          </p:nvSpPr>
          <p:spPr>
            <a:xfrm>
              <a:off x="2724414" y="5755139"/>
              <a:ext cx="1456267" cy="34051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Возраст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8B1763F-AA30-4DB0-BEAF-B7399AD955EF}"/>
                </a:ext>
              </a:extLst>
            </p:cNvPr>
            <p:cNvSpPr txBox="1"/>
            <p:nvPr/>
          </p:nvSpPr>
          <p:spPr>
            <a:xfrm>
              <a:off x="4557005" y="5647417"/>
              <a:ext cx="2170596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Недостатки (инвалидность)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986E12C-8BCE-491B-A217-1E4F7187A3D0}"/>
                </a:ext>
              </a:extLst>
            </p:cNvPr>
            <p:cNvSpPr txBox="1"/>
            <p:nvPr/>
          </p:nvSpPr>
          <p:spPr>
            <a:xfrm>
              <a:off x="7103925" y="5642889"/>
              <a:ext cx="1333042" cy="578882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Состояние здоровья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2E29AE6-427D-4ACE-AE9E-7CF272DC27EB}"/>
                </a:ext>
              </a:extLst>
            </p:cNvPr>
            <p:cNvSpPr txBox="1"/>
            <p:nvPr/>
          </p:nvSpPr>
          <p:spPr>
            <a:xfrm>
              <a:off x="8813292" y="5431974"/>
              <a:ext cx="1926494" cy="1055608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Генетическое </a:t>
              </a:r>
              <a:r>
                <a:rPr lang="en-US" sz="1400" dirty="0">
                  <a:solidFill>
                    <a:schemeClr val="tx1"/>
                  </a:solidFill>
                </a:rPr>
                <a:t/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или другое предрасположение </a:t>
              </a:r>
              <a:r>
                <a:rPr lang="en-US" sz="1400" dirty="0">
                  <a:solidFill>
                    <a:schemeClr val="tx1"/>
                  </a:solidFill>
                </a:rPr>
                <a:t/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к болезни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8127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«Другой статус»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41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667687" y="2548066"/>
            <a:ext cx="657013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Дискриминация, базирующаяся на каких-либо других основаниях, должна быть запрещена, если такая дискриминация:</a:t>
            </a:r>
            <a:endParaRPr lang="en-US" dirty="0"/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является причиной или неизменно сохраняет неблагоприятное положение;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умаляет человеческое достоинство; или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настолько неблагоприятно влияет на равное пользование человеком прав и свобод, что это сравнимо с дискриминацией на запрещенных выше основаниях.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416120516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Явные основания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42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6" y="1878705"/>
            <a:ext cx="6856626" cy="3987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Международное право:</a:t>
            </a:r>
            <a:endParaRPr lang="ru-RU" b="1" dirty="0">
              <a:solidFill>
                <a:srgbClr val="A930CB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9D093AF-1D61-4036-A8FF-9D86E92E2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594567"/>
              </p:ext>
            </p:extLst>
          </p:nvPr>
        </p:nvGraphicFramePr>
        <p:xfrm>
          <a:off x="1004710" y="2277501"/>
          <a:ext cx="10182579" cy="425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12D1256-26BB-4E2B-B8E4-21008F17B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7" y="2589578"/>
            <a:ext cx="2178023" cy="15501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3BE8A1F-8AC5-4731-A39C-FFDB80F6ED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67" y="2676429"/>
            <a:ext cx="1376490" cy="1376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9CF533-E363-4006-8A34-AD276A4CA5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80" y="2905502"/>
            <a:ext cx="2412375" cy="10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1703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Дискриминация по восприятию и ассоциации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43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536110" y="2548066"/>
            <a:ext cx="7119780" cy="258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indent="-254000" hangingPunct="1">
              <a:spcBef>
                <a:spcPts val="600"/>
              </a:spcBef>
            </a:pPr>
            <a:r>
              <a:rPr lang="ru-RU" dirty="0"/>
              <a:t>Дискриминация также должна быть запрещена, когда она имеет место из-за ассоциации лица с другими лицами, к которым относится запрещенное основание.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Дискриминация запрещена также на основе справедливого или ошибочного восприятия лица как имеющего характеристику, ассоциируемую с запрещенным основанием (предположение).</a:t>
            </a:r>
          </a:p>
        </p:txBody>
      </p:sp>
    </p:spTree>
    <p:extLst>
      <p:ext uri="{BB962C8B-B14F-4D97-AF65-F5344CB8AC3E}">
        <p14:creationId xmlns:p14="http://schemas.microsoft.com/office/powerpoint/2010/main" val="162689955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Дискриминация по восприятию и ассоциации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44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256805" y="2367444"/>
            <a:ext cx="7678389" cy="3547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1000"/>
              </a:spcBef>
              <a:buNone/>
            </a:pPr>
            <a:r>
              <a:rPr lang="ru-RU" dirty="0"/>
              <a:t>Суд Европейского союза постановил в деле «С. </a:t>
            </a:r>
            <a:r>
              <a:rPr lang="ru-RU" dirty="0" err="1"/>
              <a:t>Колман</a:t>
            </a:r>
            <a:r>
              <a:rPr lang="ru-RU" dirty="0"/>
              <a:t> против </a:t>
            </a:r>
            <a:r>
              <a:rPr lang="ru-RU" dirty="0" err="1"/>
              <a:t>Аттриджа</a:t>
            </a:r>
            <a:r>
              <a:rPr lang="ru-RU" dirty="0"/>
              <a:t> Лоу и Стива Лоу» (2008 г.), что </a:t>
            </a:r>
          </a:p>
          <a:p>
            <a:pPr marL="0" indent="0" hangingPunct="1">
              <a:spcBef>
                <a:spcPts val="1000"/>
              </a:spcBef>
              <a:buNone/>
            </a:pPr>
            <a:r>
              <a:rPr lang="ru-RU" dirty="0"/>
              <a:t>«</a:t>
            </a:r>
            <a:r>
              <a:rPr lang="ru-RU" i="1" dirty="0"/>
              <a:t>если работодатель обращается с работником, который сам не является инвалидом, менее благосклонно, чем с другим работником в аналогичной ситуации, и если установлено, что такое обращение вызвано тем, что ребенок этого работника является инвалидом, и что забота о ребенке лежит главным образом на этом работнике, то такое обращение является нарушением запрещения прямой дискриминации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425556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Множественная дискриминация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45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536110" y="2889955"/>
            <a:ext cx="7119780" cy="2099734"/>
          </a:xfrm>
          <a:prstGeom prst="roundRect">
            <a:avLst/>
          </a:prstGeom>
          <a:ln w="28575">
            <a:solidFill>
              <a:srgbClr val="78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sz="2500" b="1" dirty="0">
                <a:solidFill>
                  <a:srgbClr val="7830CB"/>
                </a:solidFill>
              </a:rPr>
              <a:t>«Дискриминация должна быть также запрещена, когда она базируется на комбинации любого из этих оснований».</a:t>
            </a:r>
          </a:p>
        </p:txBody>
      </p:sp>
    </p:spTree>
    <p:extLst>
      <p:ext uri="{BB962C8B-B14F-4D97-AF65-F5344CB8AC3E}">
        <p14:creationId xmlns:p14="http://schemas.microsoft.com/office/powerpoint/2010/main" val="376809802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46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60B9AF2-C1C1-4ECC-A7AE-F2413806D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Вопрос 2 — Что?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2B3544-9E01-4B47-8D43-EFE216D6B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52" y="2054578"/>
            <a:ext cx="6920095" cy="38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983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Формы запрещенного поведения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47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953540" y="4798647"/>
            <a:ext cx="6200251" cy="106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Дискриминационное действие может совершаться умышленно или неумышленно.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C4F3AB-9D1C-4362-ADF8-55EA98A9E26A}"/>
              </a:ext>
            </a:extLst>
          </p:cNvPr>
          <p:cNvSpPr txBox="1"/>
          <p:nvPr/>
        </p:nvSpPr>
        <p:spPr>
          <a:xfrm>
            <a:off x="2834063" y="2074006"/>
            <a:ext cx="3140579" cy="1083225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216000" bIns="144000">
            <a:spAutoFit/>
          </a:bodyPr>
          <a:lstStyle/>
          <a:p>
            <a:pPr indent="-254000" algn="ctr" hangingPunct="1">
              <a:spcBef>
                <a:spcPts val="600"/>
              </a:spcBef>
            </a:pPr>
            <a:r>
              <a:rPr lang="ru-RU" sz="2000" dirty="0"/>
              <a:t>Прямая </a:t>
            </a:r>
            <a:br>
              <a:rPr lang="ru-RU" sz="2000" dirty="0"/>
            </a:br>
            <a:r>
              <a:rPr lang="ru-RU" sz="2000" dirty="0"/>
              <a:t>дискриминация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66A6ED-D48E-47CD-B0DC-6BA57601C072}"/>
              </a:ext>
            </a:extLst>
          </p:cNvPr>
          <p:cNvSpPr txBox="1"/>
          <p:nvPr/>
        </p:nvSpPr>
        <p:spPr>
          <a:xfrm>
            <a:off x="6053665" y="2074006"/>
            <a:ext cx="3047999" cy="1083225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80000" bIns="180000">
            <a:spAutoFit/>
          </a:bodyPr>
          <a:lstStyle/>
          <a:p>
            <a:pPr indent="-254000" algn="ctr" hangingPunct="1">
              <a:spcBef>
                <a:spcPts val="600"/>
              </a:spcBef>
            </a:pPr>
            <a:r>
              <a:rPr lang="ru-RU" sz="2000" dirty="0"/>
              <a:t>Косвенная дискриминация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D00BA1-F5D3-4E1C-9D48-6A5D32CC8723}"/>
              </a:ext>
            </a:extLst>
          </p:cNvPr>
          <p:cNvSpPr txBox="1"/>
          <p:nvPr/>
        </p:nvSpPr>
        <p:spPr>
          <a:xfrm>
            <a:off x="2834064" y="3305367"/>
            <a:ext cx="3140579" cy="1123712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-254000" algn="ctr" hangingPunct="1">
              <a:spcBef>
                <a:spcPts val="600"/>
              </a:spcBef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Преследование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29076D-7CF7-43B3-9D76-2193290D4679}"/>
              </a:ext>
            </a:extLst>
          </p:cNvPr>
          <p:cNvSpPr txBox="1"/>
          <p:nvPr/>
        </p:nvSpPr>
        <p:spPr>
          <a:xfrm>
            <a:off x="6053665" y="3304632"/>
            <a:ext cx="3048000" cy="1123712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-254000" algn="ctr" hangingPunct="1">
              <a:spcBef>
                <a:spcPts val="600"/>
              </a:spcBef>
            </a:pPr>
            <a:r>
              <a:rPr lang="ru-RU" sz="2000" dirty="0"/>
              <a:t>Невыполнение требования разумного приспособления</a:t>
            </a:r>
          </a:p>
        </p:txBody>
      </p:sp>
    </p:spTree>
    <p:extLst>
      <p:ext uri="{BB962C8B-B14F-4D97-AF65-F5344CB8AC3E}">
        <p14:creationId xmlns:p14="http://schemas.microsoft.com/office/powerpoint/2010/main" val="235389549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Прямая дискриминация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48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546578" y="2531054"/>
            <a:ext cx="4549422" cy="4098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/>
              <a:t>Прямая дискриминация имеет место, когда: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по причине, касающейся одного или более запрещенных оснований;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с лицом или с группой лиц обращаются хуже, чем с другим лицом или с группой лиц обращаются, обращались или стали бы обращаться;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в сопоставимой ситуации.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00246E6A-9723-4216-B48F-2657C95D2CB7}"/>
              </a:ext>
            </a:extLst>
          </p:cNvPr>
          <p:cNvSpPr txBox="1">
            <a:spLocks/>
          </p:cNvSpPr>
          <p:nvPr/>
        </p:nvSpPr>
        <p:spPr>
          <a:xfrm>
            <a:off x="6790639" y="2548066"/>
            <a:ext cx="4146912" cy="4098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/>
              <a:t>Прямая дискриминация также имеет место, когда: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по причине, относящейся к одному или более запрещенным основаниям лицо или группа лиц подвергаются ущербу.</a:t>
            </a:r>
          </a:p>
        </p:txBody>
      </p:sp>
    </p:spTree>
    <p:extLst>
      <p:ext uri="{BB962C8B-B14F-4D97-AF65-F5344CB8AC3E}">
        <p14:creationId xmlns:p14="http://schemas.microsoft.com/office/powerpoint/2010/main" val="93386870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Косвенная дискриминация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49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667687" y="3027766"/>
            <a:ext cx="7021689" cy="2187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dirty="0"/>
              <a:t>Косвенная дискриминация имеет место, когда условие, критерий или практика могут поставить лиц, имеющих статус или характеристику, ассоциируемую с одним или более основанием, в особо неблагоприятное положение по сравнению с другими лицами (и это не может быть оправдано).</a:t>
            </a:r>
          </a:p>
        </p:txBody>
      </p:sp>
    </p:spTree>
    <p:extLst>
      <p:ext uri="{BB962C8B-B14F-4D97-AF65-F5344CB8AC3E}">
        <p14:creationId xmlns:p14="http://schemas.microsoft.com/office/powerpoint/2010/main" val="5343142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СТЕРЕОТИП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9854E86-A9B6-4B20-A377-51DCA6E0B1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8432C8-9EBA-4AD3-821E-C95A0709C775}"/>
              </a:ext>
            </a:extLst>
          </p:cNvPr>
          <p:cNvSpPr txBox="1"/>
          <p:nvPr/>
        </p:nvSpPr>
        <p:spPr>
          <a:xfrm>
            <a:off x="2012950" y="1766491"/>
            <a:ext cx="891540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A930CB"/>
                </a:solidFill>
              </a:rPr>
              <a:t>Стереотип</a:t>
            </a:r>
            <a:r>
              <a:rPr lang="ru-RU" sz="2000" dirty="0"/>
              <a:t> — устойчивое, упрощенное представление о ком-либо или чем-нибудь. Впервые термин «стереотип» использовал классик американской журналистики Уолтер </a:t>
            </a:r>
            <a:r>
              <a:rPr lang="ru-RU" sz="2000" dirty="0" err="1"/>
              <a:t>Липпман</a:t>
            </a:r>
            <a:r>
              <a:rPr lang="ru-RU" sz="2000" dirty="0"/>
              <a:t> в 1922 г. в книге «Общественное мнение».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0FA473-7C82-42C3-864C-54500E68E68E}"/>
              </a:ext>
            </a:extLst>
          </p:cNvPr>
          <p:cNvSpPr txBox="1"/>
          <p:nvPr/>
        </p:nvSpPr>
        <p:spPr>
          <a:xfrm>
            <a:off x="3488267" y="3429000"/>
            <a:ext cx="7202311" cy="2695773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800" dirty="0"/>
              <a:t>Стереотип, как готовая схема восприятия, позволяет человеку сократить время реагирования на изменяющиеся условия окружающего мира. Стереотипы являются составной частью массовой культуры.</a:t>
            </a:r>
          </a:p>
          <a:p>
            <a:pPr>
              <a:spcBef>
                <a:spcPts val="1000"/>
              </a:spcBef>
            </a:pPr>
            <a:r>
              <a:rPr lang="ru-RU" sz="1800" dirty="0"/>
              <a:t>Наличие стереотипов не является виной человека. Они есть у каждого из нас, и это — естественный способ познания мира. Человеческий мозг устроен таким образом, что он постоянно классифицирует все, с чем он сталкивается в реальной жизни.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Косвенная дискриминация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50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3040944" y="1876778"/>
            <a:ext cx="6110112" cy="1314677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«Положение, критерий или практика»: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может быть в письменной или устной форме, формальной или неформальной.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A22B44C0-97DE-4968-AAF0-22AD0246A137}"/>
              </a:ext>
            </a:extLst>
          </p:cNvPr>
          <p:cNvSpPr txBox="1">
            <a:spLocks/>
          </p:cNvSpPr>
          <p:nvPr/>
        </p:nvSpPr>
        <p:spPr>
          <a:xfrm>
            <a:off x="3040944" y="3387626"/>
            <a:ext cx="6110112" cy="1314677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«Положение, критерий или практика»: </a:t>
            </a:r>
            <a:br>
              <a:rPr lang="ru-RU" b="1" dirty="0">
                <a:solidFill>
                  <a:srgbClr val="A930CB"/>
                </a:solidFill>
              </a:rPr>
            </a:br>
            <a:r>
              <a:rPr lang="ru-RU" dirty="0"/>
              <a:t>ничего прямо не говорит в отношении любого запрещенного основания.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883034E1-D8BF-412C-A92C-C946B987252B}"/>
              </a:ext>
            </a:extLst>
          </p:cNvPr>
          <p:cNvSpPr txBox="1">
            <a:spLocks/>
          </p:cNvSpPr>
          <p:nvPr/>
        </p:nvSpPr>
        <p:spPr>
          <a:xfrm>
            <a:off x="3040944" y="4898474"/>
            <a:ext cx="6110111" cy="1586007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«Поставит человека… </a:t>
            </a:r>
            <a:br>
              <a:rPr lang="ru-RU" b="1" dirty="0">
                <a:solidFill>
                  <a:srgbClr val="A930CB"/>
                </a:solidFill>
              </a:rPr>
            </a:br>
            <a:r>
              <a:rPr lang="ru-RU" b="1" dirty="0">
                <a:solidFill>
                  <a:srgbClr val="A930CB"/>
                </a:solidFill>
              </a:rPr>
              <a:t>в невыгодное положение»: 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можно оспаривать «положение» и т.д. </a:t>
            </a:r>
            <a:br>
              <a:rPr lang="ru-RU" dirty="0"/>
            </a:br>
            <a:r>
              <a:rPr lang="ru-RU" dirty="0"/>
              <a:t>до того, как он был применен. </a:t>
            </a:r>
          </a:p>
        </p:txBody>
      </p:sp>
    </p:spTree>
    <p:extLst>
      <p:ext uri="{BB962C8B-B14F-4D97-AF65-F5344CB8AC3E}">
        <p14:creationId xmlns:p14="http://schemas.microsoft.com/office/powerpoint/2010/main" val="310425335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Косвенная дискриминация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51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794933" y="2223277"/>
            <a:ext cx="4114428" cy="4098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«Определенное невыгодное положение»: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может быть очевидным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может быть общеизвестным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в некоторых случаях может потребоваться статистика или экспертиза   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00246E6A-9723-4216-B48F-2657C95D2CB7}"/>
              </a:ext>
            </a:extLst>
          </p:cNvPr>
          <p:cNvSpPr txBox="1">
            <a:spLocks/>
          </p:cNvSpPr>
          <p:nvPr/>
        </p:nvSpPr>
        <p:spPr>
          <a:xfrm>
            <a:off x="6344355" y="2240289"/>
            <a:ext cx="4114428" cy="4098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«По сравнению с другими людьми»: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с кем сравнивают – фактически или гипотетически 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в отношении кого одно и то же положение, критерий или практика применяется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95247235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Косвенная дискриминация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52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873955" y="2042655"/>
            <a:ext cx="8444089" cy="220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Пример</a:t>
            </a:r>
          </a:p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Кандидату на работу в качестве водителя автобуса сказали, что заявители должны быть чисто выбриты. Его религия обязывает носить бороду и не подстригать волосы. Правило относится ко всем без исключения, но заявитель оспаривает это требование, так как это поставит его в невыгодное положение.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4FF535-36AA-4BB0-BBDF-83D2937A8E8E}"/>
              </a:ext>
            </a:extLst>
          </p:cNvPr>
          <p:cNvSpPr txBox="1"/>
          <p:nvPr/>
        </p:nvSpPr>
        <p:spPr>
          <a:xfrm>
            <a:off x="4143022" y="4244622"/>
            <a:ext cx="6096000" cy="1940957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/>
              <a:t>Но! </a:t>
            </a:r>
            <a:r>
              <a:rPr lang="ru-RU" dirty="0"/>
              <a:t>Если бы он подал на работу там, где ему пришлось бы работать с продуктами питания, то ношение бороды или усов могло быть доказано как настоящий гигиенический риск, т.е. правило было бы уместным и необходимым для достижения законной цели. </a:t>
            </a:r>
          </a:p>
        </p:txBody>
      </p:sp>
    </p:spTree>
    <p:extLst>
      <p:ext uri="{BB962C8B-B14F-4D97-AF65-F5344CB8AC3E}">
        <p14:creationId xmlns:p14="http://schemas.microsoft.com/office/powerpoint/2010/main" val="96618780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Преследование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53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4"/>
            <a:ext cx="6856626" cy="9886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(европейское право)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355488" y="3039054"/>
            <a:ext cx="7481024" cy="2424767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dirty="0"/>
              <a:t>Преследование составляет дискриминацию, когда имеет место нежелательное поведение, касающееся какого-либо запрещенного основания, целью или результатом которого является умаление достоинства лица или создание запугивающей, враждебной, унизительной, оскорбительной или обидной обстановки.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306793342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Преследование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54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873955" y="2042655"/>
            <a:ext cx="8444089" cy="267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Пример</a:t>
            </a:r>
          </a:p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Чернокожий мужчина идет в Праге в бар посмотреть футбольный матч. Ему принесли пиво, и он занимает столик. Во время просмотра матча команд Украины и Камеруна бармен и некоторые посетители постоянно делают  негативные замечания о некоторых чернокожих футболистах, подчеркивая их цвет кожи, используют оскорбительные расистские выражения. </a:t>
            </a:r>
          </a:p>
        </p:txBody>
      </p:sp>
    </p:spTree>
    <p:extLst>
      <p:ext uri="{BB962C8B-B14F-4D97-AF65-F5344CB8AC3E}">
        <p14:creationId xmlns:p14="http://schemas.microsoft.com/office/powerpoint/2010/main" val="81345068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5217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Невыполнение требования разумного приспособления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55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587" y="2138348"/>
            <a:ext cx="7168825" cy="9886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13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763755" y="2687925"/>
            <a:ext cx="4316245" cy="3818946"/>
          </a:xfrm>
          <a:prstGeom prst="roundRect">
            <a:avLst>
              <a:gd name="adj" fmla="val 0"/>
            </a:avLst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dirty="0"/>
              <a:t>Для достижения полного и эффективного равенства от организаций публичного и частного сектора может потребоваться обеспечение разумного приспособления с учетом наличия у людей разных возможностей, касающихся одного или более запрещенного основания.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32ADC9AA-C4E1-470A-8981-11EC4AA41A78}"/>
              </a:ext>
            </a:extLst>
          </p:cNvPr>
          <p:cNvSpPr txBox="1">
            <a:spLocks/>
          </p:cNvSpPr>
          <p:nvPr/>
        </p:nvSpPr>
        <p:spPr>
          <a:xfrm>
            <a:off x="5445133" y="2687925"/>
            <a:ext cx="5983111" cy="3818946"/>
          </a:xfrm>
          <a:prstGeom prst="roundRect">
            <a:avLst>
              <a:gd name="adj" fmla="val 0"/>
            </a:avLst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dirty="0"/>
              <a:t>Приспособление означает необходимые и соответствующие изменения и корректировки, включая предупредительные меры, призванные помочь раскрыть способности каждого человека для участия во всех сферах экономической, социальной, политической или культурной жизни или гражданской деятельности на равных с другими людьми. Приспособление к различию не должно быть обязательством, если для ответственного лица оно имеет непропорциональный или чрезмерно обременительный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876414326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2394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Что?</a:t>
            </a:r>
            <a:r>
              <a:rPr lang="en-US" dirty="0"/>
              <a:t/>
            </a:r>
            <a:br>
              <a:rPr lang="en-US" dirty="0"/>
            </a:br>
            <a:r>
              <a:rPr lang="ru-RU" sz="2800" dirty="0"/>
              <a:t>Невыполнение приспособления к различиям</a:t>
            </a:r>
            <a:endParaRPr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56</a:t>
            </a:fld>
            <a:endParaRPr lang="ru-RU" dirty="0"/>
          </a:p>
        </p:txBody>
      </p:sp>
      <p:pic>
        <p:nvPicPr>
          <p:cNvPr id="9" name="Content Placeholder 6" descr="Content Placeholder 6">
            <a:extLst>
              <a:ext uri="{FF2B5EF4-FFF2-40B4-BE49-F238E27FC236}">
                <a16:creationId xmlns:a16="http://schemas.microsoft.com/office/drawing/2014/main" xmlns="" id="{8346695D-BF63-49FF-A988-2A716737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652" y="2021681"/>
            <a:ext cx="5572695" cy="43132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910282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57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60B9AF2-C1C1-4ECC-A7AE-F2413806D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Вопрос 3 — ГДЕ?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2CA300-5939-4FE2-A241-2750FD7F0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5" y="1820873"/>
            <a:ext cx="7093444" cy="41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308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5217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ГДЕ?</a:t>
            </a:r>
            <a:r>
              <a:rPr lang="en-US" dirty="0"/>
              <a:t/>
            </a:r>
            <a:br>
              <a:rPr lang="en-US" dirty="0"/>
            </a:br>
            <a:r>
              <a:rPr lang="ru-RU" sz="2800" dirty="0"/>
              <a:t>Сфера применения</a:t>
            </a:r>
            <a:endParaRPr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58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587" y="2138348"/>
            <a:ext cx="7168825" cy="9886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8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D52F981F-B01D-495B-8519-B7362915F2A3}"/>
              </a:ext>
            </a:extLst>
          </p:cNvPr>
          <p:cNvSpPr txBox="1">
            <a:spLocks/>
          </p:cNvSpPr>
          <p:nvPr/>
        </p:nvSpPr>
        <p:spPr>
          <a:xfrm>
            <a:off x="3441166" y="3278525"/>
            <a:ext cx="5309668" cy="1964745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dirty="0"/>
              <a:t>«Право на равенство реализуется </a:t>
            </a:r>
            <a:br>
              <a:rPr lang="ru-RU" dirty="0"/>
            </a:br>
            <a:r>
              <a:rPr lang="ru-RU" dirty="0"/>
              <a:t>во всех сферах деятельности, регулируемых законом»</a:t>
            </a:r>
          </a:p>
        </p:txBody>
      </p:sp>
    </p:spTree>
    <p:extLst>
      <p:ext uri="{BB962C8B-B14F-4D97-AF65-F5344CB8AC3E}">
        <p14:creationId xmlns:p14="http://schemas.microsoft.com/office/powerpoint/2010/main" val="1655804293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ГДЕ?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Сфера применения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59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597378" y="1812411"/>
            <a:ext cx="8997244" cy="3493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Право на равенство обычно предоставляет защиту от дискриминации в некоторых или всех из следующих сфер жизни:</a:t>
            </a:r>
            <a:endParaRPr lang="en-US" dirty="0"/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Деятельность государства и осуществление государственных функций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Трудоустройство (включая доступ, оплату, продвижение, условия)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Образование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Социальное обеспечение (включая пенсии и обеспечение жильем)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Предоставление товаров и услуг (включая государственные услуги, такие как здравоохранение)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Клубы и ассоциации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472D07-02EC-4054-8F3C-18F2DF488D57}"/>
              </a:ext>
            </a:extLst>
          </p:cNvPr>
          <p:cNvSpPr txBox="1"/>
          <p:nvPr/>
        </p:nvSpPr>
        <p:spPr>
          <a:xfrm>
            <a:off x="6496754" y="4758371"/>
            <a:ext cx="3781780" cy="1634490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Право  на равенство обычно </a:t>
            </a:r>
            <a:r>
              <a:rPr lang="ru-RU" b="1" dirty="0"/>
              <a:t>не </a:t>
            </a:r>
            <a:r>
              <a:rPr lang="ru-RU" dirty="0"/>
              <a:t>запрещает дискриминацию </a:t>
            </a:r>
            <a:r>
              <a:rPr lang="ru-RU" dirty="0">
                <a:solidFill>
                  <a:srgbClr val="7830CB"/>
                </a:solidFill>
              </a:rPr>
              <a:t>отдельными людьми,</a:t>
            </a:r>
            <a:r>
              <a:rPr lang="ru-RU" dirty="0"/>
              <a:t> действующими в частном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1059059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СТЕРЕОТИП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941FD31-7321-407E-82E2-F42CE5CDA1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D0CE3D-8A29-454A-81F6-3966BB698215}"/>
              </a:ext>
            </a:extLst>
          </p:cNvPr>
          <p:cNvSpPr txBox="1"/>
          <p:nvPr/>
        </p:nvSpPr>
        <p:spPr>
          <a:xfrm>
            <a:off x="1352550" y="1419230"/>
            <a:ext cx="94869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dirty="0"/>
              <a:t>Однако стереотипы бывают: </a:t>
            </a:r>
            <a:r>
              <a:rPr lang="ru-RU" sz="2000" b="1" dirty="0"/>
              <a:t>позитивные, нейтральные или негативные.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E50849-16E1-4E32-BE50-E08134D0D053}"/>
              </a:ext>
            </a:extLst>
          </p:cNvPr>
          <p:cNvSpPr txBox="1"/>
          <p:nvPr/>
        </p:nvSpPr>
        <p:spPr>
          <a:xfrm>
            <a:off x="914020" y="2172173"/>
            <a:ext cx="2917144" cy="2009061"/>
          </a:xfrm>
          <a:prstGeom prst="roundRect">
            <a:avLst>
              <a:gd name="adj" fmla="val 11610"/>
            </a:avLst>
          </a:prstGeom>
          <a:noFill/>
          <a:ln w="12700" cap="flat">
            <a:solidFill>
              <a:srgbClr val="78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600" b="1" dirty="0">
                <a:solidFill>
                  <a:srgbClr val="A930CB"/>
                </a:solidFill>
              </a:rPr>
              <a:t>Позитивные стереотипы:</a:t>
            </a:r>
            <a:r>
              <a:rPr lang="ru-RU" sz="1600" b="1" dirty="0"/>
              <a:t>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ru-RU" sz="1600" dirty="0"/>
              <a:t>«все русские не хотят войны», или «все казахи гостеприимны», или  «женщины готовят лучше чем мужчины».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037506-BFF0-4996-A853-D7812EEA10DB}"/>
              </a:ext>
            </a:extLst>
          </p:cNvPr>
          <p:cNvSpPr txBox="1"/>
          <p:nvPr/>
        </p:nvSpPr>
        <p:spPr>
          <a:xfrm>
            <a:off x="4114421" y="2172173"/>
            <a:ext cx="2917144" cy="1464231"/>
          </a:xfrm>
          <a:prstGeom prst="roundRect">
            <a:avLst/>
          </a:prstGeom>
          <a:noFill/>
          <a:ln w="12700" cap="flat">
            <a:solidFill>
              <a:srgbClr val="78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600" b="1" dirty="0">
                <a:solidFill>
                  <a:srgbClr val="A930CB"/>
                </a:solidFill>
              </a:rPr>
              <a:t>Нейтральные стереотипы: </a:t>
            </a:r>
            <a:br>
              <a:rPr lang="ru-RU" sz="1600" b="1" dirty="0">
                <a:solidFill>
                  <a:srgbClr val="A930CB"/>
                </a:solidFill>
              </a:rPr>
            </a:br>
            <a:r>
              <a:rPr lang="ru-RU" sz="1600" dirty="0"/>
              <a:t>«все немцы – блондины»,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а «все французы – любвеобильны».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4DDE55-C53A-49DC-8F5E-2DE74C898F74}"/>
              </a:ext>
            </a:extLst>
          </p:cNvPr>
          <p:cNvSpPr txBox="1"/>
          <p:nvPr/>
        </p:nvSpPr>
        <p:spPr>
          <a:xfrm>
            <a:off x="7304617" y="2172173"/>
            <a:ext cx="3747205" cy="3785433"/>
          </a:xfrm>
          <a:prstGeom prst="roundRect">
            <a:avLst>
              <a:gd name="adj" fmla="val 6424"/>
            </a:avLst>
          </a:prstGeom>
          <a:noFill/>
          <a:ln w="12700" cap="flat">
            <a:solidFill>
              <a:srgbClr val="78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600" b="1" dirty="0">
                <a:solidFill>
                  <a:srgbClr val="A930CB"/>
                </a:solidFill>
              </a:rPr>
              <a:t>Негативные стереотипы: </a:t>
            </a:r>
            <a:r>
              <a:rPr lang="en-US" sz="1600" b="1" dirty="0">
                <a:solidFill>
                  <a:srgbClr val="A930CB"/>
                </a:solidFill>
              </a:rPr>
              <a:t/>
            </a:r>
            <a:br>
              <a:rPr lang="en-US" sz="1600" b="1" dirty="0">
                <a:solidFill>
                  <a:srgbClr val="A930CB"/>
                </a:solidFill>
              </a:rPr>
            </a:br>
            <a:r>
              <a:rPr lang="ru-RU" sz="1600" dirty="0"/>
              <a:t>«все «качки» тупые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 необразованные»,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или «после 50 уже трудно начать заниматься бизнесом», или «гомосексуалы являются переносчиками ВИЧ/СПИДа».</a:t>
            </a:r>
          </a:p>
          <a:p>
            <a:pPr>
              <a:spcBef>
                <a:spcPts val="1000"/>
              </a:spcBef>
            </a:pPr>
            <a:r>
              <a:rPr lang="ru-RU" sz="1600" dirty="0"/>
              <a:t>Негативные стереотипы,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как правило, формируют негативное отношение к целым социальным группам. Негативный стереотип называется предубеждением.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60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60B9AF2-C1C1-4ECC-A7AE-F2413806D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Вопрос 4 — Почему?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BC1E6B-E641-479A-9B3E-92FC93932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71" y="1707284"/>
            <a:ext cx="8394257" cy="42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4387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почему?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61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D9C9EB5-099A-40BE-89EE-DFAFE3A31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87" y="1878705"/>
            <a:ext cx="6856626" cy="39879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b="1" cap="all" dirty="0">
                <a:solidFill>
                  <a:srgbClr val="A930CB"/>
                </a:solidFill>
              </a:rPr>
              <a:t>Декларация принципов равенства: </a:t>
            </a:r>
            <a:r>
              <a:rPr lang="ru-RU" b="1" dirty="0">
                <a:solidFill>
                  <a:srgbClr val="A930CB"/>
                </a:solidFill>
              </a:rPr>
              <a:t>Принцип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402876" y="2548066"/>
            <a:ext cx="4526844" cy="2938478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/>
              <a:t>Прямая дискриминация </a:t>
            </a:r>
            <a:r>
              <a:rPr lang="ru-RU" dirty="0"/>
              <a:t>допустима только в крайних случаях, когда это может быть оправдано с учетом строго определенных критериев.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00246E6A-9723-4216-B48F-2657C95D2CB7}"/>
              </a:ext>
            </a:extLst>
          </p:cNvPr>
          <p:cNvSpPr txBox="1">
            <a:spLocks/>
          </p:cNvSpPr>
          <p:nvPr/>
        </p:nvSpPr>
        <p:spPr>
          <a:xfrm>
            <a:off x="6254045" y="2548066"/>
            <a:ext cx="4526844" cy="2938478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/>
              <a:t>Косвенная дискриминация </a:t>
            </a:r>
            <a:r>
              <a:rPr lang="ru-RU" dirty="0"/>
              <a:t>допустима только, если данное условие, критерий или практика </a:t>
            </a:r>
            <a:r>
              <a:rPr lang="ru-RU" dirty="0">
                <a:solidFill>
                  <a:srgbClr val="A930CB"/>
                </a:solidFill>
              </a:rPr>
              <a:t>объективно оправданы законной целью </a:t>
            </a:r>
            <a:r>
              <a:rPr lang="ru-RU" dirty="0"/>
              <a:t>и если средства для достижения этой цели являются </a:t>
            </a:r>
            <a:r>
              <a:rPr lang="ru-RU" dirty="0">
                <a:solidFill>
                  <a:srgbClr val="A930CB"/>
                </a:solidFill>
              </a:rPr>
              <a:t>подходящими и необходимыми.</a:t>
            </a:r>
          </a:p>
        </p:txBody>
      </p:sp>
    </p:spTree>
    <p:extLst>
      <p:ext uri="{BB962C8B-B14F-4D97-AF65-F5344CB8AC3E}">
        <p14:creationId xmlns:p14="http://schemas.microsoft.com/office/powerpoint/2010/main" val="400563906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почему?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62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873955" y="1749144"/>
            <a:ext cx="8444089" cy="106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/>
              <a:t>Трудоустройство</a:t>
            </a:r>
          </a:p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Существенное профессиональное требование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0FF1AD-3536-4CCA-ABBD-F7887213D658}"/>
              </a:ext>
            </a:extLst>
          </p:cNvPr>
          <p:cNvSpPr txBox="1"/>
          <p:nvPr/>
        </p:nvSpPr>
        <p:spPr>
          <a:xfrm>
            <a:off x="1411112" y="2810933"/>
            <a:ext cx="4402666" cy="1940957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Пример: </a:t>
            </a:r>
            <a:r>
              <a:rPr lang="ru-RU" dirty="0"/>
              <a:t>Религиозной организации может быть разрешено требовать, чтобы люди, приступающие к определенной должности (такой как пастор), принадлежали к этой определенной религии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C0EF37-BEF0-4C10-8A71-92264FD8E139}"/>
              </a:ext>
            </a:extLst>
          </p:cNvPr>
          <p:cNvSpPr txBox="1"/>
          <p:nvPr/>
        </p:nvSpPr>
        <p:spPr>
          <a:xfrm>
            <a:off x="5960532" y="2810932"/>
            <a:ext cx="5023557" cy="2553891"/>
          </a:xfrm>
          <a:prstGeom prst="roundRect">
            <a:avLst>
              <a:gd name="adj" fmla="val 10921"/>
            </a:avLst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Пример: </a:t>
            </a:r>
            <a:r>
              <a:rPr lang="ru-RU" dirty="0"/>
              <a:t>Приют для женщин может нанимать только женщин в качестве психологов. Клиентская база приюта состоит только из женщин, которые испытывают домашнее насилие, совершенное мужчинами. Это, возможно, может считаться существенным профессиональным требованием. </a:t>
            </a:r>
          </a:p>
        </p:txBody>
      </p:sp>
    </p:spTree>
    <p:extLst>
      <p:ext uri="{BB962C8B-B14F-4D97-AF65-F5344CB8AC3E}">
        <p14:creationId xmlns:p14="http://schemas.microsoft.com/office/powerpoint/2010/main" val="393707714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почему?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63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1936044" y="1652662"/>
            <a:ext cx="8726310" cy="106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/>
              <a:t>Услуги</a:t>
            </a:r>
          </a:p>
          <a:p>
            <a:pPr marL="88900" indent="0" hangingPunct="1">
              <a:spcBef>
                <a:spcPts val="10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Услуги людям, к которым применяется определенное основание,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включая, например: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0FF1AD-3536-4CCA-ABBD-F7887213D658}"/>
              </a:ext>
            </a:extLst>
          </p:cNvPr>
          <p:cNvSpPr txBox="1"/>
          <p:nvPr/>
        </p:nvSpPr>
        <p:spPr>
          <a:xfrm>
            <a:off x="1117601" y="2951937"/>
            <a:ext cx="3386666" cy="3166824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Отвечают </a:t>
            </a:r>
            <a:r>
              <a:rPr lang="ru-RU" dirty="0">
                <a:solidFill>
                  <a:srgbClr val="A930CB"/>
                </a:solidFill>
              </a:rPr>
              <a:t>определенным потребностям</a:t>
            </a:r>
            <a:r>
              <a:rPr lang="ru-RU" dirty="0"/>
              <a:t>  членов этой группы, которые не нужны другим: например, образовательные услуги для детей определенного возраста, определенные услуги здравоохранения, предназначенные только для женщин.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C0EF37-BEF0-4C10-8A71-92264FD8E139}"/>
              </a:ext>
            </a:extLst>
          </p:cNvPr>
          <p:cNvSpPr txBox="1"/>
          <p:nvPr/>
        </p:nvSpPr>
        <p:spPr>
          <a:xfrm>
            <a:off x="4701821" y="2951937"/>
            <a:ext cx="3194757" cy="3166824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Предоставление услуги, которая</a:t>
            </a:r>
            <a:r>
              <a:rPr lang="ru-RU" dirty="0">
                <a:solidFill>
                  <a:srgbClr val="A930CB"/>
                </a:solidFill>
              </a:rPr>
              <a:t> не относится или является несоответствующей для других:</a:t>
            </a:r>
            <a:r>
              <a:rPr lang="ru-RU" dirty="0"/>
              <a:t> например, услуги, относящиеся к религиозной службе, которые приемлемы для определенного вероисповедания.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052B7A-8B42-4C63-A7E3-2B581F7CA96A}"/>
              </a:ext>
            </a:extLst>
          </p:cNvPr>
          <p:cNvSpPr txBox="1"/>
          <p:nvPr/>
        </p:nvSpPr>
        <p:spPr>
          <a:xfrm>
            <a:off x="8094132" y="2951937"/>
            <a:ext cx="3194757" cy="2860358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Защита </a:t>
            </a:r>
            <a:r>
              <a:rPr lang="ru-RU" dirty="0">
                <a:solidFill>
                  <a:srgbClr val="A930CB"/>
                </a:solidFill>
              </a:rPr>
              <a:t>достоинства или частной жизни членов</a:t>
            </a:r>
            <a:r>
              <a:rPr lang="ru-RU" dirty="0"/>
              <a:t> этой группы: например, соответствовать требованиям, которые применяются только к людям, которые имеют определенную культуру</a:t>
            </a:r>
          </a:p>
        </p:txBody>
      </p:sp>
    </p:spTree>
    <p:extLst>
      <p:ext uri="{BB962C8B-B14F-4D97-AF65-F5344CB8AC3E}">
        <p14:creationId xmlns:p14="http://schemas.microsoft.com/office/powerpoint/2010/main" val="395049569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почему?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64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3420533" y="1952344"/>
            <a:ext cx="5350934" cy="3804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Обоснование должно быть тщательно проверено: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Есть ли у условия, критерия или практики законная цель?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«Уместно и необходимо»: можно ли достичь этой цели другими средствами?</a:t>
            </a:r>
          </a:p>
          <a:p>
            <a:pPr indent="-254000" hangingPunct="1">
              <a:spcBef>
                <a:spcPts val="600"/>
              </a:spcBef>
            </a:pPr>
            <a:r>
              <a:rPr lang="ru-RU" dirty="0"/>
              <a:t>Проверка пропорциональности: взвесить дискриминацию против потребностей дискриминирующего</a:t>
            </a:r>
          </a:p>
        </p:txBody>
      </p:sp>
    </p:spTree>
    <p:extLst>
      <p:ext uri="{BB962C8B-B14F-4D97-AF65-F5344CB8AC3E}">
        <p14:creationId xmlns:p14="http://schemas.microsoft.com/office/powerpoint/2010/main" val="1837591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почему?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65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2774950" y="2284625"/>
            <a:ext cx="5350934" cy="57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b="1" dirty="0"/>
              <a:t>Комитет по правам человека: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2AFA04-9F4D-4504-AA32-A59060DCAAC3}"/>
              </a:ext>
            </a:extLst>
          </p:cNvPr>
          <p:cNvSpPr txBox="1"/>
          <p:nvPr/>
        </p:nvSpPr>
        <p:spPr>
          <a:xfrm>
            <a:off x="2774950" y="2961110"/>
            <a:ext cx="6372000" cy="1512000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r>
              <a:rPr lang="ru-RU" dirty="0"/>
              <a:t>«Не каждое различие в отношении будет составлять дискриминацию, если критерий для такого различия обоснован и объективен и целью является достижение цели, которая законна по конвенции». 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805C5B70-F60E-4005-B537-F0A9E5BDF6FF}"/>
              </a:ext>
            </a:extLst>
          </p:cNvPr>
          <p:cNvSpPr txBox="1">
            <a:spLocks/>
          </p:cNvSpPr>
          <p:nvPr/>
        </p:nvSpPr>
        <p:spPr>
          <a:xfrm>
            <a:off x="3285483" y="1608140"/>
            <a:ext cx="5350934" cy="57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algn="ctr" hangingPunct="1">
              <a:spcBef>
                <a:spcPts val="600"/>
              </a:spcBef>
              <a:buNone/>
            </a:pPr>
            <a:r>
              <a:rPr lang="ru-RU" b="1" dirty="0">
                <a:solidFill>
                  <a:srgbClr val="A930CB"/>
                </a:solidFill>
              </a:rPr>
              <a:t>Международное право</a:t>
            </a:r>
          </a:p>
        </p:txBody>
      </p:sp>
    </p:spTree>
    <p:extLst>
      <p:ext uri="{BB962C8B-B14F-4D97-AF65-F5344CB8AC3E}">
        <p14:creationId xmlns:p14="http://schemas.microsoft.com/office/powerpoint/2010/main" val="409216939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100" dirty="0"/>
              <a:t>Средства защиты и санкции</a:t>
            </a:r>
            <a:br>
              <a:rPr lang="ru-RU" sz="3100" dirty="0"/>
            </a:br>
            <a:r>
              <a:rPr lang="ru-RU" sz="3100" dirty="0"/>
              <a:t>Примеры</a:t>
            </a:r>
            <a:endParaRPr sz="31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66</a:t>
            </a:fld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B3E56431-3DBA-4D19-9046-B4554DE65080}"/>
              </a:ext>
            </a:extLst>
          </p:cNvPr>
          <p:cNvSpPr txBox="1">
            <a:spLocks/>
          </p:cNvSpPr>
          <p:nvPr/>
        </p:nvSpPr>
        <p:spPr>
          <a:xfrm>
            <a:off x="4758268" y="1885078"/>
            <a:ext cx="3256845" cy="4098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A930CB"/>
                </a:solidFill>
              </a:rPr>
              <a:t>Предотвращение будущей дискриминации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Требование принимать определенные шаги для предотвращения дискриминации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Требование внедрять специальные меры/аффирмативное действие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Требование внедрять разумное  приспособление к различиям 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D01BA8B1-B5C8-4495-83CA-40EADE6135B9}"/>
              </a:ext>
            </a:extLst>
          </p:cNvPr>
          <p:cNvSpPr txBox="1">
            <a:spLocks/>
          </p:cNvSpPr>
          <p:nvPr/>
        </p:nvSpPr>
        <p:spPr>
          <a:xfrm>
            <a:off x="920791" y="1885079"/>
            <a:ext cx="3674533" cy="44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A930CB"/>
                </a:solidFill>
              </a:rPr>
              <a:t>Возмещение ущерба истцу/жертве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Возмещение финансового ущерба, включая будущие;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Возмещение ущерба (достоинство, боль или эмоциональные и психологические страдания);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Определенные возможности, в которых было несправедливо отказано, стали доступны истцу или другому человеку или группе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F78CE583-AA56-4F68-93EB-6A1256F8AEF4}"/>
              </a:ext>
            </a:extLst>
          </p:cNvPr>
          <p:cNvSpPr txBox="1">
            <a:spLocks/>
          </p:cNvSpPr>
          <p:nvPr/>
        </p:nvSpPr>
        <p:spPr>
          <a:xfrm>
            <a:off x="8178057" y="1885077"/>
            <a:ext cx="3155988" cy="4098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A930CB"/>
                </a:solidFill>
              </a:rPr>
              <a:t>Санкции, удерживающие ответчика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Судебный запрет 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Безусловное извинение и обязательство избегать дальнейшей дискриминации</a:t>
            </a:r>
          </a:p>
          <a:p>
            <a:pPr indent="-254000" hangingPunct="1">
              <a:spcBef>
                <a:spcPts val="600"/>
              </a:spcBef>
            </a:pPr>
            <a:r>
              <a:rPr lang="ru-RU" sz="1800" dirty="0"/>
              <a:t>Отстранение от </a:t>
            </a:r>
            <a:r>
              <a:rPr lang="ru-RU" sz="1800" dirty="0" smtClean="0"/>
              <a:t>практики</a:t>
            </a:r>
            <a:endParaRPr lang="ru-RU" sz="1800" dirty="0"/>
          </a:p>
          <a:p>
            <a:pPr indent="-254000" hangingPunct="1">
              <a:spcBef>
                <a:spcPts val="600"/>
              </a:spcBef>
            </a:pPr>
            <a:r>
              <a:rPr lang="ru-RU" sz="1800" dirty="0" smtClean="0"/>
              <a:t>Негативный </a:t>
            </a:r>
            <a:r>
              <a:rPr lang="ru-RU" sz="1800" dirty="0"/>
              <a:t>имидж</a:t>
            </a:r>
          </a:p>
        </p:txBody>
      </p:sp>
    </p:spTree>
    <p:extLst>
      <p:ext uri="{BB962C8B-B14F-4D97-AF65-F5344CB8AC3E}">
        <p14:creationId xmlns:p14="http://schemas.microsoft.com/office/powerpoint/2010/main" val="2593561767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проблема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67</a:t>
            </a:fld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D01BA8B1-B5C8-4495-83CA-40EADE6135B9}"/>
              </a:ext>
            </a:extLst>
          </p:cNvPr>
          <p:cNvSpPr txBox="1">
            <a:spLocks/>
          </p:cNvSpPr>
          <p:nvPr/>
        </p:nvSpPr>
        <p:spPr>
          <a:xfrm>
            <a:off x="1004711" y="1632731"/>
            <a:ext cx="10182577" cy="486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В области обеспечения и защиты права на дискриминацию и прав меньшинств Республика Казахстан получила наибольшее количество рекомендаций, наряду с рекомендациями в области обеспечения и защиты права на свободу от пыток, рекомендациями в области обеспечения права на свободу от рабства, принудительного труда и пресечения торговли людьми, а также обеспечения и защиты прав женщин и детей.</a:t>
            </a:r>
          </a:p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Эти рекомендации были представлены Республике Казахстан Советом ООН по правам человека, Комитетом ООН по правам человека, Комитетом ООН по экономическим, социальным и культурным правам, Комитетом ООН по ликвидации расовой дискриминации, Комитетом ООН по ликвидации дискриминации в отношении женщин, Комитетом ООН по правам ребёнка, а также специальными тематическими механизмами ООН, посетившими Республику Казахстан - Независимым экспертом ООН по вопросам меньшинств и Специальным докладчиком ООН по вопросу о праве на образование. </a:t>
            </a:r>
          </a:p>
        </p:txBody>
      </p:sp>
    </p:spTree>
    <p:extLst>
      <p:ext uri="{BB962C8B-B14F-4D97-AF65-F5344CB8AC3E}">
        <p14:creationId xmlns:p14="http://schemas.microsoft.com/office/powerpoint/2010/main" val="1623934310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проблема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68</a:t>
            </a:fld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D01BA8B1-B5C8-4495-83CA-40EADE6135B9}"/>
              </a:ext>
            </a:extLst>
          </p:cNvPr>
          <p:cNvSpPr txBox="1">
            <a:spLocks/>
          </p:cNvSpPr>
          <p:nvPr/>
        </p:nvSpPr>
        <p:spPr>
          <a:xfrm>
            <a:off x="496711" y="1524000"/>
            <a:ext cx="11135480" cy="52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Ключевые рекомендации, которые представляются Казахстану из года в год, в том числе профильными комитетами ООН, Комитетом ООН по ликвидации расовой дискриминации,  Комитетом ООН по ликвидации дискриминации в отношении женщин, а также Комитетом ООН по правам человека и Советом ООН по правам человека, относятся к необходимости принятия всеобъемлющего антидискриминационного законодательства, которое бы запрещало дискриминацию по любым основаниям; содержало бы юридическое определение дискриминации, в том числе расовой дискриминации, соответствующее положениям Международной конвенции о ликвидации  расовой дискриминации; обеспечивало бы эффективную защиту от прямой и косвенной дискриминации применительно к каждому из прав, закреплённых в Международном пакте о гражданских и политических правах; содержало бы механизмы эффективной защиты от дискриминации и доступа к средствам правовой защиты; предусматривало гражданско-правовые и уголовные санкции за совершение актов дискриминации и обеспечивало правовую базу для создания официального контрольного и правоприменительного органа, наделённого реальными полномочиями по предупреждению и борьбе с дискриминацией. </a:t>
            </a:r>
          </a:p>
        </p:txBody>
      </p:sp>
    </p:spTree>
    <p:extLst>
      <p:ext uri="{BB962C8B-B14F-4D97-AF65-F5344CB8AC3E}">
        <p14:creationId xmlns:p14="http://schemas.microsoft.com/office/powerpoint/2010/main" val="3789853031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проблема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69</a:t>
            </a:fld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D01BA8B1-B5C8-4495-83CA-40EADE6135B9}"/>
              </a:ext>
            </a:extLst>
          </p:cNvPr>
          <p:cNvSpPr txBox="1">
            <a:spLocks/>
          </p:cNvSpPr>
          <p:nvPr/>
        </p:nvSpPr>
        <p:spPr>
          <a:xfrm>
            <a:off x="1131711" y="1524000"/>
            <a:ext cx="9928578" cy="52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Ещё ряд рекомендаций касается повышения уровня осведомлённости о международных стандартах в области предупреждения дискриминации как среди государственных служащих, особенно в правоохранительных органах, так и населения; обеспечения по возможности пропорциональной представленности этнических меньшинств на государственной службе и в целом в политической жизни и процессе принятия решений; решения вопросов культурного развития этнических меньшинств, прежде всего, образования на родном языке; реформирования Ассамблеи народа Казахстана с целью обеспечения её легитимности.</a:t>
            </a:r>
          </a:p>
          <a:p>
            <a:pPr marL="88900" indent="0" hangingPunct="1">
              <a:spcBef>
                <a:spcPts val="1000"/>
              </a:spcBef>
              <a:buNone/>
            </a:pPr>
            <a:r>
              <a:rPr lang="ru-RU" dirty="0"/>
              <a:t>Отдельно в рекомендациях Комитета ООН по ликвидации расовой дискриминации и Независимого эксперта ООН по вопросам меньшинств выделены социально-экономические проблемы общин рома, а в рекомендациях Совета ООН по правам человека – проблемы сексуальных меньшинств. </a:t>
            </a:r>
          </a:p>
        </p:txBody>
      </p:sp>
    </p:spTree>
    <p:extLst>
      <p:ext uri="{BB962C8B-B14F-4D97-AF65-F5344CB8AC3E}">
        <p14:creationId xmlns:p14="http://schemas.microsoft.com/office/powerpoint/2010/main" val="16258975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ПРЕДУБЕЖДЕНИЕ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7519444-9442-487A-BA2C-E45B38EB0F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61957D-AD33-4B7B-A769-0DED1393DDAA}"/>
              </a:ext>
            </a:extLst>
          </p:cNvPr>
          <p:cNvSpPr txBox="1"/>
          <p:nvPr/>
        </p:nvSpPr>
        <p:spPr>
          <a:xfrm>
            <a:off x="1638300" y="2087607"/>
            <a:ext cx="8915400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dirty="0"/>
              <a:t>Это социальная установка с искаженным (часто негативным) содержанием, вследствие чего человек воспринимает некоторые социальные объекты в искаженном виде. Это неоправданная негативная установка, препятствующая адекватному восприятию личности, явления, сообщения или действия.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493A1E-0B27-48AC-B11E-08BEDD0A4299}"/>
              </a:ext>
            </a:extLst>
          </p:cNvPr>
          <p:cNvSpPr txBox="1"/>
          <p:nvPr/>
        </p:nvSpPr>
        <p:spPr>
          <a:xfrm>
            <a:off x="4457700" y="4005702"/>
            <a:ext cx="6096000" cy="1328023"/>
          </a:xfrm>
          <a:prstGeom prst="roundRect">
            <a:avLst/>
          </a:prstGeom>
          <a:noFill/>
          <a:ln w="12700" cap="flat">
            <a:solidFill>
              <a:srgbClr val="A930C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800" dirty="0"/>
              <a:t>Выделяют следующие проявления антипатии: «нехорошие» мысли, чувство нелюбви, неприязнь, отвращение, презрение, дискриминационные или насильственные действия.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ПРЕДЛОЖЕНИЯ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70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E4E83492-38F4-4EF8-B95C-8CE3FBF4CAB5}"/>
              </a:ext>
            </a:extLst>
          </p:cNvPr>
          <p:cNvSpPr txBox="1">
            <a:spLocks/>
          </p:cNvSpPr>
          <p:nvPr/>
        </p:nvSpPr>
        <p:spPr>
          <a:xfrm>
            <a:off x="959556" y="1473744"/>
            <a:ext cx="10622844" cy="538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1000"/>
              </a:spcBef>
              <a:buFontTx/>
              <a:buNone/>
            </a:pPr>
            <a:r>
              <a:rPr lang="ru-RU" dirty="0"/>
              <a:t>Рассмотреть вопрос о: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разработке и принятии рамочного закона о равенстве в Республике Казахстан, содержащего соответствующее положениям международных договоров, ратифицированных Республикой Казахстан определение «дискриминации» (в том числе прямой и косвенной дискриминации, множественной дискриминации, дискриминации по ассоциации, притеснений, сексуальных домогательств, подстрекательства к дискриминации и т.д.), а также «специальных мер», рассматриваемых как допустимые формы неравного обращения (позитивная дискриминация, разумные приспособления для лиц с ограниченными возможностями, профессиональные требования и т.д.); положения о создании специализированных органов (государственных, общественных или комбинированных) и наделение их соответствующими компетенцией и полномочиями, материальными и человеческими ресурсами; положения, касающиеся разработки и детализации эффективных и доступных процедур рассмотрения жалоб на дискриминацию;</a:t>
            </a:r>
          </a:p>
        </p:txBody>
      </p:sp>
    </p:spTree>
    <p:extLst>
      <p:ext uri="{BB962C8B-B14F-4D97-AF65-F5344CB8AC3E}">
        <p14:creationId xmlns:p14="http://schemas.microsoft.com/office/powerpoint/2010/main" val="2593914948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ПРЕДЛОЖЕНИЯ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71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E4E83492-38F4-4EF8-B95C-8CE3FBF4CAB5}"/>
              </a:ext>
            </a:extLst>
          </p:cNvPr>
          <p:cNvSpPr txBox="1">
            <a:spLocks/>
          </p:cNvSpPr>
          <p:nvPr/>
        </p:nvSpPr>
        <p:spPr>
          <a:xfrm>
            <a:off x="609599" y="1349566"/>
            <a:ext cx="11022591" cy="538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разработке и принятии изменений и дополнений в Закон РК о государственных гарантиях равных прав и равных возможностей мужчин и женщин для уточнения понятийного аппарата и обеспечения эффективных и доступных процедур рассмотрения жалоб на дискриминацию по гендерному признаку;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разработке и принятии изменений и дополнений в Трудовой кодекс РК для уточнения понятийного аппарата и обеспечения эффективных и доступных процедур рассмотрения жалоб на дискриминацию в сфере занятости, в том числе домогательства на рабочем месте;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разработке и принятии изменений и дополнений в законодательство об обеспечении прав лиц с ограниченным возможностями для уточнения понятийного аппарата и обеспечения эффективных и доступных процедур рассмотрения жалоб на дискриминацию лиц с ограниченными возможностями, а также правовом обеспечении концепции разумных приспособлений;</a:t>
            </a:r>
          </a:p>
          <a:p>
            <a:pPr marL="271463" indent="-254000" hangingPunct="1">
              <a:spcBef>
                <a:spcPts val="600"/>
              </a:spcBef>
            </a:pPr>
            <a:r>
              <a:rPr lang="ru-RU" dirty="0"/>
              <a:t>разработке и принятии закона о независимом органе по предупреждению и защите от дискриминации и создание такого органа с наделением его соответствующими компетенцией и полномочиями, материальными и человеческими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484844046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465139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ПРЕДЛОЖЕНИЯ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72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E4E83492-38F4-4EF8-B95C-8CE3FBF4CAB5}"/>
              </a:ext>
            </a:extLst>
          </p:cNvPr>
          <p:cNvSpPr txBox="1">
            <a:spLocks/>
          </p:cNvSpPr>
          <p:nvPr/>
        </p:nvSpPr>
        <p:spPr>
          <a:xfrm>
            <a:off x="2606528" y="2254955"/>
            <a:ext cx="7169650" cy="2348089"/>
          </a:xfrm>
          <a:prstGeom prst="roundRect">
            <a:avLst/>
          </a:prstGeom>
          <a:ln w="12700">
            <a:solidFill>
              <a:srgbClr val="A930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42900" marR="0" indent="-1651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8" marR="0" indent="-24288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7463" indent="0" algn="ctr" hangingPunct="1">
              <a:spcBef>
                <a:spcPts val="600"/>
              </a:spcBef>
              <a:buNone/>
            </a:pPr>
            <a:r>
              <a:rPr lang="ru-RU" dirty="0"/>
              <a:t>Представляется, что в качестве модельного </a:t>
            </a:r>
            <a:br>
              <a:rPr lang="ru-RU" dirty="0"/>
            </a:br>
            <a:r>
              <a:rPr lang="ru-RU" dirty="0"/>
              <a:t>для Казахстана можно рассмотреть пример антидискриминационного законодательства, </a:t>
            </a:r>
            <a:br>
              <a:rPr lang="ru-RU" dirty="0"/>
            </a:br>
            <a:r>
              <a:rPr lang="ru-RU" dirty="0"/>
              <a:t>институтов и процедур Молдовы, как постсоветского государства со схожими исходными условиями.</a:t>
            </a:r>
          </a:p>
        </p:txBody>
      </p:sp>
    </p:spTree>
    <p:extLst>
      <p:ext uri="{BB962C8B-B14F-4D97-AF65-F5344CB8AC3E}">
        <p14:creationId xmlns:p14="http://schemas.microsoft.com/office/powerpoint/2010/main" val="74351836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59391" y="2936521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dirty="0"/>
              <a:t>Вопросы для дискуссии</a:t>
            </a:r>
            <a:endParaRPr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B8667E-D93D-447C-97BD-BB2025B20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32191" y="6339180"/>
            <a:ext cx="291103" cy="307777"/>
          </a:xfrm>
          <a:ln>
            <a:noFill/>
          </a:ln>
        </p:spPr>
        <p:txBody>
          <a:bodyPr/>
          <a:lstStyle/>
          <a:p>
            <a:fld id="{86CB4B4D-7CA3-9044-876B-883B54F8677D}" type="slidenum">
              <a:rPr lang="ru-RU" smtClean="0"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968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ПРЕДУБЕЖДЕНИЕ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D40E318-DC05-475B-819A-12B73921C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22700B-E9A1-4B31-AE81-DC72E768F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0" y="1555751"/>
            <a:ext cx="8128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 ОТНОШЕНИЮ К КОМУ ЧАЩЕ ВСЕГО ПРОЯВЛЯЮТСЯ ПРЕДУБЕЖДЕНИЯ?</a:t>
            </a:r>
            <a:endParaRPr lang="en-US" b="1" dirty="0"/>
          </a:p>
          <a:p>
            <a:pPr indent="-254000"/>
            <a:r>
              <a:rPr lang="ru-RU" dirty="0"/>
              <a:t>к этническим и расовым группам;</a:t>
            </a:r>
            <a:endParaRPr lang="en-US" dirty="0"/>
          </a:p>
          <a:p>
            <a:pPr indent="-254000"/>
            <a:r>
              <a:rPr lang="ru-RU" dirty="0"/>
              <a:t>к религиозным объединениям;</a:t>
            </a:r>
            <a:endParaRPr lang="en-US" dirty="0"/>
          </a:p>
          <a:p>
            <a:pPr indent="-254000"/>
            <a:r>
              <a:rPr lang="ru-RU" dirty="0"/>
              <a:t>к людям определенного пола/гендера;</a:t>
            </a:r>
            <a:endParaRPr lang="en-US" dirty="0"/>
          </a:p>
          <a:p>
            <a:pPr indent="-254000"/>
            <a:r>
              <a:rPr lang="ru-RU" dirty="0"/>
              <a:t>к людям определенного возраста;</a:t>
            </a:r>
            <a:endParaRPr lang="en-US" dirty="0"/>
          </a:p>
          <a:p>
            <a:pPr indent="-254000"/>
            <a:r>
              <a:rPr lang="ru-RU" dirty="0"/>
              <a:t>к гомо- и бисексуальным и транс* людям;</a:t>
            </a:r>
            <a:endParaRPr lang="en-US" dirty="0"/>
          </a:p>
          <a:p>
            <a:pPr indent="-254000"/>
            <a:r>
              <a:rPr lang="ru-RU" dirty="0"/>
              <a:t>к людям, имеющим проблемы со здоровьем;</a:t>
            </a:r>
            <a:endParaRPr lang="en-US" dirty="0"/>
          </a:p>
          <a:p>
            <a:pPr indent="-254000"/>
            <a:r>
              <a:rPr lang="ru-RU" dirty="0"/>
              <a:t>к людям «непрестижных» профессий;</a:t>
            </a:r>
            <a:endParaRPr lang="en-US" dirty="0"/>
          </a:p>
          <a:p>
            <a:pPr indent="-254000"/>
            <a:r>
              <a:rPr lang="ru-RU" dirty="0"/>
              <a:t>к людям, живущим с ВИЧ;</a:t>
            </a:r>
            <a:endParaRPr lang="en-US" dirty="0"/>
          </a:p>
          <a:p>
            <a:pPr indent="-254000"/>
            <a:r>
              <a:rPr lang="ru-RU" dirty="0"/>
              <a:t>к представительницам и представителям какой-либо идеологии;</a:t>
            </a:r>
            <a:endParaRPr lang="en-US" dirty="0"/>
          </a:p>
          <a:p>
            <a:pPr indent="-254000"/>
            <a:r>
              <a:rPr lang="ru-RU" dirty="0"/>
              <a:t>к другим социальным «меньшинствам».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ПРЕДУБЕЖДЕНИЕ</a:t>
            </a:r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323678-D856-448C-9733-06F8E4D514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1AF27F79-5C29-436F-9858-7D5DDC28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2950" y="2203450"/>
            <a:ext cx="5626100" cy="245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СТАДИИ ПРОЯВЛЕНИЯ ПРЕДУБЕЖДЕНИЙ:</a:t>
            </a:r>
            <a:endParaRPr lang="en-US" b="1" dirty="0"/>
          </a:p>
          <a:p>
            <a:pPr indent="-254000"/>
            <a:r>
              <a:rPr lang="ru-RU" dirty="0"/>
              <a:t>Вербальное проявление антипатии</a:t>
            </a:r>
            <a:endParaRPr lang="en-US" dirty="0"/>
          </a:p>
          <a:p>
            <a:pPr indent="-254000"/>
            <a:r>
              <a:rPr lang="ru-RU" dirty="0"/>
              <a:t>Избегание нелюбимой группы</a:t>
            </a:r>
            <a:endParaRPr lang="en-US" dirty="0"/>
          </a:p>
          <a:p>
            <a:pPr indent="-254000"/>
            <a:r>
              <a:rPr lang="ru-RU" dirty="0"/>
              <a:t>Дискриминационные действия</a:t>
            </a:r>
            <a:endParaRPr lang="en-US" dirty="0"/>
          </a:p>
          <a:p>
            <a:pPr indent="-254000"/>
            <a:r>
              <a:rPr lang="ru-RU" dirty="0"/>
              <a:t>Акты насилия</a:t>
            </a:r>
            <a:endParaRPr lang="en-US" dirty="0"/>
          </a:p>
          <a:p>
            <a:pPr indent="-254000"/>
            <a:r>
              <a:rPr lang="ru-RU" dirty="0"/>
              <a:t>Истребление «чужих»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FFFFFF"/>
      </a:dk1>
      <a:lt1>
        <a:srgbClr val="7830CB"/>
      </a:lt1>
      <a:dk2>
        <a:srgbClr val="A7A7A7"/>
      </a:dk2>
      <a:lt2>
        <a:srgbClr val="A930C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12008</Words>
  <Application>Microsoft Macintosh PowerPoint</Application>
  <PresentationFormat>Широкоэкранный</PresentationFormat>
  <Paragraphs>465</Paragraphs>
  <Slides>73</Slides>
  <Notes>66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6" baseType="lpstr">
      <vt:lpstr>Calibri</vt:lpstr>
      <vt:lpstr>Arial</vt:lpstr>
      <vt:lpstr>Office Theme</vt:lpstr>
      <vt:lpstr>Права на равенство  и недискриминацию</vt:lpstr>
      <vt:lpstr>Презентация PowerPoint</vt:lpstr>
      <vt:lpstr>Цель лекции</vt:lpstr>
      <vt:lpstr>Права на равенство  и недискриминацию</vt:lpstr>
      <vt:lpstr>СТЕРЕОТИП</vt:lpstr>
      <vt:lpstr>СТЕРЕОТИП</vt:lpstr>
      <vt:lpstr>ПРЕДУБЕЖДЕНИЕ</vt:lpstr>
      <vt:lpstr>ПРЕДУБЕЖДЕНИЕ</vt:lpstr>
      <vt:lpstr>ПРЕДУБЕЖДЕНИЕ</vt:lpstr>
      <vt:lpstr>СТИГМА</vt:lpstr>
      <vt:lpstr>СТИГМА</vt:lpstr>
      <vt:lpstr>СТИГМА</vt:lpstr>
      <vt:lpstr>СТИГМА</vt:lpstr>
      <vt:lpstr>СТИГМАТИЗАЦИЯ</vt:lpstr>
      <vt:lpstr>СХЕМА «ОТ СТЕРЕОТИПОВ  К ДИСКРИМИНАЦИИ»</vt:lpstr>
      <vt:lpstr>ДИСКРИМИНАЦИЯ</vt:lpstr>
      <vt:lpstr>ДИСКРИМИНАЦИЯ</vt:lpstr>
      <vt:lpstr>Декларация принципов равенства</vt:lpstr>
      <vt:lpstr>Декларация принципов равенства</vt:lpstr>
      <vt:lpstr>Декларация принципов равенства</vt:lpstr>
      <vt:lpstr>Декларация принципов равенства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Права на равенство  и недискриминацию</vt:lpstr>
      <vt:lpstr>Концепции в рамках  анти-дискриминационного права</vt:lpstr>
      <vt:lpstr>Вопрос 1 — Кто?</vt:lpstr>
      <vt:lpstr>Кто? Явные основания  </vt:lpstr>
      <vt:lpstr>Кто? «Другой статус»</vt:lpstr>
      <vt:lpstr>Кто? Явные основания</vt:lpstr>
      <vt:lpstr>Кто? Дискриминация по восприятию и ассоциации</vt:lpstr>
      <vt:lpstr>Кто? Дискриминация по восприятию и ассоциации</vt:lpstr>
      <vt:lpstr>Кто? Множественная дискриминация</vt:lpstr>
      <vt:lpstr>Вопрос 2 — Что?</vt:lpstr>
      <vt:lpstr>Что? Формы запрещенного поведения</vt:lpstr>
      <vt:lpstr>Что? Прямая дискриминация</vt:lpstr>
      <vt:lpstr>Что? Косвенная дискриминация</vt:lpstr>
      <vt:lpstr>Что? Косвенная дискриминация</vt:lpstr>
      <vt:lpstr>Что? Косвенная дискриминация</vt:lpstr>
      <vt:lpstr>Что? Косвенная дискриминация</vt:lpstr>
      <vt:lpstr>Что? Преследование</vt:lpstr>
      <vt:lpstr>Что? Преследование</vt:lpstr>
      <vt:lpstr>Что? Невыполнение требования разумного приспособления</vt:lpstr>
      <vt:lpstr>Что? Невыполнение приспособления к различиям</vt:lpstr>
      <vt:lpstr>Вопрос 3 — ГДЕ?</vt:lpstr>
      <vt:lpstr>ГДЕ? Сфера применения</vt:lpstr>
      <vt:lpstr>ГДЕ? Сфера применения</vt:lpstr>
      <vt:lpstr>Вопрос 4 — Почему?</vt:lpstr>
      <vt:lpstr>почему?</vt:lpstr>
      <vt:lpstr>почему?</vt:lpstr>
      <vt:lpstr>почему?</vt:lpstr>
      <vt:lpstr>почему?</vt:lpstr>
      <vt:lpstr>почему?</vt:lpstr>
      <vt:lpstr>Средства защиты и санкции Примеры</vt:lpstr>
      <vt:lpstr>проблема</vt:lpstr>
      <vt:lpstr>проблема</vt:lpstr>
      <vt:lpstr>проблема</vt:lpstr>
      <vt:lpstr>ПРЕДЛОЖЕНИЯ</vt:lpstr>
      <vt:lpstr>ПРЕДЛОЖЕНИЯ</vt:lpstr>
      <vt:lpstr>ПРЕДЛОЖЕНИЯ</vt:lpstr>
      <vt:lpstr>Вопросы для дискуссии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на равенство и  недискриминацию  Содержание и международные стандарты   Евгений Жовтис директор Казахстанского международного бюро по правам человека и соблюдению законности  2022 год</dc:title>
  <dc:creator>Владимир</dc:creator>
  <cp:lastModifiedBy>пользователь Microsoft Office</cp:lastModifiedBy>
  <cp:revision>14</cp:revision>
  <dcterms:modified xsi:type="dcterms:W3CDTF">2022-12-05T15:09:41Z</dcterms:modified>
</cp:coreProperties>
</file>